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notesMasterIdLst>
    <p:notesMasterId r:id="rId27"/>
  </p:notesMasterIdLst>
  <p:sldIdLst>
    <p:sldId id="256" r:id="rId2"/>
    <p:sldId id="288" r:id="rId3"/>
    <p:sldId id="267" r:id="rId4"/>
    <p:sldId id="264" r:id="rId5"/>
    <p:sldId id="265" r:id="rId6"/>
    <p:sldId id="266" r:id="rId7"/>
    <p:sldId id="273" r:id="rId8"/>
    <p:sldId id="270" r:id="rId9"/>
    <p:sldId id="271" r:id="rId10"/>
    <p:sldId id="272" r:id="rId11"/>
    <p:sldId id="268" r:id="rId12"/>
    <p:sldId id="269" r:id="rId13"/>
    <p:sldId id="280" r:id="rId14"/>
    <p:sldId id="281" r:id="rId15"/>
    <p:sldId id="282" r:id="rId16"/>
    <p:sldId id="283" r:id="rId17"/>
    <p:sldId id="285" r:id="rId18"/>
    <p:sldId id="295" r:id="rId19"/>
    <p:sldId id="296" r:id="rId20"/>
    <p:sldId id="297" r:id="rId21"/>
    <p:sldId id="298" r:id="rId22"/>
    <p:sldId id="299" r:id="rId23"/>
    <p:sldId id="287" r:id="rId24"/>
    <p:sldId id="286" r:id="rId25"/>
    <p:sldId id="294"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72" y="202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file:///C:\Users\dmachado\Desktop\Five%20Year%20Crime%20Summary%20Tables%20(2009-2013).xls"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dmachado\Desktop\Five%20Year%20Crime%20Summary%20Tables%20(2009-2013).xls"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dmachado\Desktop\Five%20Year%20Crime%20Summary%20Tables%20(2009-2013).xls"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42"/>
    </mc:Choice>
    <mc:Fallback>
      <c:style val="42"/>
    </mc:Fallback>
  </mc:AlternateContent>
  <c:clrMapOvr bg1="dk1" tx1="lt1" bg2="dk2" tx2="lt2" accent1="accent1" accent2="accent2" accent3="accent3" accent4="accent4" accent5="accent5" accent6="accent6" hlink="hlink" folHlink="folHlink"/>
  <c:chart>
    <c:autoTitleDeleted val="0"/>
    <c:plotArea>
      <c:layout/>
      <c:lineChart>
        <c:grouping val="standard"/>
        <c:varyColors val="0"/>
        <c:ser>
          <c:idx val="0"/>
          <c:order val="0"/>
          <c:tx>
            <c:strRef>
              <c:f>Sheet1!$A$71</c:f>
              <c:strCache>
                <c:ptCount val="1"/>
                <c:pt idx="0">
                  <c:v>Homicide</c:v>
                </c:pt>
              </c:strCache>
            </c:strRef>
          </c:tx>
          <c:marker>
            <c:symbol val="none"/>
          </c:marker>
          <c:cat>
            <c:numRef>
              <c:f>Sheet1!$B$70:$F$70</c:f>
              <c:numCache>
                <c:formatCode>General</c:formatCode>
                <c:ptCount val="5"/>
                <c:pt idx="0">
                  <c:v>2009</c:v>
                </c:pt>
                <c:pt idx="1">
                  <c:v>2010</c:v>
                </c:pt>
                <c:pt idx="2">
                  <c:v>2011</c:v>
                </c:pt>
                <c:pt idx="3">
                  <c:v>2012</c:v>
                </c:pt>
                <c:pt idx="4">
                  <c:v>2013</c:v>
                </c:pt>
              </c:numCache>
            </c:numRef>
          </c:cat>
          <c:val>
            <c:numRef>
              <c:f>Sheet1!$B$71:$F$71</c:f>
              <c:numCache>
                <c:formatCode>General</c:formatCode>
                <c:ptCount val="5"/>
                <c:pt idx="0">
                  <c:v>0</c:v>
                </c:pt>
                <c:pt idx="1">
                  <c:v>0</c:v>
                </c:pt>
                <c:pt idx="2">
                  <c:v>2</c:v>
                </c:pt>
                <c:pt idx="3">
                  <c:v>0</c:v>
                </c:pt>
                <c:pt idx="4">
                  <c:v>3</c:v>
                </c:pt>
              </c:numCache>
            </c:numRef>
          </c:val>
          <c:smooth val="0"/>
        </c:ser>
        <c:ser>
          <c:idx val="1"/>
          <c:order val="1"/>
          <c:tx>
            <c:strRef>
              <c:f>Sheet1!$A$72</c:f>
              <c:strCache>
                <c:ptCount val="1"/>
                <c:pt idx="0">
                  <c:v>Rape</c:v>
                </c:pt>
              </c:strCache>
            </c:strRef>
          </c:tx>
          <c:marker>
            <c:symbol val="none"/>
          </c:marker>
          <c:cat>
            <c:numRef>
              <c:f>Sheet1!$B$70:$F$70</c:f>
              <c:numCache>
                <c:formatCode>General</c:formatCode>
                <c:ptCount val="5"/>
                <c:pt idx="0">
                  <c:v>2009</c:v>
                </c:pt>
                <c:pt idx="1">
                  <c:v>2010</c:v>
                </c:pt>
                <c:pt idx="2">
                  <c:v>2011</c:v>
                </c:pt>
                <c:pt idx="3">
                  <c:v>2012</c:v>
                </c:pt>
                <c:pt idx="4">
                  <c:v>2013</c:v>
                </c:pt>
              </c:numCache>
            </c:numRef>
          </c:cat>
          <c:val>
            <c:numRef>
              <c:f>Sheet1!$B$72:$F$72</c:f>
              <c:numCache>
                <c:formatCode>#,##0</c:formatCode>
                <c:ptCount val="5"/>
                <c:pt idx="0">
                  <c:v>23</c:v>
                </c:pt>
                <c:pt idx="1">
                  <c:v>23</c:v>
                </c:pt>
                <c:pt idx="2">
                  <c:v>33</c:v>
                </c:pt>
                <c:pt idx="3">
                  <c:v>20</c:v>
                </c:pt>
                <c:pt idx="4">
                  <c:v>33</c:v>
                </c:pt>
              </c:numCache>
            </c:numRef>
          </c:val>
          <c:smooth val="0"/>
        </c:ser>
        <c:ser>
          <c:idx val="2"/>
          <c:order val="2"/>
          <c:tx>
            <c:strRef>
              <c:f>Sheet1!$A$73</c:f>
              <c:strCache>
                <c:ptCount val="1"/>
                <c:pt idx="0">
                  <c:v>Robbery</c:v>
                </c:pt>
              </c:strCache>
            </c:strRef>
          </c:tx>
          <c:marker>
            <c:symbol val="none"/>
          </c:marker>
          <c:cat>
            <c:numRef>
              <c:f>Sheet1!$B$70:$F$70</c:f>
              <c:numCache>
                <c:formatCode>General</c:formatCode>
                <c:ptCount val="5"/>
                <c:pt idx="0">
                  <c:v>2009</c:v>
                </c:pt>
                <c:pt idx="1">
                  <c:v>2010</c:v>
                </c:pt>
                <c:pt idx="2">
                  <c:v>2011</c:v>
                </c:pt>
                <c:pt idx="3">
                  <c:v>2012</c:v>
                </c:pt>
                <c:pt idx="4">
                  <c:v>2013</c:v>
                </c:pt>
              </c:numCache>
            </c:numRef>
          </c:cat>
          <c:val>
            <c:numRef>
              <c:f>Sheet1!$B$73:$F$73</c:f>
              <c:numCache>
                <c:formatCode>#,##0</c:formatCode>
                <c:ptCount val="5"/>
                <c:pt idx="0">
                  <c:v>57</c:v>
                </c:pt>
                <c:pt idx="1">
                  <c:v>30</c:v>
                </c:pt>
                <c:pt idx="2">
                  <c:v>38</c:v>
                </c:pt>
                <c:pt idx="3">
                  <c:v>32</c:v>
                </c:pt>
                <c:pt idx="4">
                  <c:v>20</c:v>
                </c:pt>
              </c:numCache>
            </c:numRef>
          </c:val>
          <c:smooth val="0"/>
        </c:ser>
        <c:ser>
          <c:idx val="3"/>
          <c:order val="3"/>
          <c:tx>
            <c:strRef>
              <c:f>Sheet1!$A$74</c:f>
              <c:strCache>
                <c:ptCount val="1"/>
                <c:pt idx="0">
                  <c:v>Assault</c:v>
                </c:pt>
              </c:strCache>
            </c:strRef>
          </c:tx>
          <c:marker>
            <c:symbol val="none"/>
          </c:marker>
          <c:cat>
            <c:numRef>
              <c:f>Sheet1!$B$70:$F$70</c:f>
              <c:numCache>
                <c:formatCode>General</c:formatCode>
                <c:ptCount val="5"/>
                <c:pt idx="0">
                  <c:v>2009</c:v>
                </c:pt>
                <c:pt idx="1">
                  <c:v>2010</c:v>
                </c:pt>
                <c:pt idx="2">
                  <c:v>2011</c:v>
                </c:pt>
                <c:pt idx="3">
                  <c:v>2012</c:v>
                </c:pt>
                <c:pt idx="4">
                  <c:v>2013</c:v>
                </c:pt>
              </c:numCache>
            </c:numRef>
          </c:cat>
          <c:val>
            <c:numRef>
              <c:f>Sheet1!$B$74:$F$74</c:f>
              <c:numCache>
                <c:formatCode>#,##0</c:formatCode>
                <c:ptCount val="5"/>
                <c:pt idx="0">
                  <c:v>72</c:v>
                </c:pt>
                <c:pt idx="1">
                  <c:v>52</c:v>
                </c:pt>
                <c:pt idx="2">
                  <c:v>41</c:v>
                </c:pt>
                <c:pt idx="3">
                  <c:v>41</c:v>
                </c:pt>
                <c:pt idx="4">
                  <c:v>49</c:v>
                </c:pt>
              </c:numCache>
            </c:numRef>
          </c:val>
          <c:smooth val="0"/>
        </c:ser>
        <c:dLbls>
          <c:showLegendKey val="0"/>
          <c:showVal val="0"/>
          <c:showCatName val="0"/>
          <c:showSerName val="0"/>
          <c:showPercent val="0"/>
          <c:showBubbleSize val="0"/>
        </c:dLbls>
        <c:marker val="1"/>
        <c:smooth val="0"/>
        <c:axId val="85244160"/>
        <c:axId val="85245952"/>
      </c:lineChart>
      <c:catAx>
        <c:axId val="85244160"/>
        <c:scaling>
          <c:orientation val="minMax"/>
        </c:scaling>
        <c:delete val="0"/>
        <c:axPos val="b"/>
        <c:numFmt formatCode="General" sourceLinked="1"/>
        <c:majorTickMark val="out"/>
        <c:minorTickMark val="none"/>
        <c:tickLblPos val="nextTo"/>
        <c:txPr>
          <a:bodyPr/>
          <a:lstStyle/>
          <a:p>
            <a:pPr>
              <a:defRPr>
                <a:latin typeface="Times New Roman" pitchFamily="18" charset="0"/>
                <a:cs typeface="Times New Roman" pitchFamily="18" charset="0"/>
              </a:defRPr>
            </a:pPr>
            <a:endParaRPr lang="en-US"/>
          </a:p>
        </c:txPr>
        <c:crossAx val="85245952"/>
        <c:crosses val="autoZero"/>
        <c:auto val="1"/>
        <c:lblAlgn val="ctr"/>
        <c:lblOffset val="100"/>
        <c:noMultiLvlLbl val="0"/>
      </c:catAx>
      <c:valAx>
        <c:axId val="85245952"/>
        <c:scaling>
          <c:orientation val="minMax"/>
        </c:scaling>
        <c:delete val="0"/>
        <c:axPos val="l"/>
        <c:majorGridlines/>
        <c:numFmt formatCode="General" sourceLinked="1"/>
        <c:majorTickMark val="out"/>
        <c:minorTickMark val="none"/>
        <c:tickLblPos val="nextTo"/>
        <c:txPr>
          <a:bodyPr/>
          <a:lstStyle/>
          <a:p>
            <a:pPr>
              <a:defRPr>
                <a:latin typeface="Times New Roman" pitchFamily="18" charset="0"/>
                <a:cs typeface="Times New Roman" pitchFamily="18" charset="0"/>
              </a:defRPr>
            </a:pPr>
            <a:endParaRPr lang="en-US"/>
          </a:p>
        </c:txPr>
        <c:crossAx val="85244160"/>
        <c:crosses val="autoZero"/>
        <c:crossBetween val="between"/>
      </c:valAx>
    </c:plotArea>
    <c:legend>
      <c:legendPos val="r"/>
      <c:overlay val="0"/>
      <c:txPr>
        <a:bodyPr/>
        <a:lstStyle/>
        <a:p>
          <a:pPr>
            <a:defRPr>
              <a:latin typeface="Times New Roman" pitchFamily="18" charset="0"/>
              <a:cs typeface="Times New Roman" pitchFamily="18" charset="0"/>
            </a:defRPr>
          </a:pPr>
          <a:endParaRPr lang="en-US"/>
        </a:p>
      </c:txPr>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42"/>
    </mc:Choice>
    <mc:Fallback>
      <c:style val="42"/>
    </mc:Fallback>
  </mc:AlternateContent>
  <c:clrMapOvr bg1="dk1" tx1="lt1" bg2="dk2" tx2="lt2" accent1="accent1" accent2="accent2" accent3="accent3" accent4="accent4" accent5="accent5" accent6="accent6" hlink="hlink" folHlink="folHlink"/>
  <c:chart>
    <c:autoTitleDeleted val="1"/>
    <c:plotArea>
      <c:layout/>
      <c:lineChart>
        <c:grouping val="standard"/>
        <c:varyColors val="0"/>
        <c:ser>
          <c:idx val="0"/>
          <c:order val="0"/>
          <c:tx>
            <c:strRef>
              <c:f>Sheet1!$A$75</c:f>
              <c:strCache>
                <c:ptCount val="1"/>
                <c:pt idx="0">
                  <c:v>Property Crime</c:v>
                </c:pt>
              </c:strCache>
            </c:strRef>
          </c:tx>
          <c:marker>
            <c:symbol val="none"/>
          </c:marker>
          <c:cat>
            <c:numRef>
              <c:f>Sheet1!$B$70:$F$70</c:f>
              <c:numCache>
                <c:formatCode>General</c:formatCode>
                <c:ptCount val="5"/>
                <c:pt idx="0">
                  <c:v>2009</c:v>
                </c:pt>
                <c:pt idx="1">
                  <c:v>2010</c:v>
                </c:pt>
                <c:pt idx="2">
                  <c:v>2011</c:v>
                </c:pt>
                <c:pt idx="3">
                  <c:v>2012</c:v>
                </c:pt>
                <c:pt idx="4">
                  <c:v>2013</c:v>
                </c:pt>
              </c:numCache>
            </c:numRef>
          </c:cat>
          <c:val>
            <c:numRef>
              <c:f>Sheet1!$B$75:$F$75</c:f>
              <c:numCache>
                <c:formatCode>#,##0</c:formatCode>
                <c:ptCount val="5"/>
                <c:pt idx="0">
                  <c:v>1659</c:v>
                </c:pt>
                <c:pt idx="1">
                  <c:v>1735</c:v>
                </c:pt>
                <c:pt idx="2">
                  <c:v>1499</c:v>
                </c:pt>
                <c:pt idx="3">
                  <c:v>1497</c:v>
                </c:pt>
                <c:pt idx="4">
                  <c:v>1797</c:v>
                </c:pt>
              </c:numCache>
            </c:numRef>
          </c:val>
          <c:smooth val="0"/>
        </c:ser>
        <c:dLbls>
          <c:showLegendKey val="0"/>
          <c:showVal val="0"/>
          <c:showCatName val="0"/>
          <c:showSerName val="0"/>
          <c:showPercent val="0"/>
          <c:showBubbleSize val="0"/>
        </c:dLbls>
        <c:marker val="1"/>
        <c:smooth val="0"/>
        <c:axId val="86904192"/>
        <c:axId val="86910080"/>
      </c:lineChart>
      <c:catAx>
        <c:axId val="86904192"/>
        <c:scaling>
          <c:orientation val="minMax"/>
        </c:scaling>
        <c:delete val="0"/>
        <c:axPos val="b"/>
        <c:numFmt formatCode="General" sourceLinked="1"/>
        <c:majorTickMark val="out"/>
        <c:minorTickMark val="none"/>
        <c:tickLblPos val="nextTo"/>
        <c:txPr>
          <a:bodyPr/>
          <a:lstStyle/>
          <a:p>
            <a:pPr>
              <a:defRPr>
                <a:latin typeface="Times New Roman" pitchFamily="18" charset="0"/>
                <a:cs typeface="Times New Roman" pitchFamily="18" charset="0"/>
              </a:defRPr>
            </a:pPr>
            <a:endParaRPr lang="en-US"/>
          </a:p>
        </c:txPr>
        <c:crossAx val="86910080"/>
        <c:crosses val="autoZero"/>
        <c:auto val="1"/>
        <c:lblAlgn val="ctr"/>
        <c:lblOffset val="100"/>
        <c:tickMarkSkip val="25"/>
        <c:noMultiLvlLbl val="0"/>
      </c:catAx>
      <c:valAx>
        <c:axId val="86910080"/>
        <c:scaling>
          <c:orientation val="minMax"/>
          <c:max val="1900"/>
          <c:min val="1300"/>
        </c:scaling>
        <c:delete val="0"/>
        <c:axPos val="l"/>
        <c:majorGridlines/>
        <c:numFmt formatCode="#,##0" sourceLinked="1"/>
        <c:majorTickMark val="out"/>
        <c:minorTickMark val="none"/>
        <c:tickLblPos val="nextTo"/>
        <c:txPr>
          <a:bodyPr/>
          <a:lstStyle/>
          <a:p>
            <a:pPr>
              <a:defRPr>
                <a:latin typeface="Times New Roman" pitchFamily="18" charset="0"/>
                <a:cs typeface="Times New Roman" pitchFamily="18" charset="0"/>
              </a:defRPr>
            </a:pPr>
            <a:endParaRPr lang="en-US"/>
          </a:p>
        </c:txPr>
        <c:crossAx val="86904192"/>
        <c:crosses val="autoZero"/>
        <c:crossBetween val="between"/>
        <c:majorUnit val="100"/>
      </c:valAx>
    </c:plotArea>
    <c:legend>
      <c:legendPos val="r"/>
      <c:overlay val="0"/>
      <c:txPr>
        <a:bodyPr/>
        <a:lstStyle/>
        <a:p>
          <a:pPr>
            <a:defRPr>
              <a:latin typeface="Times New Roman" pitchFamily="18" charset="0"/>
              <a:cs typeface="Times New Roman" pitchFamily="18" charset="0"/>
            </a:defRPr>
          </a:pPr>
          <a:endParaRPr lang="en-US"/>
        </a:p>
      </c:txPr>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42"/>
    </mc:Choice>
    <mc:Fallback>
      <c:style val="42"/>
    </mc:Fallback>
  </mc:AlternateContent>
  <c:clrMapOvr bg1="dk1" tx1="lt1" bg2="dk2" tx2="lt2" accent1="accent1" accent2="accent2" accent3="accent3" accent4="accent4" accent5="accent5" accent6="accent6" hlink="hlink" folHlink="folHlink"/>
  <c:chart>
    <c:autoTitleDeleted val="0"/>
    <c:plotArea>
      <c:layout/>
      <c:lineChart>
        <c:grouping val="standard"/>
        <c:varyColors val="0"/>
        <c:ser>
          <c:idx val="0"/>
          <c:order val="0"/>
          <c:tx>
            <c:strRef>
              <c:f>Sheet1!$A$82</c:f>
              <c:strCache>
                <c:ptCount val="1"/>
                <c:pt idx="0">
                  <c:v>Residential</c:v>
                </c:pt>
              </c:strCache>
            </c:strRef>
          </c:tx>
          <c:marker>
            <c:symbol val="none"/>
          </c:marker>
          <c:cat>
            <c:numRef>
              <c:f>Sheet1!$B$81:$F$81</c:f>
              <c:numCache>
                <c:formatCode>General</c:formatCode>
                <c:ptCount val="5"/>
                <c:pt idx="0">
                  <c:v>2009</c:v>
                </c:pt>
                <c:pt idx="1">
                  <c:v>2010</c:v>
                </c:pt>
                <c:pt idx="2">
                  <c:v>2011</c:v>
                </c:pt>
                <c:pt idx="3">
                  <c:v>2012</c:v>
                </c:pt>
                <c:pt idx="4">
                  <c:v>2013</c:v>
                </c:pt>
              </c:numCache>
            </c:numRef>
          </c:cat>
          <c:val>
            <c:numRef>
              <c:f>Sheet1!$B$82:$F$82</c:f>
              <c:numCache>
                <c:formatCode>General</c:formatCode>
                <c:ptCount val="5"/>
                <c:pt idx="0">
                  <c:v>274</c:v>
                </c:pt>
                <c:pt idx="1">
                  <c:v>299</c:v>
                </c:pt>
                <c:pt idx="2">
                  <c:v>256</c:v>
                </c:pt>
                <c:pt idx="3">
                  <c:v>247</c:v>
                </c:pt>
                <c:pt idx="4">
                  <c:v>419</c:v>
                </c:pt>
              </c:numCache>
            </c:numRef>
          </c:val>
          <c:smooth val="0"/>
        </c:ser>
        <c:ser>
          <c:idx val="1"/>
          <c:order val="1"/>
          <c:tx>
            <c:strRef>
              <c:f>Sheet1!$A$83</c:f>
              <c:strCache>
                <c:ptCount val="1"/>
                <c:pt idx="0">
                  <c:v>Vehicle</c:v>
                </c:pt>
              </c:strCache>
            </c:strRef>
          </c:tx>
          <c:marker>
            <c:symbol val="none"/>
          </c:marker>
          <c:cat>
            <c:numRef>
              <c:f>Sheet1!$B$81:$F$81</c:f>
              <c:numCache>
                <c:formatCode>General</c:formatCode>
                <c:ptCount val="5"/>
                <c:pt idx="0">
                  <c:v>2009</c:v>
                </c:pt>
                <c:pt idx="1">
                  <c:v>2010</c:v>
                </c:pt>
                <c:pt idx="2">
                  <c:v>2011</c:v>
                </c:pt>
                <c:pt idx="3">
                  <c:v>2012</c:v>
                </c:pt>
                <c:pt idx="4">
                  <c:v>2013</c:v>
                </c:pt>
              </c:numCache>
            </c:numRef>
          </c:cat>
          <c:val>
            <c:numRef>
              <c:f>Sheet1!$B$83:$F$83</c:f>
              <c:numCache>
                <c:formatCode>General</c:formatCode>
                <c:ptCount val="5"/>
                <c:pt idx="0">
                  <c:v>350</c:v>
                </c:pt>
                <c:pt idx="1">
                  <c:v>364</c:v>
                </c:pt>
                <c:pt idx="2">
                  <c:v>254</c:v>
                </c:pt>
                <c:pt idx="3">
                  <c:v>242</c:v>
                </c:pt>
                <c:pt idx="4">
                  <c:v>320</c:v>
                </c:pt>
              </c:numCache>
            </c:numRef>
          </c:val>
          <c:smooth val="0"/>
        </c:ser>
        <c:ser>
          <c:idx val="2"/>
          <c:order val="2"/>
          <c:tx>
            <c:strRef>
              <c:f>Sheet1!$A$84</c:f>
              <c:strCache>
                <c:ptCount val="1"/>
                <c:pt idx="0">
                  <c:v>Commercial</c:v>
                </c:pt>
              </c:strCache>
            </c:strRef>
          </c:tx>
          <c:marker>
            <c:symbol val="none"/>
          </c:marker>
          <c:cat>
            <c:numRef>
              <c:f>Sheet1!$B$81:$F$81</c:f>
              <c:numCache>
                <c:formatCode>General</c:formatCode>
                <c:ptCount val="5"/>
                <c:pt idx="0">
                  <c:v>2009</c:v>
                </c:pt>
                <c:pt idx="1">
                  <c:v>2010</c:v>
                </c:pt>
                <c:pt idx="2">
                  <c:v>2011</c:v>
                </c:pt>
                <c:pt idx="3">
                  <c:v>2012</c:v>
                </c:pt>
                <c:pt idx="4">
                  <c:v>2013</c:v>
                </c:pt>
              </c:numCache>
            </c:numRef>
          </c:cat>
          <c:val>
            <c:numRef>
              <c:f>Sheet1!$B$84:$F$84</c:f>
              <c:numCache>
                <c:formatCode>General</c:formatCode>
                <c:ptCount val="5"/>
                <c:pt idx="0">
                  <c:v>99</c:v>
                </c:pt>
                <c:pt idx="1">
                  <c:v>92</c:v>
                </c:pt>
                <c:pt idx="2">
                  <c:v>116</c:v>
                </c:pt>
                <c:pt idx="3">
                  <c:v>106</c:v>
                </c:pt>
                <c:pt idx="4">
                  <c:v>137</c:v>
                </c:pt>
              </c:numCache>
            </c:numRef>
          </c:val>
          <c:smooth val="0"/>
        </c:ser>
        <c:dLbls>
          <c:showLegendKey val="0"/>
          <c:showVal val="0"/>
          <c:showCatName val="0"/>
          <c:showSerName val="0"/>
          <c:showPercent val="0"/>
          <c:showBubbleSize val="0"/>
        </c:dLbls>
        <c:marker val="1"/>
        <c:smooth val="0"/>
        <c:axId val="84697088"/>
        <c:axId val="84698624"/>
      </c:lineChart>
      <c:catAx>
        <c:axId val="84697088"/>
        <c:scaling>
          <c:orientation val="minMax"/>
        </c:scaling>
        <c:delete val="0"/>
        <c:axPos val="b"/>
        <c:numFmt formatCode="General" sourceLinked="1"/>
        <c:majorTickMark val="out"/>
        <c:minorTickMark val="none"/>
        <c:tickLblPos val="nextTo"/>
        <c:txPr>
          <a:bodyPr/>
          <a:lstStyle/>
          <a:p>
            <a:pPr>
              <a:defRPr>
                <a:latin typeface="Times New Roman" pitchFamily="18" charset="0"/>
                <a:cs typeface="Times New Roman" pitchFamily="18" charset="0"/>
              </a:defRPr>
            </a:pPr>
            <a:endParaRPr lang="en-US"/>
          </a:p>
        </c:txPr>
        <c:crossAx val="84698624"/>
        <c:crosses val="autoZero"/>
        <c:auto val="1"/>
        <c:lblAlgn val="ctr"/>
        <c:lblOffset val="100"/>
        <c:noMultiLvlLbl val="0"/>
      </c:catAx>
      <c:valAx>
        <c:axId val="84698624"/>
        <c:scaling>
          <c:orientation val="minMax"/>
        </c:scaling>
        <c:delete val="0"/>
        <c:axPos val="l"/>
        <c:majorGridlines/>
        <c:numFmt formatCode="General" sourceLinked="1"/>
        <c:majorTickMark val="out"/>
        <c:minorTickMark val="none"/>
        <c:tickLblPos val="nextTo"/>
        <c:txPr>
          <a:bodyPr/>
          <a:lstStyle/>
          <a:p>
            <a:pPr>
              <a:defRPr>
                <a:latin typeface="Times New Roman" pitchFamily="18" charset="0"/>
                <a:cs typeface="Times New Roman" pitchFamily="18" charset="0"/>
              </a:defRPr>
            </a:pPr>
            <a:endParaRPr lang="en-US"/>
          </a:p>
        </c:txPr>
        <c:crossAx val="84697088"/>
        <c:crosses val="autoZero"/>
        <c:crossBetween val="between"/>
      </c:valAx>
    </c:plotArea>
    <c:legend>
      <c:legendPos val="r"/>
      <c:overlay val="0"/>
      <c:txPr>
        <a:bodyPr/>
        <a:lstStyle/>
        <a:p>
          <a:pPr>
            <a:defRPr>
              <a:latin typeface="Times New Roman" pitchFamily="18" charset="0"/>
              <a:cs typeface="Times New Roman" pitchFamily="18" charset="0"/>
            </a:defRPr>
          </a:pPr>
          <a:endParaRPr lang="en-US"/>
        </a:p>
      </c:txPr>
    </c:legend>
    <c:plotVisOnly val="1"/>
    <c:dispBlanksAs val="gap"/>
    <c:showDLblsOverMax val="0"/>
  </c:chart>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573" cy="464980"/>
          </a:xfrm>
          <a:prstGeom prst="rect">
            <a:avLst/>
          </a:prstGeom>
        </p:spPr>
        <p:txBody>
          <a:bodyPr vert="horz" lIns="92053" tIns="46026" rIns="92053" bIns="46026" rtlCol="0"/>
          <a:lstStyle>
            <a:lvl1pPr algn="l">
              <a:defRPr sz="1200"/>
            </a:lvl1pPr>
          </a:lstStyle>
          <a:p>
            <a:endParaRPr lang="en-US"/>
          </a:p>
        </p:txBody>
      </p:sp>
      <p:sp>
        <p:nvSpPr>
          <p:cNvPr id="3" name="Date Placeholder 2"/>
          <p:cNvSpPr>
            <a:spLocks noGrp="1"/>
          </p:cNvSpPr>
          <p:nvPr>
            <p:ph type="dt" idx="1"/>
          </p:nvPr>
        </p:nvSpPr>
        <p:spPr>
          <a:xfrm>
            <a:off x="3971228" y="1"/>
            <a:ext cx="3037573" cy="464980"/>
          </a:xfrm>
          <a:prstGeom prst="rect">
            <a:avLst/>
          </a:prstGeom>
        </p:spPr>
        <p:txBody>
          <a:bodyPr vert="horz" lIns="92053" tIns="46026" rIns="92053" bIns="46026" rtlCol="0"/>
          <a:lstStyle>
            <a:lvl1pPr algn="r">
              <a:defRPr sz="1200"/>
            </a:lvl1pPr>
          </a:lstStyle>
          <a:p>
            <a:fld id="{CB07DA8C-C843-4A75-A4FA-3333E433C60A}" type="datetimeFigureOut">
              <a:rPr lang="en-US" smtClean="0"/>
              <a:t>4/8/2014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053" tIns="46026" rIns="92053" bIns="46026" rtlCol="0" anchor="ctr"/>
          <a:lstStyle/>
          <a:p>
            <a:endParaRPr lang="en-US"/>
          </a:p>
        </p:txBody>
      </p:sp>
      <p:sp>
        <p:nvSpPr>
          <p:cNvPr id="5" name="Notes Placeholder 4"/>
          <p:cNvSpPr>
            <a:spLocks noGrp="1"/>
          </p:cNvSpPr>
          <p:nvPr>
            <p:ph type="body" sz="quarter" idx="3"/>
          </p:nvPr>
        </p:nvSpPr>
        <p:spPr>
          <a:xfrm>
            <a:off x="701840" y="4416510"/>
            <a:ext cx="5608320" cy="4183220"/>
          </a:xfrm>
          <a:prstGeom prst="rect">
            <a:avLst/>
          </a:prstGeom>
        </p:spPr>
        <p:txBody>
          <a:bodyPr vert="horz" lIns="92053" tIns="46026" rIns="92053" bIns="4602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823"/>
            <a:ext cx="3037573" cy="464980"/>
          </a:xfrm>
          <a:prstGeom prst="rect">
            <a:avLst/>
          </a:prstGeom>
        </p:spPr>
        <p:txBody>
          <a:bodyPr vert="horz" lIns="92053" tIns="46026" rIns="92053" bIns="46026" rtlCol="0" anchor="b"/>
          <a:lstStyle>
            <a:lvl1pPr algn="l">
              <a:defRPr sz="1200"/>
            </a:lvl1pPr>
          </a:lstStyle>
          <a:p>
            <a:endParaRPr lang="en-US"/>
          </a:p>
        </p:txBody>
      </p:sp>
      <p:sp>
        <p:nvSpPr>
          <p:cNvPr id="7" name="Slide Number Placeholder 6"/>
          <p:cNvSpPr>
            <a:spLocks noGrp="1"/>
          </p:cNvSpPr>
          <p:nvPr>
            <p:ph type="sldNum" sz="quarter" idx="5"/>
          </p:nvPr>
        </p:nvSpPr>
        <p:spPr>
          <a:xfrm>
            <a:off x="3971228" y="8829823"/>
            <a:ext cx="3037573" cy="464980"/>
          </a:xfrm>
          <a:prstGeom prst="rect">
            <a:avLst/>
          </a:prstGeom>
        </p:spPr>
        <p:txBody>
          <a:bodyPr vert="horz" lIns="92053" tIns="46026" rIns="92053" bIns="46026" rtlCol="0" anchor="b"/>
          <a:lstStyle>
            <a:lvl1pPr algn="r">
              <a:defRPr sz="1200"/>
            </a:lvl1pPr>
          </a:lstStyle>
          <a:p>
            <a:fld id="{2FC40FC5-D274-4604-8A96-225BCCA156FA}" type="slidenum">
              <a:rPr lang="en-US" smtClean="0"/>
              <a:t>‹#›</a:t>
            </a:fld>
            <a:endParaRPr lang="en-US"/>
          </a:p>
        </p:txBody>
      </p:sp>
    </p:spTree>
    <p:extLst>
      <p:ext uri="{BB962C8B-B14F-4D97-AF65-F5344CB8AC3E}">
        <p14:creationId xmlns:p14="http://schemas.microsoft.com/office/powerpoint/2010/main" val="24557271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C40FC5-D274-4604-8A96-225BCCA156FA}" type="slidenum">
              <a:rPr lang="en-US" smtClean="0"/>
              <a:t>1</a:t>
            </a:fld>
            <a:endParaRPr lang="en-US"/>
          </a:p>
        </p:txBody>
      </p:sp>
    </p:spTree>
    <p:extLst>
      <p:ext uri="{BB962C8B-B14F-4D97-AF65-F5344CB8AC3E}">
        <p14:creationId xmlns:p14="http://schemas.microsoft.com/office/powerpoint/2010/main" val="1492936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57DB97-A514-45C2-B4B8-42FF330A9FBC}" type="datetimeFigureOut">
              <a:rPr lang="en-US" smtClean="0"/>
              <a:t>4/8/2014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AED31-B756-446C-B718-292046D3D73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57DB97-A514-45C2-B4B8-42FF330A9FBC}" type="datetimeFigureOut">
              <a:rPr lang="en-US" smtClean="0"/>
              <a:t>4/8/2014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AED31-B756-446C-B718-292046D3D73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57DB97-A514-45C2-B4B8-42FF330A9FBC}" type="datetimeFigureOut">
              <a:rPr lang="en-US" smtClean="0"/>
              <a:t>4/8/2014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AED31-B756-446C-B718-292046D3D73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57DB97-A514-45C2-B4B8-42FF330A9FBC}" type="datetimeFigureOut">
              <a:rPr lang="en-US" smtClean="0"/>
              <a:t>4/8/2014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AED31-B756-446C-B718-292046D3D73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57DB97-A514-45C2-B4B8-42FF330A9FBC}" type="datetimeFigureOut">
              <a:rPr lang="en-US" smtClean="0"/>
              <a:t>4/8/2014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DAED31-B756-446C-B718-292046D3D73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F57DB97-A514-45C2-B4B8-42FF330A9FBC}" type="datetimeFigureOut">
              <a:rPr lang="en-US" smtClean="0"/>
              <a:t>4/8/2014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DAED31-B756-446C-B718-292046D3D73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57DB97-A514-45C2-B4B8-42FF330A9FBC}" type="datetimeFigureOut">
              <a:rPr lang="en-US" smtClean="0"/>
              <a:t>4/8/2014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DAED31-B756-446C-B718-292046D3D73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57DB97-A514-45C2-B4B8-42FF330A9FBC}" type="datetimeFigureOut">
              <a:rPr lang="en-US" smtClean="0"/>
              <a:t>4/8/2014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DAED31-B756-446C-B718-292046D3D73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57DB97-A514-45C2-B4B8-42FF330A9FBC}" type="datetimeFigureOut">
              <a:rPr lang="en-US" smtClean="0"/>
              <a:t>4/8/2014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DAED31-B756-446C-B718-292046D3D73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57DB97-A514-45C2-B4B8-42FF330A9FBC}" type="datetimeFigureOut">
              <a:rPr lang="en-US" smtClean="0"/>
              <a:t>4/8/2014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DAED31-B756-446C-B718-292046D3D737}"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F57DB97-A514-45C2-B4B8-42FF330A9FBC}" type="datetimeFigureOut">
              <a:rPr lang="en-US" smtClean="0"/>
              <a:t>4/8/2014</a:t>
            </a:fld>
            <a:endParaRPr lang="en-US"/>
          </a:p>
        </p:txBody>
      </p:sp>
      <p:sp>
        <p:nvSpPr>
          <p:cNvPr id="9" name="Slide Number Placeholder 8"/>
          <p:cNvSpPr>
            <a:spLocks noGrp="1"/>
          </p:cNvSpPr>
          <p:nvPr>
            <p:ph type="sldNum" sz="quarter" idx="11"/>
          </p:nvPr>
        </p:nvSpPr>
        <p:spPr/>
        <p:txBody>
          <a:bodyPr/>
          <a:lstStyle/>
          <a:p>
            <a:fld id="{7CDAED31-B756-446C-B718-292046D3D737}"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CDAED31-B756-446C-B718-292046D3D737}"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F57DB97-A514-45C2-B4B8-42FF330A9FBC}" type="datetimeFigureOut">
              <a:rPr lang="en-US" smtClean="0"/>
              <a:t>4/8/2014</a:t>
            </a:fld>
            <a:endParaRPr lang="en-US"/>
          </a:p>
        </p:txBody>
      </p:sp>
    </p:spTree>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image" Target="../media/image3.e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Microsoft_Excel_97-2003_Worksheet1.xls"/><Relationship Id="rId5" Type="http://schemas.openxmlformats.org/officeDocument/2006/relationships/oleObject" Target="../embeddings/oleObject1.bin"/><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chart" Target="../charts/chart3.xml"/><Relationship Id="rId5" Type="http://schemas.openxmlformats.org/officeDocument/2006/relationships/image" Target="../media/image4.emf"/><Relationship Id="rId4" Type="http://schemas.openxmlformats.org/officeDocument/2006/relationships/oleObject" Target="../embeddings/Microsoft_Excel_97-2003_Worksheet2.xls"/></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oleObject" Target="../embeddings/Microsoft_Excel_97-2003_Worksheet3.xls"/></Relationships>
</file>

<file path=ppt/slides/_rels/slide22.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oleObject" Target="../embeddings/oleObject4.bin"/><Relationship Id="rId7" Type="http://schemas.openxmlformats.org/officeDocument/2006/relationships/oleObject" Target="../embeddings/Microsoft_Excel_97-2003_Worksheet5.xls"/><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5.bin"/><Relationship Id="rId11" Type="http://schemas.openxmlformats.org/officeDocument/2006/relationships/image" Target="../media/image8.emf"/><Relationship Id="rId5" Type="http://schemas.openxmlformats.org/officeDocument/2006/relationships/image" Target="../media/image6.emf"/><Relationship Id="rId10" Type="http://schemas.openxmlformats.org/officeDocument/2006/relationships/oleObject" Target="../embeddings/Microsoft_Excel_97-2003_Worksheet6.xls"/><Relationship Id="rId4" Type="http://schemas.openxmlformats.org/officeDocument/2006/relationships/oleObject" Target="../embeddings/Microsoft_Excel_97-2003_Worksheet4.xls"/><Relationship Id="rId9" Type="http://schemas.openxmlformats.org/officeDocument/2006/relationships/oleObject" Target="../embeddings/oleObject6.bin"/></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mailto:nate.palmer@yolocounty.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7700" y="685800"/>
            <a:ext cx="7543800" cy="3048000"/>
          </a:xfrm>
        </p:spPr>
        <p:txBody>
          <a:bodyPr anchor="ctr">
            <a:normAutofit fontScale="90000"/>
          </a:bodyPr>
          <a:lstStyle/>
          <a:p>
            <a:r>
              <a:rPr lang="en-US" sz="7200" dirty="0" smtClean="0">
                <a:latin typeface="Impact" pitchFamily="34" charset="0"/>
              </a:rPr>
              <a:t>Yolo County</a:t>
            </a:r>
            <a:br>
              <a:rPr lang="en-US" sz="7200" dirty="0" smtClean="0">
                <a:latin typeface="Impact" pitchFamily="34" charset="0"/>
              </a:rPr>
            </a:br>
            <a:r>
              <a:rPr lang="en-US" sz="7200" dirty="0" smtClean="0">
                <a:latin typeface="Impact" pitchFamily="34" charset="0"/>
              </a:rPr>
              <a:t>AB 109 Realignment Public Planning</a:t>
            </a:r>
            <a:endParaRPr lang="en-US" sz="7200" dirty="0">
              <a:latin typeface="Impact" pitchFamily="34" charset="0"/>
            </a:endParaRPr>
          </a:p>
        </p:txBody>
      </p:sp>
      <p:sp>
        <p:nvSpPr>
          <p:cNvPr id="3" name="Subtitle 2"/>
          <p:cNvSpPr>
            <a:spLocks noGrp="1"/>
          </p:cNvSpPr>
          <p:nvPr>
            <p:ph type="subTitle" idx="1"/>
          </p:nvPr>
        </p:nvSpPr>
        <p:spPr>
          <a:xfrm>
            <a:off x="609600" y="3962400"/>
            <a:ext cx="6461760" cy="2514600"/>
          </a:xfrm>
        </p:spPr>
        <p:txBody>
          <a:bodyPr>
            <a:normAutofit lnSpcReduction="10000"/>
          </a:bodyPr>
          <a:lstStyle/>
          <a:p>
            <a:endParaRPr lang="en-US" dirty="0" smtClean="0"/>
          </a:p>
          <a:p>
            <a:r>
              <a:rPr lang="en-US" b="1" dirty="0" smtClean="0">
                <a:solidFill>
                  <a:schemeClr val="tx1"/>
                </a:solidFill>
              </a:rPr>
              <a:t>Davis</a:t>
            </a:r>
            <a:endParaRPr lang="en-US" b="1" dirty="0">
              <a:solidFill>
                <a:schemeClr val="tx1"/>
              </a:solidFill>
            </a:endParaRPr>
          </a:p>
          <a:p>
            <a:endParaRPr lang="en-US" dirty="0" smtClean="0"/>
          </a:p>
          <a:p>
            <a:r>
              <a:rPr lang="en-US" smtClean="0">
                <a:solidFill>
                  <a:schemeClr val="tx1"/>
                </a:solidFill>
              </a:rPr>
              <a:t>April </a:t>
            </a:r>
            <a:r>
              <a:rPr lang="en-US" smtClean="0">
                <a:solidFill>
                  <a:schemeClr val="tx1"/>
                </a:solidFill>
              </a:rPr>
              <a:t>8</a:t>
            </a:r>
            <a:r>
              <a:rPr lang="en-US" baseline="30000" smtClean="0">
                <a:solidFill>
                  <a:schemeClr val="tx1"/>
                </a:solidFill>
              </a:rPr>
              <a:t>th</a:t>
            </a:r>
            <a:r>
              <a:rPr lang="en-US" dirty="0" smtClean="0">
                <a:solidFill>
                  <a:schemeClr val="tx1"/>
                </a:solidFill>
              </a:rPr>
              <a:t>, 2014</a:t>
            </a:r>
          </a:p>
          <a:p>
            <a:endParaRPr lang="en-US" dirty="0" smtClean="0"/>
          </a:p>
          <a:p>
            <a:r>
              <a:rPr lang="en-US" dirty="0" smtClean="0">
                <a:solidFill>
                  <a:schemeClr val="tx1"/>
                </a:solidFill>
              </a:rPr>
              <a:t>Yolo County Board of Supervisors </a:t>
            </a:r>
          </a:p>
          <a:p>
            <a:r>
              <a:rPr lang="en-US" dirty="0" smtClean="0">
                <a:solidFill>
                  <a:schemeClr val="tx1"/>
                </a:solidFill>
              </a:rPr>
              <a:t>And Community Corrections Partnership</a:t>
            </a:r>
            <a:endParaRPr lang="en-US" dirty="0">
              <a:solidFill>
                <a:schemeClr val="tx1"/>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19600" y="3429000"/>
            <a:ext cx="3109862" cy="3126671"/>
          </a:xfrm>
          <a:prstGeom prst="rect">
            <a:avLst/>
          </a:prstGeom>
        </p:spPr>
      </p:pic>
    </p:spTree>
    <p:extLst>
      <p:ext uri="{BB962C8B-B14F-4D97-AF65-F5344CB8AC3E}">
        <p14:creationId xmlns:p14="http://schemas.microsoft.com/office/powerpoint/2010/main" val="3143109766"/>
      </p:ext>
    </p:extLst>
  </p:cSld>
  <p:clrMapOvr>
    <a:masterClrMapping/>
  </p:clrMapOvr>
  <mc:AlternateContent xmlns:mc="http://schemas.openxmlformats.org/markup-compatibility/2006" xmlns:p14="http://schemas.microsoft.com/office/powerpoint/2010/main">
    <mc:Choice Requires="p14">
      <p:transition p14:dur="10" advTm="0"/>
    </mc:Choice>
    <mc:Fallback xmlns="">
      <p:transition advTm="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Fiscal Year</a:t>
            </a:r>
            <a:endParaRPr lang="en-US" dirty="0"/>
          </a:p>
        </p:txBody>
      </p:sp>
      <p:sp>
        <p:nvSpPr>
          <p:cNvPr id="3" name="Content Placeholder 2"/>
          <p:cNvSpPr>
            <a:spLocks noGrp="1"/>
          </p:cNvSpPr>
          <p:nvPr>
            <p:ph idx="1"/>
          </p:nvPr>
        </p:nvSpPr>
        <p:spPr/>
        <p:txBody>
          <a:bodyPr/>
          <a:lstStyle/>
          <a:p>
            <a:r>
              <a:rPr lang="en-US" dirty="0" smtClean="0"/>
              <a:t>Year 3, FY 2013/14</a:t>
            </a:r>
          </a:p>
          <a:p>
            <a:pPr lvl="1"/>
            <a:r>
              <a:rPr lang="en-US" dirty="0" smtClean="0"/>
              <a:t>Expanded Services for the Day Reporting Center</a:t>
            </a:r>
          </a:p>
          <a:p>
            <a:pPr lvl="2"/>
            <a:r>
              <a:rPr lang="en-US" dirty="0" smtClean="0"/>
              <a:t>GED</a:t>
            </a:r>
            <a:endParaRPr lang="en-US" dirty="0"/>
          </a:p>
          <a:p>
            <a:pPr lvl="1"/>
            <a:r>
              <a:rPr lang="en-US" dirty="0" smtClean="0"/>
              <a:t>Probation Case Management System </a:t>
            </a:r>
          </a:p>
          <a:p>
            <a:pPr lvl="1"/>
            <a:r>
              <a:rPr lang="en-US" dirty="0" smtClean="0"/>
              <a:t>Victims Services Advocate</a:t>
            </a:r>
          </a:p>
          <a:p>
            <a:pPr lvl="1"/>
            <a:r>
              <a:rPr lang="en-US" dirty="0" smtClean="0"/>
              <a:t>Jail Re-entry Senior Social Worker</a:t>
            </a:r>
          </a:p>
          <a:p>
            <a:pPr lvl="1"/>
            <a:r>
              <a:rPr lang="en-US" dirty="0" smtClean="0"/>
              <a:t>In-Custody (Jail) GED and Vocational Education Services</a:t>
            </a:r>
          </a:p>
          <a:p>
            <a:pPr lvl="1"/>
            <a:r>
              <a:rPr lang="en-US" dirty="0" smtClean="0"/>
              <a:t>Additional Support of Probation Pre-Trial Services</a:t>
            </a:r>
          </a:p>
          <a:p>
            <a:pPr lvl="1"/>
            <a:r>
              <a:rPr lang="en-US" dirty="0" smtClean="0"/>
              <a:t>Additional Support of Sheriff Jail Beds</a:t>
            </a:r>
          </a:p>
          <a:p>
            <a:pPr lvl="1"/>
            <a:r>
              <a:rPr lang="en-US" dirty="0" smtClean="0"/>
              <a:t>Police/Probation Collaborative </a:t>
            </a:r>
            <a:r>
              <a:rPr lang="en-US" dirty="0"/>
              <a:t>O</a:t>
            </a:r>
            <a:r>
              <a:rPr lang="en-US" dirty="0" smtClean="0"/>
              <a:t>perations</a:t>
            </a:r>
          </a:p>
          <a:p>
            <a:pPr lvl="1"/>
            <a:r>
              <a:rPr lang="en-US" dirty="0" smtClean="0"/>
              <a:t>Public Safety Board Ad Hoc Technical Planning Review</a:t>
            </a:r>
          </a:p>
          <a:p>
            <a:pPr lvl="2"/>
            <a:r>
              <a:rPr lang="en-US" dirty="0" smtClean="0"/>
              <a:t>Crime and Justice Institute</a:t>
            </a:r>
          </a:p>
          <a:p>
            <a:pPr marL="777240" lvl="2" indent="0">
              <a:buNone/>
            </a:pPr>
            <a:endParaRPr lang="en-US" dirty="0" smtClean="0"/>
          </a:p>
        </p:txBody>
      </p:sp>
    </p:spTree>
    <p:extLst>
      <p:ext uri="{BB962C8B-B14F-4D97-AF65-F5344CB8AC3E}">
        <p14:creationId xmlns:p14="http://schemas.microsoft.com/office/powerpoint/2010/main" val="1924151863"/>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897562"/>
          </a:xfrm>
        </p:spPr>
        <p:txBody>
          <a:bodyPr/>
          <a:lstStyle/>
          <a:p>
            <a:pPr algn="ctr"/>
            <a:r>
              <a:rPr lang="en-US" dirty="0"/>
              <a:t>Jeff </a:t>
            </a:r>
            <a:r>
              <a:rPr lang="en-US" dirty="0" smtClean="0"/>
              <a:t>Reisig</a:t>
            </a:r>
            <a:br>
              <a:rPr lang="en-US" dirty="0" smtClean="0"/>
            </a:br>
            <a:r>
              <a:rPr lang="en-US" dirty="0" smtClean="0"/>
              <a:t>District Attorney </a:t>
            </a:r>
            <a:r>
              <a:rPr lang="en-US" dirty="0"/>
              <a:t/>
            </a:r>
            <a:br>
              <a:rPr lang="en-US" dirty="0"/>
            </a:br>
            <a:r>
              <a:rPr lang="en-US" dirty="0" smtClean="0"/>
              <a:t/>
            </a:r>
            <a:br>
              <a:rPr lang="en-US" dirty="0" smtClean="0"/>
            </a:br>
            <a:r>
              <a:rPr lang="en-US" dirty="0" smtClean="0"/>
              <a:t>CCP Mission, Principles, </a:t>
            </a:r>
            <a:br>
              <a:rPr lang="en-US" dirty="0" smtClean="0"/>
            </a:br>
            <a:r>
              <a:rPr lang="en-US" dirty="0" smtClean="0"/>
              <a:t>and Goals</a:t>
            </a:r>
            <a:endParaRPr lang="en-US" dirty="0"/>
          </a:p>
        </p:txBody>
      </p:sp>
    </p:spTree>
    <p:extLst>
      <p:ext uri="{BB962C8B-B14F-4D97-AF65-F5344CB8AC3E}">
        <p14:creationId xmlns:p14="http://schemas.microsoft.com/office/powerpoint/2010/main" val="974450740"/>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AB 109 Planning Process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Intent to Continue to Strengthen and Update Yolo County Criminal Justice System Through Community Corrections Partnership Planning Efforts</a:t>
            </a:r>
          </a:p>
          <a:p>
            <a:r>
              <a:rPr lang="en-US" dirty="0" smtClean="0"/>
              <a:t>Crime and Justice Institute Technical Planning Assistance</a:t>
            </a:r>
          </a:p>
          <a:p>
            <a:pPr lvl="1"/>
            <a:r>
              <a:rPr lang="en-US" dirty="0" smtClean="0"/>
              <a:t>Organized and Facilitated County Planning Work Sessions on           March 13</a:t>
            </a:r>
            <a:r>
              <a:rPr lang="en-US" baseline="30000" dirty="0" smtClean="0"/>
              <a:t>th</a:t>
            </a:r>
            <a:r>
              <a:rPr lang="en-US" dirty="0" smtClean="0"/>
              <a:t> and 17</a:t>
            </a:r>
            <a:r>
              <a:rPr lang="en-US" baseline="30000" dirty="0" smtClean="0"/>
              <a:t>th</a:t>
            </a:r>
            <a:r>
              <a:rPr lang="en-US" dirty="0" smtClean="0"/>
              <a:t> </a:t>
            </a:r>
          </a:p>
          <a:p>
            <a:r>
              <a:rPr lang="en-US" dirty="0"/>
              <a:t>Work Session Objectives</a:t>
            </a:r>
          </a:p>
          <a:p>
            <a:pPr lvl="1"/>
            <a:r>
              <a:rPr lang="en-US" dirty="0" smtClean="0"/>
              <a:t>How </a:t>
            </a:r>
            <a:r>
              <a:rPr lang="en-US" dirty="0"/>
              <a:t>CCP plan connects to the larger system plans</a:t>
            </a:r>
          </a:p>
          <a:p>
            <a:pPr lvl="1"/>
            <a:r>
              <a:rPr lang="en-US" dirty="0" smtClean="0"/>
              <a:t>Revise </a:t>
            </a:r>
            <a:r>
              <a:rPr lang="en-US" dirty="0"/>
              <a:t>and review the </a:t>
            </a:r>
            <a:r>
              <a:rPr lang="en-US" dirty="0" smtClean="0"/>
              <a:t>planning work from </a:t>
            </a:r>
            <a:r>
              <a:rPr lang="en-US"/>
              <a:t>the </a:t>
            </a:r>
            <a:r>
              <a:rPr lang="en-US" smtClean="0"/>
              <a:t>Board </a:t>
            </a:r>
            <a:r>
              <a:rPr lang="en-US" dirty="0"/>
              <a:t>A</a:t>
            </a:r>
            <a:r>
              <a:rPr lang="en-US" dirty="0" smtClean="0"/>
              <a:t>d </a:t>
            </a:r>
            <a:r>
              <a:rPr lang="en-US" dirty="0"/>
              <a:t>H</a:t>
            </a:r>
            <a:r>
              <a:rPr lang="en-US" dirty="0" smtClean="0"/>
              <a:t>oc </a:t>
            </a:r>
            <a:r>
              <a:rPr lang="en-US" dirty="0"/>
              <a:t>C</a:t>
            </a:r>
            <a:r>
              <a:rPr lang="en-US" dirty="0" smtClean="0"/>
              <a:t>ommittee</a:t>
            </a:r>
            <a:endParaRPr lang="en-US" dirty="0"/>
          </a:p>
          <a:p>
            <a:pPr lvl="1"/>
            <a:r>
              <a:rPr lang="en-US" dirty="0" smtClean="0"/>
              <a:t>Finalize CCP Mission</a:t>
            </a:r>
            <a:r>
              <a:rPr lang="en-US" dirty="0"/>
              <a:t>, </a:t>
            </a:r>
            <a:r>
              <a:rPr lang="en-US" dirty="0" smtClean="0"/>
              <a:t>Principles</a:t>
            </a:r>
            <a:r>
              <a:rPr lang="en-US" dirty="0"/>
              <a:t>, and </a:t>
            </a:r>
            <a:r>
              <a:rPr lang="en-US" dirty="0" smtClean="0"/>
              <a:t>Goals</a:t>
            </a:r>
            <a:endParaRPr lang="en-US" dirty="0"/>
          </a:p>
          <a:p>
            <a:pPr lvl="1"/>
            <a:r>
              <a:rPr lang="en-US" dirty="0" smtClean="0"/>
              <a:t>Begin Developing An Implementation Plan</a:t>
            </a:r>
            <a:endParaRPr lang="en-US" dirty="0"/>
          </a:p>
          <a:p>
            <a:pPr lvl="1"/>
            <a:r>
              <a:rPr lang="en-US" dirty="0" smtClean="0"/>
              <a:t>Agree </a:t>
            </a:r>
            <a:r>
              <a:rPr lang="en-US" dirty="0"/>
              <a:t>O</a:t>
            </a:r>
            <a:r>
              <a:rPr lang="en-US" dirty="0" smtClean="0"/>
              <a:t>n </a:t>
            </a:r>
            <a:r>
              <a:rPr lang="en-US" dirty="0"/>
              <a:t>P</a:t>
            </a:r>
            <a:r>
              <a:rPr lang="en-US" dirty="0" smtClean="0"/>
              <a:t>rocess </a:t>
            </a:r>
            <a:r>
              <a:rPr lang="en-US" dirty="0"/>
              <a:t>F</a:t>
            </a:r>
            <a:r>
              <a:rPr lang="en-US" dirty="0" smtClean="0"/>
              <a:t>or </a:t>
            </a:r>
            <a:r>
              <a:rPr lang="en-US" dirty="0"/>
              <a:t>N</a:t>
            </a:r>
            <a:r>
              <a:rPr lang="en-US" dirty="0" smtClean="0"/>
              <a:t>ext </a:t>
            </a:r>
            <a:r>
              <a:rPr lang="en-US" dirty="0"/>
              <a:t>S</a:t>
            </a:r>
            <a:r>
              <a:rPr lang="en-US" dirty="0" smtClean="0"/>
              <a:t>teps</a:t>
            </a:r>
          </a:p>
          <a:p>
            <a:pPr lvl="2"/>
            <a:r>
              <a:rPr lang="en-US" dirty="0" smtClean="0"/>
              <a:t>Public Outreach Presentations to Engage </a:t>
            </a:r>
            <a:r>
              <a:rPr lang="en-US" dirty="0"/>
              <a:t>M</a:t>
            </a:r>
            <a:r>
              <a:rPr lang="en-US" dirty="0" smtClean="0"/>
              <a:t>embers </a:t>
            </a:r>
            <a:r>
              <a:rPr lang="en-US" dirty="0"/>
              <a:t>O</a:t>
            </a:r>
            <a:r>
              <a:rPr lang="en-US" dirty="0" smtClean="0"/>
              <a:t>f                               </a:t>
            </a:r>
            <a:r>
              <a:rPr lang="en-US" dirty="0"/>
              <a:t>T</a:t>
            </a:r>
            <a:r>
              <a:rPr lang="en-US" dirty="0" smtClean="0"/>
              <a:t>he </a:t>
            </a:r>
            <a:r>
              <a:rPr lang="en-US" dirty="0"/>
              <a:t>P</a:t>
            </a:r>
            <a:r>
              <a:rPr lang="en-US" dirty="0" smtClean="0"/>
              <a:t>ublic </a:t>
            </a:r>
            <a:r>
              <a:rPr lang="en-US" dirty="0"/>
              <a:t>I</a:t>
            </a:r>
            <a:r>
              <a:rPr lang="en-US" dirty="0" smtClean="0"/>
              <a:t>n This </a:t>
            </a:r>
            <a:r>
              <a:rPr lang="en-US" dirty="0"/>
              <a:t>P</a:t>
            </a:r>
            <a:r>
              <a:rPr lang="en-US" dirty="0" smtClean="0"/>
              <a:t>lanning Effort</a:t>
            </a:r>
          </a:p>
          <a:p>
            <a:pPr marL="114300" indent="0">
              <a:buNone/>
            </a:pPr>
            <a:endParaRPr lang="en-US" dirty="0"/>
          </a:p>
        </p:txBody>
      </p:sp>
    </p:spTree>
    <p:extLst>
      <p:ext uri="{BB962C8B-B14F-4D97-AF65-F5344CB8AC3E}">
        <p14:creationId xmlns:p14="http://schemas.microsoft.com/office/powerpoint/2010/main" val="1139941831"/>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CCP Mission</a:t>
            </a:r>
            <a:endParaRPr lang="en-US" dirty="0"/>
          </a:p>
        </p:txBody>
      </p:sp>
      <p:sp>
        <p:nvSpPr>
          <p:cNvPr id="3" name="Content Placeholder 2"/>
          <p:cNvSpPr>
            <a:spLocks noGrp="1"/>
          </p:cNvSpPr>
          <p:nvPr>
            <p:ph idx="1"/>
          </p:nvPr>
        </p:nvSpPr>
        <p:spPr/>
        <p:txBody>
          <a:bodyPr/>
          <a:lstStyle/>
          <a:p>
            <a:endParaRPr lang="en-US" dirty="0" smtClean="0"/>
          </a:p>
          <a:p>
            <a:pPr marL="114300" indent="0">
              <a:buNone/>
            </a:pPr>
            <a:endParaRPr lang="en-US" dirty="0" smtClean="0"/>
          </a:p>
          <a:p>
            <a:pPr marL="114300" indent="0">
              <a:buNone/>
            </a:pPr>
            <a:r>
              <a:rPr lang="en-US" dirty="0" smtClean="0"/>
              <a:t>The </a:t>
            </a:r>
            <a:r>
              <a:rPr lang="en-US" dirty="0"/>
              <a:t>mission of the Yolo County Community Corrections Partnership is to protect the public by holding offenders accountable and providing opportunities that support victim and community restoration, offender rehabilitation and successful reintegration.</a:t>
            </a:r>
          </a:p>
        </p:txBody>
      </p:sp>
    </p:spTree>
    <p:extLst>
      <p:ext uri="{BB962C8B-B14F-4D97-AF65-F5344CB8AC3E}">
        <p14:creationId xmlns:p14="http://schemas.microsoft.com/office/powerpoint/2010/main" val="1836960214"/>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CCP Principles</a:t>
            </a:r>
            <a:endParaRPr lang="en-US" dirty="0"/>
          </a:p>
        </p:txBody>
      </p:sp>
      <p:sp>
        <p:nvSpPr>
          <p:cNvPr id="3" name="Content Placeholder 2"/>
          <p:cNvSpPr>
            <a:spLocks noGrp="1"/>
          </p:cNvSpPr>
          <p:nvPr>
            <p:ph idx="1"/>
          </p:nvPr>
        </p:nvSpPr>
        <p:spPr/>
        <p:txBody>
          <a:bodyPr/>
          <a:lstStyle/>
          <a:p>
            <a:r>
              <a:rPr lang="en-US" dirty="0" smtClean="0"/>
              <a:t>Use Evidence-Based </a:t>
            </a:r>
            <a:r>
              <a:rPr lang="en-US" dirty="0"/>
              <a:t>P</a:t>
            </a:r>
            <a:r>
              <a:rPr lang="en-US" dirty="0" smtClean="0"/>
              <a:t>ractices</a:t>
            </a:r>
          </a:p>
          <a:p>
            <a:endParaRPr lang="en-US" dirty="0"/>
          </a:p>
          <a:p>
            <a:r>
              <a:rPr lang="en-US" dirty="0" smtClean="0"/>
              <a:t>Integrate Data Into Decision-making Through Reporting</a:t>
            </a:r>
            <a:r>
              <a:rPr lang="en-US" dirty="0"/>
              <a:t>, </a:t>
            </a:r>
            <a:r>
              <a:rPr lang="en-US" dirty="0" smtClean="0"/>
              <a:t>Quality Improvement Plans</a:t>
            </a:r>
            <a:r>
              <a:rPr lang="en-US" dirty="0"/>
              <a:t>, and </a:t>
            </a:r>
            <a:r>
              <a:rPr lang="en-US" dirty="0" smtClean="0"/>
              <a:t>Program </a:t>
            </a:r>
            <a:r>
              <a:rPr lang="en-US" dirty="0"/>
              <a:t>E</a:t>
            </a:r>
            <a:r>
              <a:rPr lang="en-US" dirty="0" smtClean="0"/>
              <a:t>valuation</a:t>
            </a:r>
          </a:p>
          <a:p>
            <a:endParaRPr lang="en-US" dirty="0"/>
          </a:p>
          <a:p>
            <a:r>
              <a:rPr lang="en-US" dirty="0" smtClean="0"/>
              <a:t>Emphasize Behavior Change For Criminal-Justice Involved </a:t>
            </a:r>
            <a:r>
              <a:rPr lang="en-US" dirty="0"/>
              <a:t>I</a:t>
            </a:r>
            <a:r>
              <a:rPr lang="en-US" dirty="0" smtClean="0"/>
              <a:t>ndividuals</a:t>
            </a:r>
          </a:p>
          <a:p>
            <a:endParaRPr lang="en-US" dirty="0"/>
          </a:p>
          <a:p>
            <a:r>
              <a:rPr lang="en-US" dirty="0" smtClean="0"/>
              <a:t>Integrate A Restorative Justice </a:t>
            </a:r>
            <a:r>
              <a:rPr lang="en-US" dirty="0"/>
              <a:t>A</a:t>
            </a:r>
            <a:r>
              <a:rPr lang="en-US" dirty="0" smtClean="0"/>
              <a:t>pproach</a:t>
            </a:r>
          </a:p>
          <a:p>
            <a:endParaRPr lang="en-US" dirty="0"/>
          </a:p>
          <a:p>
            <a:r>
              <a:rPr lang="en-US" dirty="0" smtClean="0"/>
              <a:t>Focus On Long Lasting Public </a:t>
            </a:r>
            <a:r>
              <a:rPr lang="en-US" dirty="0"/>
              <a:t>S</a:t>
            </a:r>
            <a:r>
              <a:rPr lang="en-US" dirty="0" smtClean="0"/>
              <a:t>afety</a:t>
            </a:r>
          </a:p>
          <a:p>
            <a:endParaRPr lang="en-US" dirty="0"/>
          </a:p>
        </p:txBody>
      </p:sp>
    </p:spTree>
    <p:extLst>
      <p:ext uri="{BB962C8B-B14F-4D97-AF65-F5344CB8AC3E}">
        <p14:creationId xmlns:p14="http://schemas.microsoft.com/office/powerpoint/2010/main" val="4201123046"/>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CCP Goals</a:t>
            </a:r>
            <a:endParaRPr lang="en-US" dirty="0"/>
          </a:p>
        </p:txBody>
      </p:sp>
      <p:sp>
        <p:nvSpPr>
          <p:cNvPr id="3" name="Content Placeholder 2"/>
          <p:cNvSpPr>
            <a:spLocks noGrp="1"/>
          </p:cNvSpPr>
          <p:nvPr>
            <p:ph idx="1"/>
          </p:nvPr>
        </p:nvSpPr>
        <p:spPr/>
        <p:txBody>
          <a:bodyPr/>
          <a:lstStyle/>
          <a:p>
            <a:r>
              <a:rPr lang="en-US" dirty="0" smtClean="0"/>
              <a:t>Goal </a:t>
            </a:r>
            <a:r>
              <a:rPr lang="en-US" dirty="0"/>
              <a:t>1: Ensure </a:t>
            </a:r>
            <a:r>
              <a:rPr lang="en-US" dirty="0" smtClean="0"/>
              <a:t>A Safe Environment For All Residents And Visitors By Reducing And Preventing Local </a:t>
            </a:r>
            <a:r>
              <a:rPr lang="en-US" dirty="0"/>
              <a:t>C</a:t>
            </a:r>
            <a:r>
              <a:rPr lang="en-US" dirty="0" smtClean="0"/>
              <a:t>rime</a:t>
            </a:r>
          </a:p>
          <a:p>
            <a:pPr marL="114300" indent="0">
              <a:buNone/>
            </a:pPr>
            <a:endParaRPr lang="en-US" dirty="0"/>
          </a:p>
          <a:p>
            <a:r>
              <a:rPr lang="en-US" dirty="0"/>
              <a:t>Goal 2: Restore </a:t>
            </a:r>
            <a:r>
              <a:rPr lang="en-US" dirty="0" smtClean="0"/>
              <a:t>Victims And The </a:t>
            </a:r>
            <a:r>
              <a:rPr lang="en-US" dirty="0"/>
              <a:t>C</a:t>
            </a:r>
            <a:r>
              <a:rPr lang="en-US" dirty="0" smtClean="0"/>
              <a:t>ommunity</a:t>
            </a:r>
          </a:p>
          <a:p>
            <a:endParaRPr lang="en-US" dirty="0"/>
          </a:p>
          <a:p>
            <a:r>
              <a:rPr lang="en-US" dirty="0"/>
              <a:t>Goal </a:t>
            </a:r>
            <a:r>
              <a:rPr lang="en-US" dirty="0" smtClean="0"/>
              <a:t>3: </a:t>
            </a:r>
            <a:r>
              <a:rPr lang="en-US" dirty="0"/>
              <a:t>Hold </a:t>
            </a:r>
            <a:r>
              <a:rPr lang="en-US" dirty="0" smtClean="0"/>
              <a:t>Offenders </a:t>
            </a:r>
            <a:r>
              <a:rPr lang="en-US" dirty="0"/>
              <a:t>A</a:t>
            </a:r>
            <a:r>
              <a:rPr lang="en-US" dirty="0" smtClean="0"/>
              <a:t>ccountable</a:t>
            </a:r>
          </a:p>
          <a:p>
            <a:pPr marL="114300" indent="0">
              <a:buNone/>
            </a:pPr>
            <a:endParaRPr lang="en-US" dirty="0"/>
          </a:p>
          <a:p>
            <a:r>
              <a:rPr lang="en-US" dirty="0"/>
              <a:t>Goal 4: Build </a:t>
            </a:r>
            <a:r>
              <a:rPr lang="en-US" dirty="0" smtClean="0"/>
              <a:t>Offender Competency And Support </a:t>
            </a:r>
            <a:r>
              <a:rPr lang="en-US" dirty="0"/>
              <a:t>R</a:t>
            </a:r>
            <a:r>
              <a:rPr lang="en-US" dirty="0" smtClean="0"/>
              <a:t>eintegration</a:t>
            </a:r>
          </a:p>
          <a:p>
            <a:endParaRPr lang="en-US" dirty="0"/>
          </a:p>
          <a:p>
            <a:r>
              <a:rPr lang="en-US" dirty="0"/>
              <a:t>Goal 5: Reduce </a:t>
            </a:r>
            <a:r>
              <a:rPr lang="en-US" dirty="0" smtClean="0"/>
              <a:t>Recidivism</a:t>
            </a:r>
            <a:endParaRPr lang="en-US" dirty="0"/>
          </a:p>
        </p:txBody>
      </p:sp>
    </p:spTree>
    <p:extLst>
      <p:ext uri="{BB962C8B-B14F-4D97-AF65-F5344CB8AC3E}">
        <p14:creationId xmlns:p14="http://schemas.microsoft.com/office/powerpoint/2010/main" val="2661011857"/>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Breakout Sessions: Objectives</a:t>
            </a:r>
            <a:endParaRPr lang="en-US" dirty="0"/>
          </a:p>
        </p:txBody>
      </p:sp>
      <p:sp>
        <p:nvSpPr>
          <p:cNvPr id="3" name="Content Placeholder 2"/>
          <p:cNvSpPr>
            <a:spLocks noGrp="1"/>
          </p:cNvSpPr>
          <p:nvPr>
            <p:ph idx="1"/>
          </p:nvPr>
        </p:nvSpPr>
        <p:spPr/>
        <p:txBody>
          <a:bodyPr>
            <a:normAutofit/>
          </a:bodyPr>
          <a:lstStyle/>
          <a:p>
            <a:r>
              <a:rPr lang="en-US" dirty="0" smtClean="0"/>
              <a:t>The Board of Supervisors and the CCP believe that for public policy to be effective, the public should be involved in planning the solutions to achieving these Goals</a:t>
            </a:r>
          </a:p>
          <a:p>
            <a:pPr marL="114300" indent="0">
              <a:buNone/>
            </a:pPr>
            <a:endParaRPr lang="en-US" dirty="0" smtClean="0"/>
          </a:p>
          <a:p>
            <a:r>
              <a:rPr lang="en-US" dirty="0" smtClean="0"/>
              <a:t>Developing Objective Ideas For Each CCP Goal With You</a:t>
            </a:r>
          </a:p>
          <a:p>
            <a:pPr lvl="1"/>
            <a:r>
              <a:rPr lang="en-US" dirty="0"/>
              <a:t>5 Tables with </a:t>
            </a:r>
            <a:r>
              <a:rPr lang="en-US" dirty="0" smtClean="0"/>
              <a:t>CCP Voting </a:t>
            </a:r>
            <a:r>
              <a:rPr lang="en-US" dirty="0"/>
              <a:t>Members </a:t>
            </a:r>
            <a:r>
              <a:rPr lang="en-US" dirty="0" smtClean="0"/>
              <a:t>Representing </a:t>
            </a:r>
            <a:r>
              <a:rPr lang="en-US" dirty="0"/>
              <a:t>each Goal</a:t>
            </a:r>
          </a:p>
          <a:p>
            <a:pPr lvl="1"/>
            <a:r>
              <a:rPr lang="en-US" dirty="0"/>
              <a:t>Develop Objective Ideas under each Goal with that CCP Member</a:t>
            </a:r>
          </a:p>
          <a:p>
            <a:pPr lvl="2"/>
            <a:r>
              <a:rPr lang="en-US" dirty="0"/>
              <a:t>3 ten minute </a:t>
            </a:r>
            <a:r>
              <a:rPr lang="en-US" dirty="0" smtClean="0"/>
              <a:t>rotations</a:t>
            </a:r>
          </a:p>
          <a:p>
            <a:pPr lvl="2"/>
            <a:endParaRPr lang="en-US" dirty="0" smtClean="0"/>
          </a:p>
          <a:p>
            <a:pPr marL="342900" lvl="2">
              <a:buClr>
                <a:schemeClr val="accent1"/>
              </a:buClr>
            </a:pPr>
            <a:r>
              <a:rPr lang="en-US" dirty="0" smtClean="0"/>
              <a:t>Summaries from each planning session will inform CCP planning priorities at their next meeting, April 14 in Woodland</a:t>
            </a:r>
          </a:p>
          <a:p>
            <a:pPr marL="114300" lvl="2" indent="0">
              <a:buClr>
                <a:schemeClr val="accent1"/>
              </a:buClr>
              <a:buNone/>
            </a:pPr>
            <a:endParaRPr lang="en-US" dirty="0" smtClean="0"/>
          </a:p>
          <a:p>
            <a:pPr marL="342900" lvl="2">
              <a:buClr>
                <a:schemeClr val="accent1"/>
              </a:buClr>
            </a:pPr>
            <a:r>
              <a:rPr lang="en-US" dirty="0" smtClean="0"/>
              <a:t>Board of Supervisors to review with recommendations from the CCP</a:t>
            </a:r>
          </a:p>
          <a:p>
            <a:pPr marL="411480" lvl="1" indent="0">
              <a:buNone/>
            </a:pPr>
            <a:endParaRPr lang="en-US" dirty="0" smtClean="0"/>
          </a:p>
          <a:p>
            <a:pPr marL="411480" lvl="1" indent="0">
              <a:buNone/>
            </a:pPr>
            <a:endParaRPr lang="en-US" dirty="0" smtClean="0"/>
          </a:p>
        </p:txBody>
      </p:sp>
    </p:spTree>
    <p:extLst>
      <p:ext uri="{BB962C8B-B14F-4D97-AF65-F5344CB8AC3E}">
        <p14:creationId xmlns:p14="http://schemas.microsoft.com/office/powerpoint/2010/main" val="2560700499"/>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897562"/>
          </a:xfrm>
        </p:spPr>
        <p:txBody>
          <a:bodyPr/>
          <a:lstStyle/>
          <a:p>
            <a:pPr algn="ctr"/>
            <a:r>
              <a:rPr lang="en-US" dirty="0" smtClean="0"/>
              <a:t>Landy Black</a:t>
            </a:r>
            <a:br>
              <a:rPr lang="en-US" dirty="0" smtClean="0"/>
            </a:br>
            <a:r>
              <a:rPr lang="en-US" dirty="0" smtClean="0"/>
              <a:t>Davis Chief of Police</a:t>
            </a:r>
            <a:r>
              <a:rPr lang="en-US" dirty="0"/>
              <a:t/>
            </a:r>
            <a:br>
              <a:rPr lang="en-US" dirty="0"/>
            </a:br>
            <a:r>
              <a:rPr lang="en-US" dirty="0" smtClean="0"/>
              <a:t/>
            </a:r>
            <a:br>
              <a:rPr lang="en-US" dirty="0" smtClean="0"/>
            </a:br>
            <a:r>
              <a:rPr lang="en-US" dirty="0" smtClean="0"/>
              <a:t>Davis Crime Stats</a:t>
            </a:r>
            <a:endParaRPr lang="en-US" dirty="0"/>
          </a:p>
        </p:txBody>
      </p:sp>
    </p:spTree>
    <p:extLst>
      <p:ext uri="{BB962C8B-B14F-4D97-AF65-F5344CB8AC3E}">
        <p14:creationId xmlns:p14="http://schemas.microsoft.com/office/powerpoint/2010/main" val="3636616278"/>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5"/>
          <p:cNvSpPr txBox="1">
            <a:spLocks noChangeArrowheads="1"/>
          </p:cNvSpPr>
          <p:nvPr/>
        </p:nvSpPr>
        <p:spPr bwMode="auto">
          <a:xfrm>
            <a:off x="220663" y="1981200"/>
            <a:ext cx="7315200"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4400" dirty="0">
                <a:latin typeface="Century Gothic" pitchFamily="34" charset="0"/>
                <a:cs typeface="Times New Roman" pitchFamily="18" charset="0"/>
              </a:rPr>
              <a:t>Davis Police Department</a:t>
            </a:r>
          </a:p>
          <a:p>
            <a:pPr eaLnBrk="1" hangingPunct="1">
              <a:spcBef>
                <a:spcPct val="0"/>
              </a:spcBef>
              <a:buFontTx/>
              <a:buNone/>
            </a:pPr>
            <a:r>
              <a:rPr lang="en-US" altLang="en-US" dirty="0">
                <a:latin typeface="Century Gothic" pitchFamily="34" charset="0"/>
                <a:cs typeface="Times New Roman" pitchFamily="18" charset="0"/>
              </a:rPr>
              <a:t>Crime Summary (2009-2013)</a:t>
            </a:r>
          </a:p>
        </p:txBody>
      </p:sp>
      <p:cxnSp>
        <p:nvCxnSpPr>
          <p:cNvPr id="23" name="Straight Connector 22"/>
          <p:cNvCxnSpPr/>
          <p:nvPr/>
        </p:nvCxnSpPr>
        <p:spPr>
          <a:xfrm>
            <a:off x="0" y="3505200"/>
            <a:ext cx="9144000" cy="0"/>
          </a:xfrm>
          <a:prstGeom prst="line">
            <a:avLst/>
          </a:prstGeom>
          <a:ln w="635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0" y="1828800"/>
            <a:ext cx="9144000" cy="0"/>
          </a:xfrm>
          <a:prstGeom prst="line">
            <a:avLst/>
          </a:prstGeom>
          <a:ln w="635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6667937"/>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5"/>
          <p:cNvSpPr txBox="1">
            <a:spLocks noChangeArrowheads="1"/>
          </p:cNvSpPr>
          <p:nvPr/>
        </p:nvSpPr>
        <p:spPr bwMode="auto">
          <a:xfrm>
            <a:off x="97104" y="228600"/>
            <a:ext cx="88423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dirty="0">
                <a:latin typeface="Century Gothic" pitchFamily="34" charset="0"/>
                <a:cs typeface="Times New Roman" pitchFamily="18" charset="0"/>
              </a:rPr>
              <a:t>Part I Crimes</a:t>
            </a:r>
          </a:p>
        </p:txBody>
      </p:sp>
      <p:sp>
        <p:nvSpPr>
          <p:cNvPr id="3075" name="TextBox 10"/>
          <p:cNvSpPr txBox="1">
            <a:spLocks noChangeArrowheads="1"/>
          </p:cNvSpPr>
          <p:nvPr/>
        </p:nvSpPr>
        <p:spPr bwMode="auto">
          <a:xfrm>
            <a:off x="1066800" y="1154113"/>
            <a:ext cx="3886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b="1">
                <a:latin typeface="Times New Roman" pitchFamily="18" charset="0"/>
                <a:cs typeface="Times New Roman" pitchFamily="18" charset="0"/>
              </a:rPr>
              <a:t>Part I Totals (2009-2013)</a:t>
            </a:r>
          </a:p>
        </p:txBody>
      </p:sp>
      <p:graphicFrame>
        <p:nvGraphicFramePr>
          <p:cNvPr id="6" name="Chart 5"/>
          <p:cNvGraphicFramePr>
            <a:graphicFrameLocks/>
          </p:cNvGraphicFramePr>
          <p:nvPr/>
        </p:nvGraphicFramePr>
        <p:xfrm>
          <a:off x="162296" y="3810000"/>
          <a:ext cx="4211287" cy="2514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a:graphicFrameLocks/>
          </p:cNvGraphicFramePr>
          <p:nvPr/>
        </p:nvGraphicFramePr>
        <p:xfrm>
          <a:off x="4724400" y="3810000"/>
          <a:ext cx="4191000" cy="25146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078" name="Object 1"/>
          <p:cNvGraphicFramePr>
            <a:graphicFrameLocks noChangeAspect="1"/>
          </p:cNvGraphicFramePr>
          <p:nvPr>
            <p:extLst>
              <p:ext uri="{D42A27DB-BD31-4B8C-83A1-F6EECF244321}">
                <p14:modId xmlns:p14="http://schemas.microsoft.com/office/powerpoint/2010/main" val="4228846164"/>
              </p:ext>
            </p:extLst>
          </p:nvPr>
        </p:nvGraphicFramePr>
        <p:xfrm>
          <a:off x="1052513" y="1524000"/>
          <a:ext cx="7042150" cy="2124075"/>
        </p:xfrm>
        <a:graphic>
          <a:graphicData uri="http://schemas.openxmlformats.org/presentationml/2006/ole">
            <mc:AlternateContent xmlns:mc="http://schemas.openxmlformats.org/markup-compatibility/2006">
              <mc:Choice xmlns:v="urn:schemas-microsoft-com:vml" Requires="v">
                <p:oleObj spid="_x0000_s1029" name="Worksheet" r:id="rId6" imgW="5495855" imgH="1657260" progId="Excel.Sheet.8">
                  <p:embed/>
                </p:oleObj>
              </mc:Choice>
              <mc:Fallback>
                <p:oleObj name="Worksheet" r:id="rId6" imgW="5495855" imgH="1657260" progId="Excel.Sheet.8">
                  <p:embed/>
                  <p:pic>
                    <p:nvPicPr>
                      <p:cNvPr id="0" name=""/>
                      <p:cNvPicPr>
                        <a:picLocks noChangeAspect="1" noChangeArrowheads="1"/>
                      </p:cNvPicPr>
                      <p:nvPr/>
                    </p:nvPicPr>
                    <p:blipFill>
                      <a:blip r:embed="rId7"/>
                      <a:srcRect/>
                      <a:stretch>
                        <a:fillRect/>
                      </a:stretch>
                    </p:blipFill>
                    <p:spPr bwMode="auto">
                      <a:xfrm>
                        <a:off x="1052513" y="1524000"/>
                        <a:ext cx="7042150"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58692913"/>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897562"/>
          </a:xfrm>
        </p:spPr>
        <p:txBody>
          <a:bodyPr/>
          <a:lstStyle/>
          <a:p>
            <a:pPr algn="ctr"/>
            <a:r>
              <a:rPr lang="en-US" dirty="0" smtClean="0"/>
              <a:t>Yolo County </a:t>
            </a:r>
            <a:r>
              <a:rPr lang="en-US" dirty="0"/>
              <a:t/>
            </a:r>
            <a:br>
              <a:rPr lang="en-US" dirty="0"/>
            </a:br>
            <a:r>
              <a:rPr lang="en-US" dirty="0" smtClean="0"/>
              <a:t>Board of Supervisors</a:t>
            </a:r>
            <a:br>
              <a:rPr lang="en-US" dirty="0" smtClean="0"/>
            </a:br>
            <a:r>
              <a:rPr lang="en-US" dirty="0" smtClean="0"/>
              <a:t/>
            </a:r>
            <a:br>
              <a:rPr lang="en-US" dirty="0" smtClean="0"/>
            </a:br>
            <a:r>
              <a:rPr lang="en-US" dirty="0" smtClean="0"/>
              <a:t>Introductions And Overview</a:t>
            </a:r>
            <a:endParaRPr lang="en-US" dirty="0"/>
          </a:p>
        </p:txBody>
      </p:sp>
    </p:spTree>
    <p:extLst>
      <p:ext uri="{BB962C8B-B14F-4D97-AF65-F5344CB8AC3E}">
        <p14:creationId xmlns:p14="http://schemas.microsoft.com/office/powerpoint/2010/main" val="3636616278"/>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5"/>
          <p:cNvSpPr txBox="1">
            <a:spLocks noChangeArrowheads="1"/>
          </p:cNvSpPr>
          <p:nvPr/>
        </p:nvSpPr>
        <p:spPr bwMode="auto">
          <a:xfrm>
            <a:off x="152400" y="228600"/>
            <a:ext cx="88423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dirty="0">
                <a:latin typeface="Century Gothic" pitchFamily="34" charset="0"/>
                <a:cs typeface="Times New Roman" pitchFamily="18" charset="0"/>
              </a:rPr>
              <a:t>Burglary Breakdown</a:t>
            </a:r>
          </a:p>
        </p:txBody>
      </p:sp>
      <p:graphicFrame>
        <p:nvGraphicFramePr>
          <p:cNvPr id="4099" name="Object 1"/>
          <p:cNvGraphicFramePr>
            <a:graphicFrameLocks noChangeAspect="1"/>
          </p:cNvGraphicFramePr>
          <p:nvPr/>
        </p:nvGraphicFramePr>
        <p:xfrm>
          <a:off x="1219200" y="1295400"/>
          <a:ext cx="6562725" cy="1238250"/>
        </p:xfrm>
        <a:graphic>
          <a:graphicData uri="http://schemas.openxmlformats.org/presentationml/2006/ole">
            <mc:AlternateContent xmlns:mc="http://schemas.openxmlformats.org/markup-compatibility/2006">
              <mc:Choice xmlns:v="urn:schemas-microsoft-com:vml" Requires="v">
                <p:oleObj spid="_x0000_s2053" name="Worksheet" r:id="rId4" imgW="5048244" imgH="952560" progId="Excel.Sheet.8">
                  <p:embed/>
                </p:oleObj>
              </mc:Choice>
              <mc:Fallback>
                <p:oleObj name="Worksheet" r:id="rId4" imgW="5048244" imgH="952560" progId="Excel.Shee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9200" y="1295400"/>
                        <a:ext cx="6562725"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Chart 3"/>
          <p:cNvGraphicFramePr>
            <a:graphicFrameLocks/>
          </p:cNvGraphicFramePr>
          <p:nvPr/>
        </p:nvGraphicFramePr>
        <p:xfrm>
          <a:off x="1219200" y="2667000"/>
          <a:ext cx="6553200" cy="35052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763302380"/>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5"/>
          <p:cNvSpPr txBox="1">
            <a:spLocks noChangeArrowheads="1"/>
          </p:cNvSpPr>
          <p:nvPr/>
        </p:nvSpPr>
        <p:spPr bwMode="auto">
          <a:xfrm>
            <a:off x="173038" y="304800"/>
            <a:ext cx="88423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dirty="0">
                <a:latin typeface="Century Gothic" pitchFamily="34" charset="0"/>
                <a:cs typeface="Times New Roman" pitchFamily="18" charset="0"/>
              </a:rPr>
              <a:t>Part II Crimes</a:t>
            </a:r>
          </a:p>
        </p:txBody>
      </p:sp>
      <p:graphicFrame>
        <p:nvGraphicFramePr>
          <p:cNvPr id="5123" name="Object 2"/>
          <p:cNvGraphicFramePr>
            <a:graphicFrameLocks noChangeAspect="1"/>
          </p:cNvGraphicFramePr>
          <p:nvPr>
            <p:extLst>
              <p:ext uri="{D42A27DB-BD31-4B8C-83A1-F6EECF244321}">
                <p14:modId xmlns:p14="http://schemas.microsoft.com/office/powerpoint/2010/main" val="3673128619"/>
              </p:ext>
            </p:extLst>
          </p:nvPr>
        </p:nvGraphicFramePr>
        <p:xfrm>
          <a:off x="407988" y="1447800"/>
          <a:ext cx="8342312" cy="4427538"/>
        </p:xfrm>
        <a:graphic>
          <a:graphicData uri="http://schemas.openxmlformats.org/presentationml/2006/ole">
            <mc:AlternateContent xmlns:mc="http://schemas.openxmlformats.org/markup-compatibility/2006">
              <mc:Choice xmlns:v="urn:schemas-microsoft-com:vml" Requires="v">
                <p:oleObj spid="_x0000_s3077" name="Worksheet" r:id="rId4" imgW="6372166" imgH="3381480" progId="Excel.Sheet.8">
                  <p:embed/>
                </p:oleObj>
              </mc:Choice>
              <mc:Fallback>
                <p:oleObj name="Worksheet" r:id="rId4" imgW="6372166" imgH="3381480" progId="Excel.Sheet.8">
                  <p:embed/>
                  <p:pic>
                    <p:nvPicPr>
                      <p:cNvPr id="0" name=""/>
                      <p:cNvPicPr>
                        <a:picLocks noChangeAspect="1" noChangeArrowheads="1"/>
                      </p:cNvPicPr>
                      <p:nvPr/>
                    </p:nvPicPr>
                    <p:blipFill>
                      <a:blip r:embed="rId5"/>
                      <a:srcRect/>
                      <a:stretch>
                        <a:fillRect/>
                      </a:stretch>
                    </p:blipFill>
                    <p:spPr bwMode="auto">
                      <a:xfrm>
                        <a:off x="407988" y="1447800"/>
                        <a:ext cx="8342312" cy="4427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299334008"/>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5"/>
          <p:cNvSpPr txBox="1">
            <a:spLocks noChangeArrowheads="1"/>
          </p:cNvSpPr>
          <p:nvPr/>
        </p:nvSpPr>
        <p:spPr bwMode="auto">
          <a:xfrm>
            <a:off x="152400" y="228600"/>
            <a:ext cx="88423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dirty="0">
                <a:latin typeface="Century Gothic" pitchFamily="34" charset="0"/>
                <a:cs typeface="Times New Roman" pitchFamily="18" charset="0"/>
              </a:rPr>
              <a:t>Arrests</a:t>
            </a:r>
          </a:p>
        </p:txBody>
      </p:sp>
      <p:sp>
        <p:nvSpPr>
          <p:cNvPr id="6147" name="TextBox 10"/>
          <p:cNvSpPr txBox="1">
            <a:spLocks noChangeArrowheads="1"/>
          </p:cNvSpPr>
          <p:nvPr/>
        </p:nvSpPr>
        <p:spPr bwMode="auto">
          <a:xfrm>
            <a:off x="942975" y="2982913"/>
            <a:ext cx="3740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b="1">
                <a:latin typeface="Times New Roman" pitchFamily="18" charset="0"/>
                <a:cs typeface="Times New Roman" pitchFamily="18" charset="0"/>
              </a:rPr>
              <a:t>Burglary Arrests (2009-2013)</a:t>
            </a:r>
          </a:p>
        </p:txBody>
      </p:sp>
      <p:graphicFrame>
        <p:nvGraphicFramePr>
          <p:cNvPr id="6148" name="Object 2"/>
          <p:cNvGraphicFramePr>
            <a:graphicFrameLocks noChangeAspect="1"/>
          </p:cNvGraphicFramePr>
          <p:nvPr/>
        </p:nvGraphicFramePr>
        <p:xfrm>
          <a:off x="923925" y="3352800"/>
          <a:ext cx="7153275" cy="1138238"/>
        </p:xfrm>
        <a:graphic>
          <a:graphicData uri="http://schemas.openxmlformats.org/presentationml/2006/ole">
            <mc:AlternateContent xmlns:mc="http://schemas.openxmlformats.org/markup-compatibility/2006">
              <mc:Choice xmlns:v="urn:schemas-microsoft-com:vml" Requires="v">
                <p:oleObj spid="_x0000_s4107" name="Worksheet" r:id="rId4" imgW="5686298" imgH="904770" progId="Excel.Sheet.8">
                  <p:embed/>
                </p:oleObj>
              </mc:Choice>
              <mc:Fallback>
                <p:oleObj name="Worksheet" r:id="rId4" imgW="5686298" imgH="904770" progId="Excel.Shee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3925" y="3352800"/>
                        <a:ext cx="7153275" cy="113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149" name="TextBox 10"/>
          <p:cNvSpPr txBox="1">
            <a:spLocks noChangeArrowheads="1"/>
          </p:cNvSpPr>
          <p:nvPr/>
        </p:nvSpPr>
        <p:spPr bwMode="auto">
          <a:xfrm>
            <a:off x="914400" y="4800600"/>
            <a:ext cx="480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b="1">
                <a:latin typeface="Times New Roman" pitchFamily="18" charset="0"/>
                <a:cs typeface="Times New Roman" pitchFamily="18" charset="0"/>
              </a:rPr>
              <a:t>Arrests &amp; Violations by Offender Type (2013)</a:t>
            </a:r>
          </a:p>
        </p:txBody>
      </p:sp>
      <p:graphicFrame>
        <p:nvGraphicFramePr>
          <p:cNvPr id="6150" name="Object 7"/>
          <p:cNvGraphicFramePr>
            <a:graphicFrameLocks noChangeAspect="1"/>
          </p:cNvGraphicFramePr>
          <p:nvPr/>
        </p:nvGraphicFramePr>
        <p:xfrm>
          <a:off x="914400" y="5170488"/>
          <a:ext cx="4657725" cy="927100"/>
        </p:xfrm>
        <a:graphic>
          <a:graphicData uri="http://schemas.openxmlformats.org/presentationml/2006/ole">
            <mc:AlternateContent xmlns:mc="http://schemas.openxmlformats.org/markup-compatibility/2006">
              <mc:Choice xmlns:v="urn:schemas-microsoft-com:vml" Requires="v">
                <p:oleObj spid="_x0000_s4108" name="Worksheet" r:id="rId7" imgW="3876624" imgH="771642" progId="Excel.Sheet.8">
                  <p:embed/>
                </p:oleObj>
              </mc:Choice>
              <mc:Fallback>
                <p:oleObj name="Worksheet" r:id="rId7" imgW="3876624" imgH="771642" progId="Excel.Sheet.8">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14400" y="5170488"/>
                        <a:ext cx="4657725"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151" name="TextBox 10"/>
          <p:cNvSpPr txBox="1">
            <a:spLocks noChangeArrowheads="1"/>
          </p:cNvSpPr>
          <p:nvPr/>
        </p:nvSpPr>
        <p:spPr bwMode="auto">
          <a:xfrm>
            <a:off x="914400" y="1306513"/>
            <a:ext cx="4114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b="1">
                <a:latin typeface="Times New Roman" pitchFamily="18" charset="0"/>
                <a:cs typeface="Times New Roman" pitchFamily="18" charset="0"/>
              </a:rPr>
              <a:t>Total Arrests (2009-2013)</a:t>
            </a:r>
          </a:p>
        </p:txBody>
      </p:sp>
      <p:graphicFrame>
        <p:nvGraphicFramePr>
          <p:cNvPr id="6152" name="Object 10"/>
          <p:cNvGraphicFramePr>
            <a:graphicFrameLocks noChangeAspect="1"/>
          </p:cNvGraphicFramePr>
          <p:nvPr/>
        </p:nvGraphicFramePr>
        <p:xfrm>
          <a:off x="914400" y="1676400"/>
          <a:ext cx="7105650" cy="990600"/>
        </p:xfrm>
        <a:graphic>
          <a:graphicData uri="http://schemas.openxmlformats.org/presentationml/2006/ole">
            <mc:AlternateContent xmlns:mc="http://schemas.openxmlformats.org/markup-compatibility/2006">
              <mc:Choice xmlns:v="urn:schemas-microsoft-com:vml" Requires="v">
                <p:oleObj spid="_x0000_s4109" name="Worksheet" r:id="rId10" imgW="5057699" imgH="704970" progId="Excel.Sheet.8">
                  <p:embed/>
                </p:oleObj>
              </mc:Choice>
              <mc:Fallback>
                <p:oleObj name="Worksheet" r:id="rId10" imgW="5057699" imgH="704970" progId="Excel.Sheet.8">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14400" y="1676400"/>
                        <a:ext cx="710565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77587767"/>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897562"/>
          </a:xfrm>
        </p:spPr>
        <p:txBody>
          <a:bodyPr/>
          <a:lstStyle/>
          <a:p>
            <a:r>
              <a:rPr lang="en-US" dirty="0" smtClean="0"/>
              <a:t>Breakout Sessions	</a:t>
            </a:r>
            <a:br>
              <a:rPr lang="en-US" dirty="0" smtClean="0"/>
            </a:br>
            <a:r>
              <a:rPr lang="en-US" dirty="0" smtClean="0"/>
              <a:t>	</a:t>
            </a:r>
            <a:br>
              <a:rPr lang="en-US" dirty="0" smtClean="0"/>
            </a:br>
            <a:r>
              <a:rPr lang="en-US" sz="3600" dirty="0" smtClean="0"/>
              <a:t>CCP Facilitators</a:t>
            </a:r>
            <a:r>
              <a:rPr lang="en-US" dirty="0" smtClean="0"/>
              <a:t/>
            </a:r>
            <a:br>
              <a:rPr lang="en-US" dirty="0" smtClean="0"/>
            </a:br>
            <a:r>
              <a:rPr lang="en-US" sz="2800" dirty="0" smtClean="0"/>
              <a:t>Goal 1: Chief Black</a:t>
            </a:r>
            <a:br>
              <a:rPr lang="en-US" sz="2800" dirty="0" smtClean="0"/>
            </a:br>
            <a:r>
              <a:rPr lang="en-US" sz="2800" dirty="0" smtClean="0"/>
              <a:t>Goal 2: District Attorney Reisig</a:t>
            </a:r>
            <a:br>
              <a:rPr lang="en-US" sz="2800" dirty="0" smtClean="0"/>
            </a:br>
            <a:r>
              <a:rPr lang="en-US" sz="2800" dirty="0" smtClean="0"/>
              <a:t>Goal 3: Sheriff Prieto</a:t>
            </a:r>
            <a:br>
              <a:rPr lang="en-US" sz="2800" dirty="0" smtClean="0"/>
            </a:br>
            <a:r>
              <a:rPr lang="en-US" sz="2800" dirty="0" smtClean="0"/>
              <a:t>Goal 4: Tracie Olson, Public Defender</a:t>
            </a:r>
            <a:br>
              <a:rPr lang="en-US" sz="2800" dirty="0" smtClean="0"/>
            </a:br>
            <a:r>
              <a:rPr lang="en-US" sz="2800" dirty="0" smtClean="0"/>
              <a:t>Goal 5: Chief Probation Officer </a:t>
            </a:r>
            <a:r>
              <a:rPr lang="en-US" sz="2800" dirty="0" err="1" smtClean="0"/>
              <a:t>Cardall</a:t>
            </a:r>
            <a:r>
              <a:rPr lang="en-US" sz="2800" dirty="0" smtClean="0"/>
              <a:t/>
            </a:r>
            <a:br>
              <a:rPr lang="en-US" sz="2800" dirty="0" smtClean="0"/>
            </a:br>
            <a:endParaRPr lang="en-US" sz="2800" dirty="0"/>
          </a:p>
        </p:txBody>
      </p:sp>
    </p:spTree>
    <p:extLst>
      <p:ext uri="{BB962C8B-B14F-4D97-AF65-F5344CB8AC3E}">
        <p14:creationId xmlns:p14="http://schemas.microsoft.com/office/powerpoint/2010/main" val="3636616278"/>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897562"/>
          </a:xfrm>
        </p:spPr>
        <p:txBody>
          <a:bodyPr/>
          <a:lstStyle/>
          <a:p>
            <a:pPr algn="ctr"/>
            <a:r>
              <a:rPr lang="en-US" dirty="0" smtClean="0"/>
              <a:t>Question and </a:t>
            </a:r>
            <a:br>
              <a:rPr lang="en-US" dirty="0" smtClean="0"/>
            </a:br>
            <a:r>
              <a:rPr lang="en-US" dirty="0" smtClean="0"/>
              <a:t>Answer</a:t>
            </a:r>
            <a:br>
              <a:rPr lang="en-US" dirty="0" smtClean="0"/>
            </a:br>
            <a:r>
              <a:rPr lang="en-US" dirty="0" smtClean="0"/>
              <a:t>(20 Minutes)</a:t>
            </a:r>
            <a:endParaRPr lang="en-US" dirty="0"/>
          </a:p>
        </p:txBody>
      </p:sp>
    </p:spTree>
    <p:extLst>
      <p:ext uri="{BB962C8B-B14F-4D97-AF65-F5344CB8AC3E}">
        <p14:creationId xmlns:p14="http://schemas.microsoft.com/office/powerpoint/2010/main" val="3636616278"/>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897562"/>
          </a:xfrm>
        </p:spPr>
        <p:txBody>
          <a:bodyPr/>
          <a:lstStyle/>
          <a:p>
            <a:pPr algn="ctr"/>
            <a:r>
              <a:rPr lang="en-US" dirty="0" smtClean="0"/>
              <a:t>Thank you for your </a:t>
            </a:r>
            <a:br>
              <a:rPr lang="en-US" dirty="0" smtClean="0"/>
            </a:br>
            <a:r>
              <a:rPr lang="en-US" dirty="0" smtClean="0"/>
              <a:t>Involvement!</a:t>
            </a:r>
            <a:br>
              <a:rPr lang="en-US" dirty="0" smtClean="0"/>
            </a:br>
            <a:r>
              <a:rPr lang="en-US" dirty="0"/>
              <a:t/>
            </a:r>
            <a:br>
              <a:rPr lang="en-US" dirty="0"/>
            </a:br>
            <a:r>
              <a:rPr lang="en-US" dirty="0" smtClean="0"/>
              <a:t>Contact Information:</a:t>
            </a:r>
            <a:br>
              <a:rPr lang="en-US" dirty="0" smtClean="0"/>
            </a:br>
            <a:r>
              <a:rPr lang="en-US" sz="2400" dirty="0" smtClean="0"/>
              <a:t>Yolo County Probation Department</a:t>
            </a:r>
            <a:br>
              <a:rPr lang="en-US" sz="2400" dirty="0" smtClean="0"/>
            </a:br>
            <a:r>
              <a:rPr lang="en-US" sz="2400" dirty="0" smtClean="0"/>
              <a:t>2780 East Gibson Road </a:t>
            </a:r>
            <a:br>
              <a:rPr lang="en-US" sz="2400" dirty="0" smtClean="0"/>
            </a:br>
            <a:r>
              <a:rPr lang="en-US" sz="2400" dirty="0" smtClean="0"/>
              <a:t>Woodland, </a:t>
            </a:r>
            <a:r>
              <a:rPr lang="en-US" sz="2400" dirty="0" err="1" smtClean="0"/>
              <a:t>Ca</a:t>
            </a:r>
            <a:r>
              <a:rPr lang="en-US" sz="2400" dirty="0" smtClean="0"/>
              <a:t> 95776</a:t>
            </a:r>
            <a:br>
              <a:rPr lang="en-US" sz="2400" dirty="0" smtClean="0"/>
            </a:br>
            <a:r>
              <a:rPr lang="en-US" sz="2400" dirty="0" smtClean="0"/>
              <a:t>(530) 406-5357</a:t>
            </a:r>
            <a:br>
              <a:rPr lang="en-US" sz="2400" dirty="0" smtClean="0"/>
            </a:br>
            <a:r>
              <a:rPr lang="en-US" sz="2400" dirty="0" smtClean="0">
                <a:hlinkClick r:id="rId2"/>
              </a:rPr>
              <a:t>nate.palmer@yolocounty.org</a:t>
            </a:r>
            <a:r>
              <a:rPr lang="en-US" sz="2400" dirty="0" smtClean="0"/>
              <a:t> </a:t>
            </a:r>
            <a:endParaRPr lang="en-US" sz="2400" dirty="0"/>
          </a:p>
        </p:txBody>
      </p:sp>
    </p:spTree>
    <p:extLst>
      <p:ext uri="{BB962C8B-B14F-4D97-AF65-F5344CB8AC3E}">
        <p14:creationId xmlns:p14="http://schemas.microsoft.com/office/powerpoint/2010/main" val="3819407792"/>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897562"/>
          </a:xfrm>
        </p:spPr>
        <p:txBody>
          <a:bodyPr/>
          <a:lstStyle/>
          <a:p>
            <a:pPr algn="ctr"/>
            <a:r>
              <a:rPr lang="en-US" dirty="0" smtClean="0"/>
              <a:t>Brent Cardall,</a:t>
            </a:r>
            <a:br>
              <a:rPr lang="en-US" dirty="0" smtClean="0"/>
            </a:br>
            <a:r>
              <a:rPr lang="en-US" dirty="0" smtClean="0"/>
              <a:t>Chief Probation Officer</a:t>
            </a:r>
            <a:br>
              <a:rPr lang="en-US" dirty="0" smtClean="0"/>
            </a:br>
            <a:r>
              <a:rPr lang="en-US" dirty="0"/>
              <a:t/>
            </a:r>
            <a:br>
              <a:rPr lang="en-US" dirty="0"/>
            </a:br>
            <a:r>
              <a:rPr lang="en-US" dirty="0" smtClean="0"/>
              <a:t>AB 109 Realignment </a:t>
            </a:r>
            <a:br>
              <a:rPr lang="en-US" dirty="0" smtClean="0"/>
            </a:br>
            <a:r>
              <a:rPr lang="en-US" dirty="0" smtClean="0"/>
              <a:t>in Yolo County</a:t>
            </a:r>
            <a:br>
              <a:rPr lang="en-US" dirty="0" smtClean="0"/>
            </a:br>
            <a:endParaRPr lang="en-US" dirty="0"/>
          </a:p>
        </p:txBody>
      </p:sp>
    </p:spTree>
    <p:extLst>
      <p:ext uri="{BB962C8B-B14F-4D97-AF65-F5344CB8AC3E}">
        <p14:creationId xmlns:p14="http://schemas.microsoft.com/office/powerpoint/2010/main" val="3726312726"/>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Realignment in CA?</a:t>
            </a:r>
            <a:endParaRPr lang="en-US" dirty="0"/>
          </a:p>
        </p:txBody>
      </p:sp>
      <p:sp>
        <p:nvSpPr>
          <p:cNvPr id="3" name="Content Placeholder 2"/>
          <p:cNvSpPr>
            <a:spLocks noGrp="1"/>
          </p:cNvSpPr>
          <p:nvPr>
            <p:ph idx="1"/>
          </p:nvPr>
        </p:nvSpPr>
        <p:spPr/>
        <p:txBody>
          <a:bodyPr>
            <a:normAutofit/>
          </a:bodyPr>
          <a:lstStyle/>
          <a:p>
            <a:pPr marL="114300" indent="0">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On </a:t>
            </a:r>
            <a:r>
              <a:rPr lang="en-US" dirty="0">
                <a:latin typeface="Times New Roman" pitchFamily="18" charset="0"/>
                <a:cs typeface="Times New Roman" pitchFamily="18" charset="0"/>
              </a:rPr>
              <a:t>October 1</a:t>
            </a:r>
            <a:r>
              <a:rPr lang="en-US" dirty="0" smtClean="0">
                <a:latin typeface="Times New Roman" pitchFamily="18" charset="0"/>
                <a:cs typeface="Times New Roman" pitchFamily="18" charset="0"/>
              </a:rPr>
              <a:t>, 2011 </a:t>
            </a:r>
            <a:r>
              <a:rPr lang="en-US" dirty="0">
                <a:latin typeface="Times New Roman" pitchFamily="18" charset="0"/>
                <a:cs typeface="Times New Roman" pitchFamily="18" charset="0"/>
              </a:rPr>
              <a:t>California's </a:t>
            </a:r>
            <a:r>
              <a:rPr lang="en-US" dirty="0" smtClean="0">
                <a:latin typeface="Times New Roman" pitchFamily="18" charset="0"/>
                <a:cs typeface="Times New Roman" pitchFamily="18" charset="0"/>
              </a:rPr>
              <a:t>Corrections </a:t>
            </a:r>
            <a:r>
              <a:rPr lang="en-US" dirty="0">
                <a:latin typeface="Times New Roman" pitchFamily="18" charset="0"/>
                <a:cs typeface="Times New Roman" pitchFamily="18" charset="0"/>
              </a:rPr>
              <a:t>R</a:t>
            </a:r>
            <a:r>
              <a:rPr lang="en-US" dirty="0" smtClean="0">
                <a:latin typeface="Times New Roman" pitchFamily="18" charset="0"/>
                <a:cs typeface="Times New Roman" pitchFamily="18" charset="0"/>
              </a:rPr>
              <a:t>ealignment </a:t>
            </a:r>
            <a:r>
              <a:rPr lang="en-US" dirty="0">
                <a:latin typeface="Times New Roman" pitchFamily="18" charset="0"/>
                <a:cs typeface="Times New Roman" pitchFamily="18" charset="0"/>
              </a:rPr>
              <a:t>P</a:t>
            </a:r>
            <a:r>
              <a:rPr lang="en-US" dirty="0" smtClean="0">
                <a:latin typeface="Times New Roman" pitchFamily="18" charset="0"/>
                <a:cs typeface="Times New Roman" pitchFamily="18" charset="0"/>
              </a:rPr>
              <a:t>lan</a:t>
            </a:r>
            <a:r>
              <a:rPr lang="en-US" dirty="0">
                <a:latin typeface="Times New Roman" pitchFamily="18" charset="0"/>
                <a:cs typeface="Times New Roman" pitchFamily="18" charset="0"/>
              </a:rPr>
              <a:t>, one of the most significant changes to California's criminal justice system in decades, </a:t>
            </a:r>
            <a:r>
              <a:rPr lang="en-US" dirty="0" smtClean="0">
                <a:latin typeface="Times New Roman" pitchFamily="18" charset="0"/>
                <a:cs typeface="Times New Roman" pitchFamily="18" charset="0"/>
              </a:rPr>
              <a:t>went into </a:t>
            </a:r>
            <a:r>
              <a:rPr lang="en-US" dirty="0">
                <a:latin typeface="Times New Roman" pitchFamily="18" charset="0"/>
                <a:cs typeface="Times New Roman" pitchFamily="18" charset="0"/>
              </a:rPr>
              <a:t>effect. </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AB 109 Public Safety Realignment</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plan shifts responsibility from the state to counties for the custody, treatment, and supervision of individuals convicted of specified nonviolent, non-serious, non-sex crimes</a:t>
            </a:r>
            <a:r>
              <a:rPr lang="en-US" dirty="0" smtClean="0">
                <a:latin typeface="Times New Roman" pitchFamily="18" charset="0"/>
                <a:cs typeface="Times New Roman" pitchFamily="18" charset="0"/>
              </a:rPr>
              <a:t>. </a:t>
            </a:r>
          </a:p>
          <a:p>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76522881"/>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Safety Realignment</a:t>
            </a:r>
            <a:endParaRPr lang="en-US" dirty="0"/>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Local </a:t>
            </a:r>
            <a:r>
              <a:rPr lang="en-US" dirty="0" smtClean="0">
                <a:latin typeface="Times New Roman" pitchFamily="18" charset="0"/>
                <a:cs typeface="Times New Roman" pitchFamily="18" charset="0"/>
              </a:rPr>
              <a:t>Jail Custody for convictions under Penal Code 1170 for: </a:t>
            </a:r>
          </a:p>
          <a:p>
            <a:pPr lvl="1"/>
            <a:r>
              <a:rPr lang="en-US" dirty="0" smtClean="0">
                <a:latin typeface="Times New Roman" pitchFamily="18" charset="0"/>
                <a:cs typeface="Times New Roman" pitchFamily="18" charset="0"/>
              </a:rPr>
              <a:t>non‐violent</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non-serious</a:t>
            </a:r>
            <a:r>
              <a:rPr lang="en-US" dirty="0">
                <a:latin typeface="Times New Roman" pitchFamily="18" charset="0"/>
                <a:cs typeface="Times New Roman" pitchFamily="18" charset="0"/>
              </a:rPr>
              <a:t>,</a:t>
            </a:r>
          </a:p>
          <a:p>
            <a:pPr lvl="1"/>
            <a:r>
              <a:rPr lang="en-US" dirty="0">
                <a:latin typeface="Times New Roman" pitchFamily="18" charset="0"/>
                <a:cs typeface="Times New Roman" pitchFamily="18" charset="0"/>
              </a:rPr>
              <a:t>non‐sex </a:t>
            </a:r>
            <a:r>
              <a:rPr lang="en-US" dirty="0" smtClean="0">
                <a:latin typeface="Times New Roman" pitchFamily="18" charset="0"/>
                <a:cs typeface="Times New Roman" pitchFamily="18" charset="0"/>
              </a:rPr>
              <a:t>offenders</a:t>
            </a:r>
          </a:p>
          <a:p>
            <a:pPr lvl="1">
              <a:spcBef>
                <a:spcPts val="0"/>
              </a:spcBef>
            </a:pPr>
            <a:endParaRPr lang="en-US" sz="1200" dirty="0">
              <a:latin typeface="Times New Roman" pitchFamily="18" charset="0"/>
              <a:cs typeface="Times New Roman" pitchFamily="18" charset="0"/>
            </a:endParaRPr>
          </a:p>
          <a:p>
            <a:r>
              <a:rPr lang="en-US" dirty="0">
                <a:latin typeface="Times New Roman" pitchFamily="18" charset="0"/>
                <a:cs typeface="Times New Roman" pitchFamily="18" charset="0"/>
              </a:rPr>
              <a:t>Changes to State Parole</a:t>
            </a:r>
          </a:p>
          <a:p>
            <a:pPr lvl="1"/>
            <a:r>
              <a:rPr lang="en-US" dirty="0">
                <a:latin typeface="Times New Roman" pitchFamily="18" charset="0"/>
                <a:cs typeface="Times New Roman" pitchFamily="18" charset="0"/>
              </a:rPr>
              <a:t>Local Post‐release </a:t>
            </a:r>
            <a:r>
              <a:rPr lang="en-US" dirty="0" smtClean="0">
                <a:latin typeface="Times New Roman" pitchFamily="18" charset="0"/>
                <a:cs typeface="Times New Roman" pitchFamily="18" charset="0"/>
              </a:rPr>
              <a:t>Supervision</a:t>
            </a:r>
          </a:p>
          <a:p>
            <a:pPr lvl="1">
              <a:spcBef>
                <a:spcPts val="0"/>
              </a:spcBef>
            </a:pPr>
            <a:endParaRPr lang="en-US" sz="1200" dirty="0">
              <a:latin typeface="Times New Roman" pitchFamily="18" charset="0"/>
              <a:cs typeface="Times New Roman" pitchFamily="18" charset="0"/>
            </a:endParaRPr>
          </a:p>
          <a:p>
            <a:r>
              <a:rPr lang="en-US" dirty="0">
                <a:latin typeface="Times New Roman" pitchFamily="18" charset="0"/>
                <a:cs typeface="Times New Roman" pitchFamily="18" charset="0"/>
              </a:rPr>
              <a:t>Local Planning (Executive Committee)</a:t>
            </a:r>
          </a:p>
        </p:txBody>
      </p:sp>
    </p:spTree>
    <p:extLst>
      <p:ext uri="{BB962C8B-B14F-4D97-AF65-F5344CB8AC3E}">
        <p14:creationId xmlns:p14="http://schemas.microsoft.com/office/powerpoint/2010/main" val="1614075065"/>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Community Corrections Partnership</a:t>
            </a:r>
            <a:endParaRPr lang="en-US" dirty="0"/>
          </a:p>
        </p:txBody>
      </p:sp>
      <p:sp>
        <p:nvSpPr>
          <p:cNvPr id="3" name="Content Placeholder 2"/>
          <p:cNvSpPr>
            <a:spLocks noGrp="1"/>
          </p:cNvSpPr>
          <p:nvPr>
            <p:ph idx="1"/>
          </p:nvPr>
        </p:nvSpPr>
        <p:spPr>
          <a:xfrm>
            <a:off x="457200" y="1600200"/>
            <a:ext cx="8229600" cy="4953000"/>
          </a:xfrm>
        </p:spPr>
        <p:txBody>
          <a:bodyPr>
            <a:normAutofit/>
          </a:bodyPr>
          <a:lstStyle/>
          <a:p>
            <a:pPr>
              <a:lnSpc>
                <a:spcPct val="120000"/>
              </a:lnSpc>
              <a:spcBef>
                <a:spcPts val="0"/>
              </a:spcBef>
            </a:pPr>
            <a:r>
              <a:rPr lang="en-US" dirty="0" smtClean="0">
                <a:latin typeface="Times New Roman" pitchFamily="18" charset="0"/>
                <a:cs typeface="Times New Roman" pitchFamily="18" charset="0"/>
              </a:rPr>
              <a:t>Shall </a:t>
            </a:r>
            <a:r>
              <a:rPr lang="en-US" dirty="0">
                <a:latin typeface="Times New Roman" pitchFamily="18" charset="0"/>
                <a:cs typeface="Times New Roman" pitchFamily="18" charset="0"/>
              </a:rPr>
              <a:t>R</a:t>
            </a:r>
            <a:r>
              <a:rPr lang="en-US" dirty="0" smtClean="0">
                <a:latin typeface="Times New Roman" pitchFamily="18" charset="0"/>
                <a:cs typeface="Times New Roman" pitchFamily="18" charset="0"/>
              </a:rPr>
              <a:t>ecommend A Countywide Plan </a:t>
            </a:r>
            <a:r>
              <a:rPr lang="en-US" dirty="0">
                <a:latin typeface="Times New Roman" pitchFamily="18" charset="0"/>
                <a:cs typeface="Times New Roman" pitchFamily="18" charset="0"/>
              </a:rPr>
              <a:t>T</a:t>
            </a:r>
            <a:r>
              <a:rPr lang="en-US" dirty="0" smtClean="0">
                <a:latin typeface="Times New Roman" pitchFamily="18" charset="0"/>
                <a:cs typeface="Times New Roman" pitchFamily="18" charset="0"/>
              </a:rPr>
              <a:t>o </a:t>
            </a:r>
            <a:r>
              <a:rPr lang="en-US" dirty="0">
                <a:latin typeface="Times New Roman" pitchFamily="18" charset="0"/>
                <a:cs typeface="Times New Roman" pitchFamily="18" charset="0"/>
              </a:rPr>
              <a:t>T</a:t>
            </a:r>
            <a:r>
              <a:rPr lang="en-US" dirty="0" smtClean="0">
                <a:latin typeface="Times New Roman" pitchFamily="18" charset="0"/>
                <a:cs typeface="Times New Roman" pitchFamily="18" charset="0"/>
              </a:rPr>
              <a:t>he </a:t>
            </a:r>
            <a:r>
              <a:rPr lang="en-US" dirty="0">
                <a:latin typeface="Times New Roman" pitchFamily="18" charset="0"/>
                <a:cs typeface="Times New Roman" pitchFamily="18" charset="0"/>
              </a:rPr>
              <a:t>B</a:t>
            </a:r>
            <a:r>
              <a:rPr lang="en-US" dirty="0" smtClean="0">
                <a:latin typeface="Times New Roman" pitchFamily="18" charset="0"/>
                <a:cs typeface="Times New Roman" pitchFamily="18" charset="0"/>
              </a:rPr>
              <a:t>oard </a:t>
            </a:r>
            <a:r>
              <a:rPr lang="en-US" dirty="0">
                <a:latin typeface="Times New Roman" pitchFamily="18" charset="0"/>
                <a:cs typeface="Times New Roman" pitchFamily="18" charset="0"/>
              </a:rPr>
              <a:t>O</a:t>
            </a:r>
            <a:r>
              <a:rPr lang="en-US" dirty="0" smtClean="0">
                <a:latin typeface="Times New Roman" pitchFamily="18" charset="0"/>
                <a:cs typeface="Times New Roman" pitchFamily="18" charset="0"/>
              </a:rPr>
              <a:t>f </a:t>
            </a:r>
            <a:r>
              <a:rPr lang="en-US" dirty="0">
                <a:latin typeface="Times New Roman" pitchFamily="18" charset="0"/>
                <a:cs typeface="Times New Roman" pitchFamily="18" charset="0"/>
              </a:rPr>
              <a:t>S</a:t>
            </a:r>
            <a:r>
              <a:rPr lang="en-US" dirty="0" smtClean="0">
                <a:latin typeface="Times New Roman" pitchFamily="18" charset="0"/>
                <a:cs typeface="Times New Roman" pitchFamily="18" charset="0"/>
              </a:rPr>
              <a:t>upervisors </a:t>
            </a:r>
            <a:r>
              <a:rPr lang="en-US" dirty="0">
                <a:latin typeface="Times New Roman" pitchFamily="18" charset="0"/>
                <a:cs typeface="Times New Roman" pitchFamily="18" charset="0"/>
              </a:rPr>
              <a:t>F</a:t>
            </a:r>
            <a:r>
              <a:rPr lang="en-US" dirty="0" smtClean="0">
                <a:latin typeface="Times New Roman" pitchFamily="18" charset="0"/>
                <a:cs typeface="Times New Roman" pitchFamily="18" charset="0"/>
              </a:rPr>
              <a:t>or </a:t>
            </a:r>
            <a:r>
              <a:rPr lang="en-US" dirty="0">
                <a:latin typeface="Times New Roman" pitchFamily="18" charset="0"/>
                <a:cs typeface="Times New Roman" pitchFamily="18" charset="0"/>
              </a:rPr>
              <a:t>T</a:t>
            </a:r>
            <a:r>
              <a:rPr lang="en-US" dirty="0" smtClean="0">
                <a:latin typeface="Times New Roman" pitchFamily="18" charset="0"/>
                <a:cs typeface="Times New Roman" pitchFamily="18" charset="0"/>
              </a:rPr>
              <a:t>he </a:t>
            </a:r>
            <a:r>
              <a:rPr lang="en-US" dirty="0">
                <a:latin typeface="Times New Roman" pitchFamily="18" charset="0"/>
                <a:cs typeface="Times New Roman" pitchFamily="18" charset="0"/>
              </a:rPr>
              <a:t>I</a:t>
            </a:r>
            <a:r>
              <a:rPr lang="en-US" dirty="0" smtClean="0">
                <a:latin typeface="Times New Roman" pitchFamily="18" charset="0"/>
                <a:cs typeface="Times New Roman" pitchFamily="18" charset="0"/>
              </a:rPr>
              <a:t>mplementation </a:t>
            </a:r>
            <a:r>
              <a:rPr lang="en-US" dirty="0">
                <a:latin typeface="Times New Roman" pitchFamily="18" charset="0"/>
                <a:cs typeface="Times New Roman" pitchFamily="18" charset="0"/>
              </a:rPr>
              <a:t>O</a:t>
            </a:r>
            <a:r>
              <a:rPr lang="en-US" dirty="0" smtClean="0">
                <a:latin typeface="Times New Roman" pitchFamily="18" charset="0"/>
                <a:cs typeface="Times New Roman" pitchFamily="18" charset="0"/>
              </a:rPr>
              <a:t>f </a:t>
            </a:r>
            <a:r>
              <a:rPr lang="en-US" dirty="0">
                <a:latin typeface="Times New Roman" pitchFamily="18" charset="0"/>
                <a:cs typeface="Times New Roman" pitchFamily="18" charset="0"/>
              </a:rPr>
              <a:t>T</a:t>
            </a:r>
            <a:r>
              <a:rPr lang="en-US" dirty="0" smtClean="0">
                <a:latin typeface="Times New Roman" pitchFamily="18" charset="0"/>
                <a:cs typeface="Times New Roman" pitchFamily="18" charset="0"/>
              </a:rPr>
              <a:t>he </a:t>
            </a:r>
            <a:r>
              <a:rPr lang="en-US" dirty="0">
                <a:latin typeface="Times New Roman" pitchFamily="18" charset="0"/>
                <a:cs typeface="Times New Roman" pitchFamily="18" charset="0"/>
              </a:rPr>
              <a:t>2011 </a:t>
            </a:r>
            <a:r>
              <a:rPr lang="en-US" dirty="0" smtClean="0">
                <a:latin typeface="Times New Roman" pitchFamily="18" charset="0"/>
                <a:cs typeface="Times New Roman" pitchFamily="18" charset="0"/>
              </a:rPr>
              <a:t>Public </a:t>
            </a:r>
            <a:r>
              <a:rPr lang="en-US" dirty="0">
                <a:latin typeface="Times New Roman" pitchFamily="18" charset="0"/>
                <a:cs typeface="Times New Roman" pitchFamily="18" charset="0"/>
              </a:rPr>
              <a:t>S</a:t>
            </a:r>
            <a:r>
              <a:rPr lang="en-US" dirty="0" smtClean="0">
                <a:latin typeface="Times New Roman" pitchFamily="18" charset="0"/>
                <a:cs typeface="Times New Roman" pitchFamily="18" charset="0"/>
              </a:rPr>
              <a:t>afety </a:t>
            </a:r>
            <a:r>
              <a:rPr lang="en-US" dirty="0">
                <a:latin typeface="Times New Roman" pitchFamily="18" charset="0"/>
                <a:cs typeface="Times New Roman" pitchFamily="18" charset="0"/>
              </a:rPr>
              <a:t>R</a:t>
            </a:r>
            <a:r>
              <a:rPr lang="en-US" dirty="0" smtClean="0">
                <a:latin typeface="Times New Roman" pitchFamily="18" charset="0"/>
                <a:cs typeface="Times New Roman" pitchFamily="18" charset="0"/>
              </a:rPr>
              <a:t>ealignment.</a:t>
            </a:r>
          </a:p>
          <a:p>
            <a:pPr>
              <a:lnSpc>
                <a:spcPct val="120000"/>
              </a:lnSpc>
              <a:spcBef>
                <a:spcPts val="0"/>
              </a:spcBef>
            </a:pPr>
            <a:endParaRPr lang="en-US" sz="1500" dirty="0">
              <a:latin typeface="Times New Roman" pitchFamily="18" charset="0"/>
              <a:cs typeface="Times New Roman" pitchFamily="18" charset="0"/>
            </a:endParaRPr>
          </a:p>
          <a:p>
            <a:r>
              <a:rPr lang="en-US" dirty="0" smtClean="0">
                <a:latin typeface="Times New Roman" pitchFamily="18" charset="0"/>
                <a:cs typeface="Times New Roman" pitchFamily="18" charset="0"/>
              </a:rPr>
              <a:t>FY 13/14 Executive Committee (7 Voting Members):</a:t>
            </a:r>
            <a:endParaRPr lang="en-US" dirty="0">
              <a:latin typeface="Times New Roman" pitchFamily="18" charset="0"/>
              <a:cs typeface="Times New Roman" pitchFamily="18" charset="0"/>
            </a:endParaRPr>
          </a:p>
          <a:p>
            <a:pPr lvl="1"/>
            <a:r>
              <a:rPr lang="en-US" dirty="0">
                <a:latin typeface="Times New Roman" pitchFamily="18" charset="0"/>
                <a:cs typeface="Times New Roman" pitchFamily="18" charset="0"/>
              </a:rPr>
              <a:t>Chief Probation </a:t>
            </a:r>
            <a:r>
              <a:rPr lang="en-US" dirty="0" smtClean="0">
                <a:latin typeface="Times New Roman" pitchFamily="18" charset="0"/>
                <a:cs typeface="Times New Roman" pitchFamily="18" charset="0"/>
              </a:rPr>
              <a:t>Officer Brent Cardall (Chair) </a:t>
            </a:r>
          </a:p>
          <a:p>
            <a:pPr lvl="1"/>
            <a:r>
              <a:rPr lang="en-US" dirty="0" smtClean="0">
                <a:latin typeface="Times New Roman" pitchFamily="18" charset="0"/>
                <a:cs typeface="Times New Roman" pitchFamily="18" charset="0"/>
              </a:rPr>
              <a:t>Municipal Police, Davis Police Chief Landy Black</a:t>
            </a:r>
          </a:p>
          <a:p>
            <a:pPr lvl="1"/>
            <a:r>
              <a:rPr lang="en-US" dirty="0" smtClean="0">
                <a:latin typeface="Times New Roman" pitchFamily="18" charset="0"/>
                <a:cs typeface="Times New Roman" pitchFamily="18" charset="0"/>
              </a:rPr>
              <a:t>Yolo County Sheriff Ed Prieto</a:t>
            </a:r>
          </a:p>
          <a:p>
            <a:pPr lvl="1"/>
            <a:r>
              <a:rPr lang="en-US" dirty="0" smtClean="0">
                <a:latin typeface="Times New Roman" pitchFamily="18" charset="0"/>
                <a:cs typeface="Times New Roman" pitchFamily="18" charset="0"/>
              </a:rPr>
              <a:t>District Attorney Jeff Reisig</a:t>
            </a:r>
            <a:endParaRPr lang="en-US" dirty="0">
              <a:latin typeface="Times New Roman" pitchFamily="18" charset="0"/>
              <a:cs typeface="Times New Roman" pitchFamily="18" charset="0"/>
            </a:endParaRPr>
          </a:p>
          <a:p>
            <a:pPr lvl="1"/>
            <a:r>
              <a:rPr lang="en-US" dirty="0">
                <a:latin typeface="Times New Roman" pitchFamily="18" charset="0"/>
                <a:cs typeface="Times New Roman" pitchFamily="18" charset="0"/>
              </a:rPr>
              <a:t>Public </a:t>
            </a:r>
            <a:r>
              <a:rPr lang="en-US" dirty="0" smtClean="0">
                <a:latin typeface="Times New Roman" pitchFamily="18" charset="0"/>
                <a:cs typeface="Times New Roman" pitchFamily="18" charset="0"/>
              </a:rPr>
              <a:t>Defender Tracie Olson</a:t>
            </a:r>
          </a:p>
          <a:p>
            <a:pPr lvl="1"/>
            <a:r>
              <a:rPr lang="en-US" dirty="0" smtClean="0">
                <a:latin typeface="Times New Roman" pitchFamily="18" charset="0"/>
                <a:cs typeface="Times New Roman" pitchFamily="18" charset="0"/>
              </a:rPr>
              <a:t>Yolo Superior Courts, Court Executive Officer Shawn Landry</a:t>
            </a:r>
          </a:p>
          <a:p>
            <a:pPr lvl="1"/>
            <a:r>
              <a:rPr lang="en-US" dirty="0" smtClean="0">
                <a:latin typeface="Times New Roman" pitchFamily="18" charset="0"/>
                <a:cs typeface="Times New Roman" pitchFamily="18" charset="0"/>
              </a:rPr>
              <a:t>Public Health Director Jill Cook</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413844610"/>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Anticipated and Current Impacts</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Jail Overcrowding</a:t>
            </a:r>
          </a:p>
          <a:p>
            <a:pPr lvl="1"/>
            <a:r>
              <a:rPr lang="en-US" dirty="0" smtClean="0"/>
              <a:t>Currently Full</a:t>
            </a:r>
          </a:p>
          <a:p>
            <a:pPr lvl="1"/>
            <a:r>
              <a:rPr lang="en-US" dirty="0" smtClean="0"/>
              <a:t>80% of Jailed Sentenced Offenders from AB 109 Realignment</a:t>
            </a:r>
          </a:p>
          <a:p>
            <a:pPr marL="411480" lvl="1" indent="0">
              <a:buNone/>
            </a:pPr>
            <a:endParaRPr lang="en-US" dirty="0"/>
          </a:p>
          <a:p>
            <a:r>
              <a:rPr lang="en-US" dirty="0" smtClean="0"/>
              <a:t>More Higher Risk to Re-offend Supervised Offenders</a:t>
            </a:r>
          </a:p>
          <a:p>
            <a:pPr lvl="1"/>
            <a:r>
              <a:rPr lang="en-US" dirty="0" smtClean="0"/>
              <a:t>To date, 398 Post-Release Community Supervision (PRCS) Felons came back to Yolo County from State Prisons </a:t>
            </a:r>
          </a:p>
          <a:p>
            <a:pPr lvl="1"/>
            <a:r>
              <a:rPr lang="en-US" dirty="0" smtClean="0"/>
              <a:t>700 total High Risk Offenders Under Case Managed Supervision</a:t>
            </a:r>
          </a:p>
          <a:p>
            <a:pPr marL="411480" lvl="1" indent="0">
              <a:buNone/>
            </a:pPr>
            <a:endParaRPr lang="en-US" dirty="0" smtClean="0"/>
          </a:p>
          <a:p>
            <a:r>
              <a:rPr lang="en-US" dirty="0" smtClean="0"/>
              <a:t>Increase in Local </a:t>
            </a:r>
            <a:r>
              <a:rPr lang="en-US" dirty="0"/>
              <a:t>I</a:t>
            </a:r>
            <a:r>
              <a:rPr lang="en-US" dirty="0" smtClean="0"/>
              <a:t>ncidents of Crime</a:t>
            </a:r>
          </a:p>
          <a:p>
            <a:pPr marL="411480" lvl="1" indent="0">
              <a:buNone/>
            </a:pPr>
            <a:endParaRPr lang="en-US" dirty="0"/>
          </a:p>
          <a:p>
            <a:r>
              <a:rPr lang="en-US" dirty="0"/>
              <a:t>Additional Burden on County Court </a:t>
            </a:r>
            <a:r>
              <a:rPr lang="en-US" dirty="0" smtClean="0"/>
              <a:t>Attorneys</a:t>
            </a:r>
          </a:p>
          <a:p>
            <a:endParaRPr lang="en-US" dirty="0"/>
          </a:p>
          <a:p>
            <a:pPr marL="411480" lvl="1" indent="0">
              <a:buNone/>
            </a:pPr>
            <a:endParaRPr lang="en-US" dirty="0"/>
          </a:p>
          <a:p>
            <a:endParaRPr lang="en-US" dirty="0"/>
          </a:p>
        </p:txBody>
      </p:sp>
    </p:spTree>
    <p:extLst>
      <p:ext uri="{BB962C8B-B14F-4D97-AF65-F5344CB8AC3E}">
        <p14:creationId xmlns:p14="http://schemas.microsoft.com/office/powerpoint/2010/main" val="3000875337"/>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Planning Efforts</a:t>
            </a:r>
            <a:endParaRPr lang="en-US" dirty="0"/>
          </a:p>
        </p:txBody>
      </p:sp>
      <p:sp>
        <p:nvSpPr>
          <p:cNvPr id="3" name="Content Placeholder 2"/>
          <p:cNvSpPr>
            <a:spLocks noGrp="1"/>
          </p:cNvSpPr>
          <p:nvPr>
            <p:ph idx="1"/>
          </p:nvPr>
        </p:nvSpPr>
        <p:spPr/>
        <p:txBody>
          <a:bodyPr/>
          <a:lstStyle/>
          <a:p>
            <a:r>
              <a:rPr lang="en-US" dirty="0" smtClean="0"/>
              <a:t>The County’s goal in 2011 was to triage criminal justice services that would receive immediate impacts from AB 109</a:t>
            </a:r>
          </a:p>
          <a:p>
            <a:r>
              <a:rPr lang="en-US" dirty="0" smtClean="0"/>
              <a:t>Year 1: FY 2011/12, </a:t>
            </a:r>
          </a:p>
          <a:p>
            <a:pPr lvl="1"/>
            <a:r>
              <a:rPr lang="en-US" dirty="0" smtClean="0"/>
              <a:t>Re-Open and Maintain Jail Beds at Leinberger Detention Facility</a:t>
            </a:r>
          </a:p>
          <a:p>
            <a:pPr lvl="1"/>
            <a:r>
              <a:rPr lang="en-US" dirty="0" smtClean="0"/>
              <a:t>Expanded Sheriff Electronic Monitoring: from 30 to 100 capacity</a:t>
            </a:r>
          </a:p>
          <a:p>
            <a:pPr lvl="1"/>
            <a:r>
              <a:rPr lang="en-US" dirty="0" smtClean="0"/>
              <a:t>Expanded Probation Supervision: lowered caseloads from 300/1 down to 50/1 for more intensive community supervision</a:t>
            </a:r>
          </a:p>
          <a:p>
            <a:pPr lvl="1"/>
            <a:r>
              <a:rPr lang="en-US" dirty="0" smtClean="0"/>
              <a:t>Funded Frontline City Police Departments </a:t>
            </a:r>
          </a:p>
          <a:p>
            <a:pPr lvl="1"/>
            <a:r>
              <a:rPr lang="en-US" dirty="0" smtClean="0"/>
              <a:t>Funded Severely Mentally Ill (SMI) Offender Emergency Hospitalization</a:t>
            </a:r>
          </a:p>
          <a:p>
            <a:pPr lvl="1"/>
            <a:r>
              <a:rPr lang="en-US" dirty="0" smtClean="0"/>
              <a:t>Supplemental Funding to District Attorney and Public Defender</a:t>
            </a:r>
          </a:p>
          <a:p>
            <a:pPr lvl="1"/>
            <a:r>
              <a:rPr lang="en-US" dirty="0" smtClean="0"/>
              <a:t>Planning Facilitation and Data Management</a:t>
            </a:r>
          </a:p>
          <a:p>
            <a:pPr lvl="1"/>
            <a:endParaRPr lang="en-US" dirty="0" smtClean="0"/>
          </a:p>
          <a:p>
            <a:pPr lvl="1"/>
            <a:endParaRPr lang="en-US" dirty="0"/>
          </a:p>
        </p:txBody>
      </p:sp>
    </p:spTree>
    <p:extLst>
      <p:ext uri="{BB962C8B-B14F-4D97-AF65-F5344CB8AC3E}">
        <p14:creationId xmlns:p14="http://schemas.microsoft.com/office/powerpoint/2010/main" val="2004506680"/>
      </p:ext>
    </p:extLst>
  </p:cSld>
  <p:clrMapOvr>
    <a:masterClrMapping/>
  </p:clrMapOvr>
  <mc:AlternateContent xmlns:mc="http://schemas.openxmlformats.org/markup-compatibility/2006" xmlns:p14="http://schemas.microsoft.com/office/powerpoint/2010/main">
    <mc:Choice Requires="p14">
      <p:transition p14:dur="0" advTm="0"/>
    </mc:Choice>
    <mc:Fallback xmlns="">
      <p:transition advTm="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Planning Efforts</a:t>
            </a:r>
            <a:endParaRPr lang="en-US" dirty="0"/>
          </a:p>
        </p:txBody>
      </p:sp>
      <p:sp>
        <p:nvSpPr>
          <p:cNvPr id="3" name="Content Placeholder 2"/>
          <p:cNvSpPr>
            <a:spLocks noGrp="1"/>
          </p:cNvSpPr>
          <p:nvPr>
            <p:ph idx="1"/>
          </p:nvPr>
        </p:nvSpPr>
        <p:spPr/>
        <p:txBody>
          <a:bodyPr>
            <a:normAutofit lnSpcReduction="10000"/>
          </a:bodyPr>
          <a:lstStyle/>
          <a:p>
            <a:r>
              <a:rPr lang="en-US" dirty="0" smtClean="0"/>
              <a:t>Year 2 Additional Priorities: FY 2012/13</a:t>
            </a:r>
          </a:p>
          <a:p>
            <a:pPr lvl="1"/>
            <a:r>
              <a:rPr lang="en-US" dirty="0" smtClean="0"/>
              <a:t>Established a Day Reporting Center (50 In-Custody;75 Out-of-Custody)</a:t>
            </a:r>
          </a:p>
          <a:p>
            <a:pPr lvl="1"/>
            <a:r>
              <a:rPr lang="en-US" dirty="0" smtClean="0"/>
              <a:t>Expansion of funding for District Attorney Services</a:t>
            </a:r>
          </a:p>
          <a:p>
            <a:pPr lvl="1"/>
            <a:r>
              <a:rPr lang="en-US" dirty="0" smtClean="0"/>
              <a:t>Expansion of Jail Bed Support for Sheriff’s Department</a:t>
            </a:r>
          </a:p>
          <a:p>
            <a:pPr lvl="1"/>
            <a:r>
              <a:rPr lang="en-US" dirty="0" smtClean="0"/>
              <a:t>Funded Transportation, clothing and Hygiene Products as needed by re-entry population</a:t>
            </a:r>
          </a:p>
          <a:p>
            <a:pPr lvl="1"/>
            <a:r>
              <a:rPr lang="en-US" dirty="0" smtClean="0"/>
              <a:t>Technical Assistance Reviews of Year 1 Strategies using the Crime and Justice Institute</a:t>
            </a:r>
          </a:p>
          <a:p>
            <a:pPr lvl="1"/>
            <a:r>
              <a:rPr lang="en-US" dirty="0" smtClean="0"/>
              <a:t>Support of Probation Pre-Trial Operations</a:t>
            </a:r>
          </a:p>
          <a:p>
            <a:pPr lvl="1"/>
            <a:r>
              <a:rPr lang="en-US" dirty="0" smtClean="0"/>
              <a:t>Expanded Substance Abuse and Mental Health Treatment  </a:t>
            </a:r>
          </a:p>
          <a:p>
            <a:pPr lvl="2"/>
            <a:r>
              <a:rPr lang="en-US" dirty="0" smtClean="0"/>
              <a:t>4</a:t>
            </a:r>
            <a:r>
              <a:rPr lang="en-US" baseline="30000" dirty="0" smtClean="0"/>
              <a:t>th</a:t>
            </a:r>
            <a:r>
              <a:rPr lang="en-US" dirty="0" smtClean="0"/>
              <a:t> and Hope (Residential/Transitional Housing)</a:t>
            </a:r>
          </a:p>
          <a:p>
            <a:pPr lvl="2"/>
            <a:r>
              <a:rPr lang="en-US" dirty="0" smtClean="0"/>
              <a:t>Cache Creek Lodge (Residential/Transitional Housing)</a:t>
            </a:r>
          </a:p>
          <a:p>
            <a:pPr lvl="2"/>
            <a:r>
              <a:rPr lang="en-US" dirty="0" smtClean="0"/>
              <a:t>CommuniCare (Outpatient and Dual Diagnosis) </a:t>
            </a:r>
          </a:p>
          <a:p>
            <a:pPr lvl="2"/>
            <a:r>
              <a:rPr lang="en-US" dirty="0" smtClean="0"/>
              <a:t>Alcohol, Drug and Mental Health (SMI Treatment) </a:t>
            </a:r>
          </a:p>
          <a:p>
            <a:pPr lvl="2"/>
            <a:endParaRPr lang="en-US" dirty="0" smtClean="0"/>
          </a:p>
        </p:txBody>
      </p:sp>
    </p:spTree>
    <p:extLst>
      <p:ext uri="{BB962C8B-B14F-4D97-AF65-F5344CB8AC3E}">
        <p14:creationId xmlns:p14="http://schemas.microsoft.com/office/powerpoint/2010/main" val="2598964077"/>
      </p:ext>
    </p:extLst>
  </p:cSld>
  <p:clrMapOvr>
    <a:masterClrMapping/>
  </p:clrMapOvr>
  <mc:AlternateContent xmlns:mc="http://schemas.openxmlformats.org/markup-compatibility/2006" xmlns:p14="http://schemas.microsoft.com/office/powerpoint/2010/main">
    <mc:Choice Requires="p14">
      <p:transition spd="slow" p14:dur="4500" advTm="0">
        <p14:reveal/>
      </p:transition>
    </mc:Choice>
    <mc:Fallback xmlns="">
      <p:transition spd="slow" advTm="0">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Angles</Template>
  <TotalTime>7279</TotalTime>
  <Words>888</Words>
  <Application>Microsoft Office PowerPoint</Application>
  <PresentationFormat>On-screen Show (4:3)</PresentationFormat>
  <Paragraphs>150</Paragraphs>
  <Slides>25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Adjacency</vt:lpstr>
      <vt:lpstr>Worksheet</vt:lpstr>
      <vt:lpstr>Yolo County AB 109 Realignment Public Planning</vt:lpstr>
      <vt:lpstr>Yolo County  Board of Supervisors  Introductions And Overview</vt:lpstr>
      <vt:lpstr>Brent Cardall, Chief Probation Officer  AB 109 Realignment  in Yolo County </vt:lpstr>
      <vt:lpstr>What is Realignment in CA?</vt:lpstr>
      <vt:lpstr>Public Safety Realignment</vt:lpstr>
      <vt:lpstr>Community Corrections Partnership</vt:lpstr>
      <vt:lpstr>Anticipated and Current Impacts</vt:lpstr>
      <vt:lpstr>Early Planning Efforts</vt:lpstr>
      <vt:lpstr>Early Planning Efforts</vt:lpstr>
      <vt:lpstr>Current Fiscal Year</vt:lpstr>
      <vt:lpstr>Jeff Reisig District Attorney   CCP Mission, Principles,  and Goals</vt:lpstr>
      <vt:lpstr>New AB 109 Planning Process</vt:lpstr>
      <vt:lpstr>CCP Mission</vt:lpstr>
      <vt:lpstr>CCP Principles</vt:lpstr>
      <vt:lpstr>CCP Goals</vt:lpstr>
      <vt:lpstr>Breakout Sessions: Objectives</vt:lpstr>
      <vt:lpstr>Landy Black Davis Chief of Police  Davis Crime Stats</vt:lpstr>
      <vt:lpstr>PowerPoint Presentation</vt:lpstr>
      <vt:lpstr>PowerPoint Presentation</vt:lpstr>
      <vt:lpstr>PowerPoint Presentation</vt:lpstr>
      <vt:lpstr>PowerPoint Presentation</vt:lpstr>
      <vt:lpstr>PowerPoint Presentation</vt:lpstr>
      <vt:lpstr>Breakout Sessions    CCP Facilitators Goal 1: Chief Black Goal 2: District Attorney Reisig Goal 3: Sheriff Prieto Goal 4: Tracie Olson, Public Defender Goal 5: Chief Probation Officer Cardall </vt:lpstr>
      <vt:lpstr>Question and  Answer (20 Minutes)</vt:lpstr>
      <vt:lpstr>Thank you for your  Involvement!  Contact Information: Yolo County Probation Department 2780 East Gibson Road  Woodland, Ca 95776 (530) 406-5357 nate.palmer@yolocounty.org </vt:lpstr>
    </vt:vector>
  </TitlesOfParts>
  <Company>Yolo County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THE COUNTY</dc:title>
  <dc:creator>Dotty Pritchard</dc:creator>
  <cp:lastModifiedBy>Nate Palmer</cp:lastModifiedBy>
  <cp:revision>87</cp:revision>
  <cp:lastPrinted>2014-04-07T18:05:02Z</cp:lastPrinted>
  <dcterms:created xsi:type="dcterms:W3CDTF">2014-03-13T18:10:31Z</dcterms:created>
  <dcterms:modified xsi:type="dcterms:W3CDTF">2014-04-08T23:17:39Z</dcterms:modified>
</cp:coreProperties>
</file>