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handoutMasterIdLst>
    <p:handoutMasterId r:id="rId11"/>
  </p:handoutMasterIdLst>
  <p:sldIdLst>
    <p:sldId id="305" r:id="rId2"/>
    <p:sldId id="317" r:id="rId3"/>
    <p:sldId id="303" r:id="rId4"/>
    <p:sldId id="314" r:id="rId5"/>
    <p:sldId id="321" r:id="rId6"/>
    <p:sldId id="318" r:id="rId7"/>
    <p:sldId id="319" r:id="rId8"/>
    <p:sldId id="320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Boruff" initials="TB" lastIdx="1" clrIdx="0">
    <p:extLst/>
  </p:cmAuthor>
  <p:cmAuthor id="2" name="Carolyn West" initials="CW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99" autoAdjust="0"/>
  </p:normalViewPr>
  <p:slideViewPr>
    <p:cSldViewPr>
      <p:cViewPr varScale="1">
        <p:scale>
          <a:sx n="105" d="100"/>
          <a:sy n="105" d="100"/>
        </p:scale>
        <p:origin x="13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3979" cy="4673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2"/>
            <a:ext cx="3043979" cy="4673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A16D889-A1D4-4FBC-8E23-9A1376AE3431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9"/>
            <a:ext cx="3043979" cy="4673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9"/>
            <a:ext cx="3043979" cy="4673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1C05CC38-3605-489C-BC52-12751EA37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36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3343" cy="465455"/>
          </a:xfrm>
          <a:prstGeom prst="rect">
            <a:avLst/>
          </a:prstGeom>
        </p:spPr>
        <p:txBody>
          <a:bodyPr vert="horz" lIns="93306" tIns="46652" rIns="93306" bIns="466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6" y="2"/>
            <a:ext cx="3043343" cy="465455"/>
          </a:xfrm>
          <a:prstGeom prst="rect">
            <a:avLst/>
          </a:prstGeom>
        </p:spPr>
        <p:txBody>
          <a:bodyPr vert="horz" lIns="93306" tIns="46652" rIns="93306" bIns="466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4C0F9CD-C671-45E8-828B-49AC0E9A2B51}" type="datetimeFigureOut">
              <a:rPr lang="en-US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6" tIns="46652" rIns="93306" bIns="4665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8"/>
            <a:ext cx="5618480" cy="4189095"/>
          </a:xfrm>
          <a:prstGeom prst="rect">
            <a:avLst/>
          </a:prstGeom>
        </p:spPr>
        <p:txBody>
          <a:bodyPr vert="horz" lIns="93306" tIns="46652" rIns="93306" bIns="4665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4"/>
            <a:ext cx="3043343" cy="465455"/>
          </a:xfrm>
          <a:prstGeom prst="rect">
            <a:avLst/>
          </a:prstGeom>
        </p:spPr>
        <p:txBody>
          <a:bodyPr vert="horz" lIns="93306" tIns="46652" rIns="93306" bIns="466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6" y="8842034"/>
            <a:ext cx="3043343" cy="465455"/>
          </a:xfrm>
          <a:prstGeom prst="rect">
            <a:avLst/>
          </a:prstGeom>
        </p:spPr>
        <p:txBody>
          <a:bodyPr vert="horz" lIns="93306" tIns="46652" rIns="93306" bIns="466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23FA52-F754-4865-B7B4-BEE3D6207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2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4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6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02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1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63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60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23FA52-F754-4865-B7B4-BEE3D6207BD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51BAA-1789-49CC-9CA7-711DBFB7E1A6}" type="datetime1">
              <a:rPr lang="en-US" smtClean="0"/>
              <a:t>3/27/2018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10FC219-80B0-4F4A-89A8-937C27E55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A3D33-6123-4F14-AB9F-C7717B86E199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E0AD6-FD9E-48A7-AC4C-D3352ADE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E4F49-CD9C-4AEE-A767-9A161E050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D07C4-4517-4283-A84D-D859BF6705E4}" type="datetime1">
              <a:rPr lang="en-US" smtClean="0"/>
              <a:t>3/27/2018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37B14-B826-4ADE-AFE6-A9465448C091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50F42-6593-45B8-9B64-D40E70BBF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8B402-4ACF-4DFE-BB47-FF464DBBF4F0}" type="datetime1">
              <a:rPr lang="en-US" smtClean="0"/>
              <a:t>3/27/2018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B3DB254-C279-4F40-A64E-CF4CE133C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4B98-CD69-437B-BB63-038184E6156C}" type="datetime1">
              <a:rPr lang="en-US" smtClean="0"/>
              <a:t>3/27/2018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8FBE9-C2DB-4D74-BDA2-A49DAE9CE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976B8-B904-4352-8A01-87C20EEB2D4B}" type="datetime1">
              <a:rPr lang="en-US" smtClean="0"/>
              <a:t>3/27/2018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7DB8F37-BEEF-4641-8830-16C756226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B865B-904C-4B64-8D56-7604CDF68C84}" type="datetime1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7822F-AA1D-4D4E-AB99-1D2742E0E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93FF-6CCB-4D70-B157-490302E67253}" type="datetime1">
              <a:rPr lang="en-US" smtClean="0"/>
              <a:t>3/27/2018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E26A97-032F-481D-9A5E-8065DC35E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D96E215-9E55-4143-A38E-A0A7E1C30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B3392-82D5-4DE7-818F-15277995F740}" type="datetime1">
              <a:rPr lang="en-US" smtClean="0"/>
              <a:t>3/27/2018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6DB9B-C085-4389-BE7F-6D8630A91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AB323-11E4-451C-8846-97AE3F9F4FA3}" type="datetime1">
              <a:rPr lang="en-US" smtClean="0"/>
              <a:t>3/27/2018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10714A9-8052-4141-865D-04016BC61DB3}" type="datetime1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1E8596-5DC7-4C0A-A019-7FE030BDA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762000"/>
          </a:xfrm>
        </p:spPr>
        <p:txBody>
          <a:bodyPr/>
          <a:lstStyle/>
          <a:p>
            <a:r>
              <a:rPr lang="en-US" dirty="0" smtClean="0"/>
              <a:t>Refresh of Strategic 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Corrections Partnership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752600"/>
            <a:ext cx="8503920" cy="4572000"/>
          </a:xfrm>
        </p:spPr>
        <p:txBody>
          <a:bodyPr/>
          <a:lstStyle/>
          <a:p>
            <a:r>
              <a:rPr lang="en-US" dirty="0" smtClean="0"/>
              <a:t>Community Corrections Partnership (CCP)</a:t>
            </a:r>
          </a:p>
          <a:p>
            <a:pPr lvl="1"/>
            <a:r>
              <a:rPr lang="en-US" dirty="0" smtClean="0"/>
              <a:t>Est. through Senate Bill 678 (2009) </a:t>
            </a:r>
          </a:p>
          <a:p>
            <a:pPr lvl="1"/>
            <a:r>
              <a:rPr lang="en-US" dirty="0" smtClean="0"/>
              <a:t>CCPs are to advise each county on best practices in sentencing and probation</a:t>
            </a:r>
          </a:p>
          <a:p>
            <a:pPr marL="274638" lvl="1" indent="0">
              <a:buNone/>
            </a:pPr>
            <a:endParaRPr lang="en-US" dirty="0" smtClean="0"/>
          </a:p>
          <a:p>
            <a:r>
              <a:rPr lang="en-US" dirty="0" smtClean="0"/>
              <a:t>Assembly Bill 109 (2011)</a:t>
            </a:r>
          </a:p>
          <a:p>
            <a:pPr lvl="1"/>
            <a:r>
              <a:rPr lang="en-US" dirty="0" smtClean="0"/>
              <a:t>Transferred responsibility for supervising specified low level inmates and parolees from state prison/supervision to counties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CCP Strategic Plan 2014-2019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Mission</a:t>
            </a:r>
          </a:p>
          <a:p>
            <a:pPr marL="0" indent="0" algn="ctr">
              <a:buNone/>
            </a:pPr>
            <a:endParaRPr lang="en-US" sz="900" dirty="0"/>
          </a:p>
          <a:p>
            <a:pPr marL="0" indent="0" algn="ctr">
              <a:buNone/>
            </a:pPr>
            <a:r>
              <a:rPr lang="en-US" sz="2000" dirty="0"/>
              <a:t>The mission of the Yolo County Community Corrections Partnership is to protect the public by holding offenders </a:t>
            </a:r>
            <a:r>
              <a:rPr lang="en-US" sz="2000" u="sng" dirty="0"/>
              <a:t>accountable</a:t>
            </a:r>
            <a:r>
              <a:rPr lang="en-US" sz="2000" dirty="0"/>
              <a:t> and providing opportunities that support victim and community </a:t>
            </a:r>
            <a:r>
              <a:rPr lang="en-US" sz="2000" u="sng" dirty="0"/>
              <a:t>restoration</a:t>
            </a:r>
            <a:r>
              <a:rPr lang="en-US" sz="2000" dirty="0"/>
              <a:t>, offender </a:t>
            </a:r>
            <a:r>
              <a:rPr lang="en-US" sz="2000" u="sng" dirty="0"/>
              <a:t>rehabilitation</a:t>
            </a:r>
            <a:r>
              <a:rPr lang="en-US" sz="2000" dirty="0"/>
              <a:t> and successful </a:t>
            </a:r>
            <a:r>
              <a:rPr lang="en-US" sz="2000" u="sng" dirty="0"/>
              <a:t>reintegration</a:t>
            </a:r>
            <a:r>
              <a:rPr lang="en-US" sz="2000" dirty="0" smtClean="0"/>
              <a:t>.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Goals 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en-US" sz="1800" b="1" dirty="0"/>
              <a:t>:</a:t>
            </a:r>
            <a:r>
              <a:rPr lang="en-US" sz="1800" dirty="0"/>
              <a:t> Ensure A Safe Environment For All Residents and Visitors By Reducing </a:t>
            </a:r>
            <a:r>
              <a:rPr lang="en-US" sz="1800" dirty="0" smtClean="0"/>
              <a:t>		and </a:t>
            </a:r>
            <a:r>
              <a:rPr lang="en-US" sz="1800" dirty="0"/>
              <a:t>Preventing Local Crime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en-US" sz="1800" dirty="0"/>
              <a:t>: Restore Victims and the Community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3</a:t>
            </a:r>
            <a:r>
              <a:rPr lang="en-US" sz="1800" dirty="0"/>
              <a:t>: Hold Offenders Accountable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en-US" sz="1800" dirty="0"/>
              <a:t>: Build Offender Competency and Support Community Reintegration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1800" b="1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en-US" sz="1800" dirty="0"/>
              <a:t>: Reduce Recidivism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4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Refresh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Population Shift: </a:t>
            </a:r>
          </a:p>
          <a:p>
            <a:pPr lvl="1"/>
            <a:r>
              <a:rPr lang="en-US" sz="2300" dirty="0"/>
              <a:t>C</a:t>
            </a:r>
            <a:r>
              <a:rPr lang="en-US" sz="2300" dirty="0" smtClean="0"/>
              <a:t>riminal </a:t>
            </a:r>
            <a:r>
              <a:rPr lang="en-US" sz="2300" dirty="0"/>
              <a:t>population shift as a result of Prop 47 (switched a number of </a:t>
            </a:r>
            <a:r>
              <a:rPr lang="en-US" sz="2300" dirty="0" smtClean="0"/>
              <a:t>drug and property </a:t>
            </a:r>
            <a:r>
              <a:rPr lang="en-US" sz="2300" dirty="0"/>
              <a:t>related felonies to misdemeanors</a:t>
            </a:r>
            <a:r>
              <a:rPr lang="en-US" sz="2300" dirty="0" smtClean="0"/>
              <a:t>)</a:t>
            </a:r>
          </a:p>
          <a:p>
            <a:pPr marL="274638" lvl="1" indent="0">
              <a:buNone/>
            </a:pPr>
            <a:endParaRPr lang="en-US" sz="2300" dirty="0"/>
          </a:p>
          <a:p>
            <a:pPr lvl="0"/>
            <a:r>
              <a:rPr lang="en-US" sz="2800" dirty="0" smtClean="0"/>
              <a:t>Funding Changes: </a:t>
            </a:r>
          </a:p>
          <a:p>
            <a:pPr lvl="1"/>
            <a:r>
              <a:rPr lang="en-US" sz="1900" dirty="0" smtClean="0"/>
              <a:t>Projected </a:t>
            </a:r>
            <a:r>
              <a:rPr lang="en-US" sz="1900" dirty="0"/>
              <a:t>budget gap for 2018-19 FY per DFS at current spending </a:t>
            </a:r>
            <a:r>
              <a:rPr lang="en-US" sz="1900" dirty="0" smtClean="0"/>
              <a:t>levels</a:t>
            </a:r>
          </a:p>
          <a:p>
            <a:pPr lvl="1"/>
            <a:r>
              <a:rPr lang="en-US" sz="2400" dirty="0"/>
              <a:t>Two years into implementation(2016-17), CCP has begun to cut and scale funding for initial strategies </a:t>
            </a:r>
          </a:p>
          <a:p>
            <a:pPr lvl="1"/>
            <a:endParaRPr lang="en-US" sz="2400" dirty="0" smtClean="0"/>
          </a:p>
          <a:p>
            <a:endParaRPr lang="en-US" sz="29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3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828800"/>
            <a:ext cx="8503920" cy="4270248"/>
          </a:xfrm>
        </p:spPr>
        <p:txBody>
          <a:bodyPr/>
          <a:lstStyle/>
          <a:p>
            <a:r>
              <a:rPr lang="en-US" dirty="0" smtClean="0"/>
              <a:t>Based on your knowledge/experience, what are some key areas of need in the criminal justice system?</a:t>
            </a:r>
          </a:p>
          <a:p>
            <a:pPr lvl="1"/>
            <a:r>
              <a:rPr lang="en-US" dirty="0" smtClean="0"/>
              <a:t>Are there areas in need of focus? </a:t>
            </a:r>
          </a:p>
          <a:p>
            <a:endParaRPr lang="en-US" dirty="0"/>
          </a:p>
          <a:p>
            <a:r>
              <a:rPr lang="en-US" dirty="0" smtClean="0"/>
              <a:t>What are the needs of individuals in the system? </a:t>
            </a:r>
          </a:p>
          <a:p>
            <a:endParaRPr lang="en-US" dirty="0"/>
          </a:p>
          <a:p>
            <a:r>
              <a:rPr lang="en-US" dirty="0" smtClean="0"/>
              <a:t>Are there concerns regarding crime? Or concerns regarding the criminal justice services provided?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9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Stepping Up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187" y="1545071"/>
            <a:ext cx="9176024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Stepping Up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4" y="1431862"/>
            <a:ext cx="4518025" cy="4572000"/>
          </a:xfrm>
        </p:spPr>
        <p:txBody>
          <a:bodyPr/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Loss of CIP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Increase law enforcement involvement in diversion programs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Need for Urgent Care Center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Improve VA verification at jails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Connect individuals to outpatient treatment early on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Potential diversion program needed for those later deemed competent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Expand Mental Health Court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86788" y="1399970"/>
            <a:ext cx="4202431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Explore ways to fast </a:t>
            </a:r>
            <a:r>
              <a:rPr lang="en-US" sz="2000" dirty="0"/>
              <a:t>track or mitigate </a:t>
            </a:r>
            <a:r>
              <a:rPr lang="en-US" sz="2000" dirty="0" smtClean="0"/>
              <a:t>time in jail awaiting trial for </a:t>
            </a:r>
            <a:r>
              <a:rPr lang="en-US" sz="2000" dirty="0"/>
              <a:t>those with mental illness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Limited hours out of jail cell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Jail release planning (Need medication in hand and </a:t>
            </a:r>
            <a:r>
              <a:rPr lang="en-US" sz="2000" dirty="0" err="1" smtClean="0"/>
              <a:t>Medi</a:t>
            </a:r>
            <a:r>
              <a:rPr lang="en-US" sz="2000" dirty="0" smtClean="0"/>
              <a:t>-Cal reinstated)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Transportation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Case management out of custody to coordinate services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Evaluate 5150 process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 startAt="8"/>
            </a:pPr>
            <a:r>
              <a:rPr lang="en-US" sz="2000" dirty="0" smtClean="0"/>
              <a:t>Need for greater data sharing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3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50F42-6593-45B8-9B64-D40E70BBFB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</p:spPr>
        <p:txBody>
          <a:bodyPr/>
          <a:lstStyle/>
          <a:p>
            <a:r>
              <a:rPr lang="en-US" dirty="0"/>
              <a:t>Based on your knowledge/experience, what are some key areas of need in the criminal justice system?</a:t>
            </a:r>
          </a:p>
          <a:p>
            <a:pPr lvl="1"/>
            <a:r>
              <a:rPr lang="en-US" dirty="0"/>
              <a:t>Are there areas in need of focus? </a:t>
            </a:r>
          </a:p>
          <a:p>
            <a:endParaRPr lang="en-US" dirty="0"/>
          </a:p>
          <a:p>
            <a:r>
              <a:rPr lang="en-US" dirty="0"/>
              <a:t>What are the needs of individuals in the system? </a:t>
            </a:r>
          </a:p>
          <a:p>
            <a:endParaRPr lang="en-US" dirty="0"/>
          </a:p>
          <a:p>
            <a:r>
              <a:rPr lang="en-US" dirty="0"/>
              <a:t>Are there concerns regarding crime? Or concerns regarding the criminal justice services provided?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Outreach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857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32736</TotalTime>
  <Words>391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Wingdings 2</vt:lpstr>
      <vt:lpstr>Civic</vt:lpstr>
      <vt:lpstr>Community Corrections Partnership</vt:lpstr>
      <vt:lpstr>History</vt:lpstr>
      <vt:lpstr>CCP Strategic Plan 2014-2019</vt:lpstr>
      <vt:lpstr>Reason for Refresh</vt:lpstr>
      <vt:lpstr>Outreach Goals</vt:lpstr>
      <vt:lpstr>Example: Stepping Up Review</vt:lpstr>
      <vt:lpstr>Stepping Up Review</vt:lpstr>
      <vt:lpstr>Outreach Goals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Safety Realignment Planning for FY 2013 AB 109 Implementation</dc:title>
  <dc:creator>Elizabeth Datino</dc:creator>
  <cp:lastModifiedBy>Carolyn West</cp:lastModifiedBy>
  <cp:revision>281</cp:revision>
  <cp:lastPrinted>2018-03-27T21:42:15Z</cp:lastPrinted>
  <dcterms:created xsi:type="dcterms:W3CDTF">2012-07-10T16:06:10Z</dcterms:created>
  <dcterms:modified xsi:type="dcterms:W3CDTF">2018-03-27T21:43:34Z</dcterms:modified>
</cp:coreProperties>
</file>