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8" r:id="rId6"/>
    <p:sldId id="269" r:id="rId7"/>
    <p:sldId id="261" r:id="rId8"/>
    <p:sldId id="262" r:id="rId9"/>
    <p:sldId id="263" r:id="rId10"/>
    <p:sldId id="264" r:id="rId11"/>
    <p:sldId id="265" r:id="rId12"/>
    <p:sldId id="266" r:id="rId13"/>
    <p:sldId id="267"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6/12/2018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6/12/2018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Erin.mcewen@yolocounty.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CSBG Homeless Services Program</a:t>
            </a:r>
            <a:endParaRPr lang="en-US" dirty="0"/>
          </a:p>
        </p:txBody>
      </p:sp>
      <p:sp>
        <p:nvSpPr>
          <p:cNvPr id="3" name="Subtitle 2"/>
          <p:cNvSpPr>
            <a:spLocks noGrp="1"/>
          </p:cNvSpPr>
          <p:nvPr>
            <p:ph type="subTitle" idx="1"/>
          </p:nvPr>
        </p:nvSpPr>
        <p:spPr/>
        <p:txBody>
          <a:bodyPr>
            <a:normAutofit/>
          </a:bodyPr>
          <a:lstStyle/>
          <a:p>
            <a:r>
              <a:rPr lang="en-US" sz="3200" dirty="0" smtClean="0"/>
              <a:t>Yolo County Children’s Alliance</a:t>
            </a:r>
          </a:p>
          <a:p>
            <a:r>
              <a:rPr lang="en-US" sz="3200" dirty="0" smtClean="0"/>
              <a:t>West Sacramento</a:t>
            </a:r>
            <a:endParaRPr lang="en-US" sz="3200" dirty="0"/>
          </a:p>
        </p:txBody>
      </p:sp>
      <p:pic>
        <p:nvPicPr>
          <p:cNvPr id="4" name="Picture 3"/>
          <p:cNvPicPr>
            <a:picLocks noChangeAspect="1"/>
          </p:cNvPicPr>
          <p:nvPr/>
        </p:nvPicPr>
        <p:blipFill>
          <a:blip r:embed="rId2"/>
          <a:stretch>
            <a:fillRect/>
          </a:stretch>
        </p:blipFill>
        <p:spPr>
          <a:xfrm>
            <a:off x="8714122" y="4162174"/>
            <a:ext cx="975310" cy="975310"/>
          </a:xfrm>
          <a:prstGeom prst="rect">
            <a:avLst/>
          </a:prstGeom>
        </p:spPr>
      </p:pic>
      <p:pic>
        <p:nvPicPr>
          <p:cNvPr id="5" name="Picture 4"/>
          <p:cNvPicPr>
            <a:picLocks noChangeAspect="1"/>
          </p:cNvPicPr>
          <p:nvPr/>
        </p:nvPicPr>
        <p:blipFill>
          <a:blip r:embed="rId2"/>
          <a:stretch>
            <a:fillRect/>
          </a:stretch>
        </p:blipFill>
        <p:spPr>
          <a:xfrm>
            <a:off x="2459788" y="1712046"/>
            <a:ext cx="975310" cy="975310"/>
          </a:xfrm>
          <a:prstGeom prst="rect">
            <a:avLst/>
          </a:prstGeom>
        </p:spPr>
      </p:pic>
    </p:spTree>
    <p:extLst>
      <p:ext uri="{BB962C8B-B14F-4D97-AF65-F5344CB8AC3E}">
        <p14:creationId xmlns:p14="http://schemas.microsoft.com/office/powerpoint/2010/main" val="141960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Continued…</a:t>
            </a:r>
            <a:endParaRPr lang="en-US" dirty="0"/>
          </a:p>
        </p:txBody>
      </p:sp>
      <p:sp>
        <p:nvSpPr>
          <p:cNvPr id="3" name="Text Placeholder 2"/>
          <p:cNvSpPr>
            <a:spLocks noGrp="1"/>
          </p:cNvSpPr>
          <p:nvPr>
            <p:ph type="body" idx="1"/>
          </p:nvPr>
        </p:nvSpPr>
        <p:spPr/>
        <p:txBody>
          <a:bodyPr/>
          <a:lstStyle/>
          <a:p>
            <a:r>
              <a:rPr lang="en-US" dirty="0" smtClean="0"/>
              <a:t>5. </a:t>
            </a:r>
            <a:r>
              <a:rPr lang="en-US" sz="2400" dirty="0" smtClean="0"/>
              <a:t>Adverse Childhood Experiences</a:t>
            </a:r>
            <a:endParaRPr lang="en-US" sz="2400" dirty="0"/>
          </a:p>
        </p:txBody>
      </p:sp>
      <p:sp>
        <p:nvSpPr>
          <p:cNvPr id="4" name="Content Placeholder 3"/>
          <p:cNvSpPr>
            <a:spLocks noGrp="1"/>
          </p:cNvSpPr>
          <p:nvPr>
            <p:ph sz="half" idx="2"/>
          </p:nvPr>
        </p:nvSpPr>
        <p:spPr/>
        <p:txBody>
          <a:bodyPr>
            <a:normAutofit fontScale="92500" lnSpcReduction="20000"/>
          </a:bodyPr>
          <a:lstStyle/>
          <a:p>
            <a:r>
              <a:rPr lang="en-US" dirty="0" smtClean="0"/>
              <a:t>Many of our clients have experienced severe traumas making them more vulnerable to mental health issues, substance abuse, and chronic chaos.</a:t>
            </a:r>
          </a:p>
          <a:p>
            <a:r>
              <a:rPr lang="en-US" dirty="0" smtClean="0"/>
              <a:t>We have some clients who seek our services last minute because either they don’t know about us or they have soft skills that need to be addressed</a:t>
            </a:r>
            <a:endParaRPr lang="en-US" dirty="0"/>
          </a:p>
        </p:txBody>
      </p:sp>
      <p:sp>
        <p:nvSpPr>
          <p:cNvPr id="5" name="Text Placeholder 4"/>
          <p:cNvSpPr>
            <a:spLocks noGrp="1"/>
          </p:cNvSpPr>
          <p:nvPr>
            <p:ph type="body" sz="quarter" idx="3"/>
          </p:nvPr>
        </p:nvSpPr>
        <p:spPr/>
        <p:txBody>
          <a:bodyPr/>
          <a:lstStyle/>
          <a:p>
            <a:r>
              <a:rPr lang="en-US" dirty="0" smtClean="0"/>
              <a:t>6. Lack of Transportation</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Being low income and getting less than $1,000/month, $3.50 for a bus ride is a lot of money.</a:t>
            </a:r>
          </a:p>
          <a:p>
            <a:r>
              <a:rPr lang="en-US" dirty="0" smtClean="0"/>
              <a:t>It takes 2 hours on a bus to get from WS to Woodland where the Fourth and Hope Shelter is.</a:t>
            </a:r>
          </a:p>
          <a:p>
            <a:r>
              <a:rPr lang="en-US" dirty="0" smtClean="0"/>
              <a:t>We give 2 bus passes per person but that is all.</a:t>
            </a:r>
            <a:endParaRPr lang="en-US" dirty="0"/>
          </a:p>
        </p:txBody>
      </p:sp>
    </p:spTree>
    <p:extLst>
      <p:ext uri="{BB962C8B-B14F-4D97-AF65-F5344CB8AC3E}">
        <p14:creationId xmlns:p14="http://schemas.microsoft.com/office/powerpoint/2010/main" val="2348033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Continued…</a:t>
            </a:r>
            <a:endParaRPr lang="en-US" dirty="0"/>
          </a:p>
        </p:txBody>
      </p:sp>
      <p:sp>
        <p:nvSpPr>
          <p:cNvPr id="3" name="Text Placeholder 2"/>
          <p:cNvSpPr>
            <a:spLocks noGrp="1"/>
          </p:cNvSpPr>
          <p:nvPr>
            <p:ph type="body" idx="1"/>
          </p:nvPr>
        </p:nvSpPr>
        <p:spPr/>
        <p:txBody>
          <a:bodyPr/>
          <a:lstStyle/>
          <a:p>
            <a:r>
              <a:rPr lang="en-US" dirty="0" smtClean="0"/>
              <a:t>7. </a:t>
            </a:r>
            <a:r>
              <a:rPr lang="en-US" sz="1800" dirty="0" smtClean="0"/>
              <a:t>Some Families Not Eligible for </a:t>
            </a:r>
            <a:r>
              <a:rPr lang="en-US" sz="1800" dirty="0" err="1" smtClean="0"/>
              <a:t>CalWorks</a:t>
            </a:r>
            <a:endParaRPr lang="en-US" sz="1800" dirty="0"/>
          </a:p>
        </p:txBody>
      </p:sp>
      <p:sp>
        <p:nvSpPr>
          <p:cNvPr id="4" name="Content Placeholder 3"/>
          <p:cNvSpPr>
            <a:spLocks noGrp="1"/>
          </p:cNvSpPr>
          <p:nvPr>
            <p:ph sz="half" idx="2"/>
          </p:nvPr>
        </p:nvSpPr>
        <p:spPr/>
        <p:txBody>
          <a:bodyPr>
            <a:normAutofit fontScale="92500" lnSpcReduction="20000"/>
          </a:bodyPr>
          <a:lstStyle/>
          <a:p>
            <a:r>
              <a:rPr lang="en-US" dirty="0" smtClean="0"/>
              <a:t>Usually if you make over $1200 a month, you are not eligible for </a:t>
            </a:r>
            <a:r>
              <a:rPr lang="en-US" dirty="0" err="1" smtClean="0"/>
              <a:t>CalWorks</a:t>
            </a:r>
            <a:r>
              <a:rPr lang="en-US" dirty="0" smtClean="0"/>
              <a:t> – cash for families + CW Housing</a:t>
            </a:r>
          </a:p>
          <a:p>
            <a:r>
              <a:rPr lang="en-US" dirty="0" smtClean="0"/>
              <a:t>Low Income but can’t receive full benefits and are therefore set to struggle maintaining a job while sleeping in the car with their kids.</a:t>
            </a:r>
          </a:p>
        </p:txBody>
      </p:sp>
      <p:sp>
        <p:nvSpPr>
          <p:cNvPr id="5" name="Text Placeholder 4"/>
          <p:cNvSpPr>
            <a:spLocks noGrp="1"/>
          </p:cNvSpPr>
          <p:nvPr>
            <p:ph type="body" sz="quarter" idx="3"/>
          </p:nvPr>
        </p:nvSpPr>
        <p:spPr/>
        <p:txBody>
          <a:bodyPr/>
          <a:lstStyle/>
          <a:p>
            <a:r>
              <a:rPr lang="en-US" dirty="0" smtClean="0"/>
              <a:t>8. Shelters are Full</a:t>
            </a:r>
            <a:endParaRPr lang="en-US" dirty="0"/>
          </a:p>
        </p:txBody>
      </p:sp>
      <p:sp>
        <p:nvSpPr>
          <p:cNvPr id="6" name="Content Placeholder 5"/>
          <p:cNvSpPr>
            <a:spLocks noGrp="1"/>
          </p:cNvSpPr>
          <p:nvPr>
            <p:ph sz="quarter" idx="4"/>
          </p:nvPr>
        </p:nvSpPr>
        <p:spPr/>
        <p:txBody>
          <a:bodyPr>
            <a:normAutofit fontScale="70000" lnSpcReduction="20000"/>
          </a:bodyPr>
          <a:lstStyle/>
          <a:p>
            <a:r>
              <a:rPr lang="en-US" dirty="0" smtClean="0"/>
              <a:t>I had a family of 6 come in last week, 4 kids under 12, Empower Yolo and I called all the shelters we know, over 10, and they were all full. </a:t>
            </a:r>
            <a:endParaRPr lang="en-US" dirty="0"/>
          </a:p>
          <a:p>
            <a:r>
              <a:rPr lang="en-US" dirty="0" smtClean="0"/>
              <a:t>I have pregnant moms come to me and all those shelters are full.</a:t>
            </a:r>
          </a:p>
          <a:p>
            <a:r>
              <a:rPr lang="en-US" dirty="0" err="1" smtClean="0"/>
              <a:t>NorCal</a:t>
            </a:r>
            <a:r>
              <a:rPr lang="en-US" dirty="0" smtClean="0"/>
              <a:t> Homeless Roundtable, a streets outreach program manager said that this area was the most difficult to work in because there is nowhere for people to go even in an emergency</a:t>
            </a:r>
          </a:p>
          <a:p>
            <a:r>
              <a:rPr lang="en-US" dirty="0" smtClean="0"/>
              <a:t>The waitlist for AOD programs are 1-2 years.</a:t>
            </a:r>
            <a:endParaRPr lang="en-US" dirty="0"/>
          </a:p>
        </p:txBody>
      </p:sp>
    </p:spTree>
    <p:extLst>
      <p:ext uri="{BB962C8B-B14F-4D97-AF65-F5344CB8AC3E}">
        <p14:creationId xmlns:p14="http://schemas.microsoft.com/office/powerpoint/2010/main" val="201720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Continued…</a:t>
            </a:r>
            <a:endParaRPr lang="en-US" dirty="0"/>
          </a:p>
        </p:txBody>
      </p:sp>
      <p:sp>
        <p:nvSpPr>
          <p:cNvPr id="3" name="Text Placeholder 2"/>
          <p:cNvSpPr>
            <a:spLocks noGrp="1"/>
          </p:cNvSpPr>
          <p:nvPr>
            <p:ph type="body" idx="1"/>
          </p:nvPr>
        </p:nvSpPr>
        <p:spPr/>
        <p:txBody>
          <a:bodyPr/>
          <a:lstStyle/>
          <a:p>
            <a:r>
              <a:rPr lang="en-US" sz="1800" dirty="0" smtClean="0"/>
              <a:t>9. Public Perception – Other County Residents</a:t>
            </a:r>
            <a:endParaRPr lang="en-US" sz="1800" dirty="0"/>
          </a:p>
        </p:txBody>
      </p:sp>
      <p:sp>
        <p:nvSpPr>
          <p:cNvPr id="4" name="Content Placeholder 3"/>
          <p:cNvSpPr>
            <a:spLocks noGrp="1"/>
          </p:cNvSpPr>
          <p:nvPr>
            <p:ph sz="half" idx="2"/>
          </p:nvPr>
        </p:nvSpPr>
        <p:spPr/>
        <p:txBody>
          <a:bodyPr>
            <a:normAutofit lnSpcReduction="10000"/>
          </a:bodyPr>
          <a:lstStyle/>
          <a:p>
            <a:r>
              <a:rPr lang="en-US" dirty="0" smtClean="0"/>
              <a:t>Many people see the rise in homelessness and blame it on other counties sending people to Yolo.</a:t>
            </a:r>
          </a:p>
          <a:p>
            <a:r>
              <a:rPr lang="en-US" dirty="0" smtClean="0"/>
              <a:t>What I have seen on the ground is that about 90% of the clients I serve have been Yolo County residents for 5 years or longer.</a:t>
            </a:r>
            <a:endParaRPr lang="en-US" dirty="0"/>
          </a:p>
        </p:txBody>
      </p:sp>
      <p:sp>
        <p:nvSpPr>
          <p:cNvPr id="5" name="Text Placeholder 4"/>
          <p:cNvSpPr>
            <a:spLocks noGrp="1"/>
          </p:cNvSpPr>
          <p:nvPr>
            <p:ph type="body" sz="quarter" idx="3"/>
          </p:nvPr>
        </p:nvSpPr>
        <p:spPr/>
        <p:txBody>
          <a:bodyPr/>
          <a:lstStyle/>
          <a:p>
            <a:r>
              <a:rPr lang="en-US" dirty="0" smtClean="0"/>
              <a:t>10. </a:t>
            </a:r>
            <a:r>
              <a:rPr lang="en-US" sz="2000" dirty="0" smtClean="0"/>
              <a:t>Permanent Supportive Housing</a:t>
            </a:r>
          </a:p>
        </p:txBody>
      </p:sp>
      <p:sp>
        <p:nvSpPr>
          <p:cNvPr id="6" name="Content Placeholder 5"/>
          <p:cNvSpPr>
            <a:spLocks noGrp="1"/>
          </p:cNvSpPr>
          <p:nvPr>
            <p:ph sz="quarter" idx="4"/>
          </p:nvPr>
        </p:nvSpPr>
        <p:spPr/>
        <p:txBody>
          <a:bodyPr/>
          <a:lstStyle/>
          <a:p>
            <a:r>
              <a:rPr lang="en-US" dirty="0" smtClean="0"/>
              <a:t>All of the permanent supportive housing has at least a year wait list.</a:t>
            </a:r>
          </a:p>
          <a:p>
            <a:r>
              <a:rPr lang="en-US" dirty="0" smtClean="0"/>
              <a:t>The plans to build more permanent supportive housing are looking at being completed within 5 years.</a:t>
            </a:r>
          </a:p>
          <a:p>
            <a:r>
              <a:rPr lang="en-US" dirty="0" smtClean="0"/>
              <a:t>What about in the meantime?</a:t>
            </a:r>
            <a:endParaRPr lang="en-US" dirty="0"/>
          </a:p>
        </p:txBody>
      </p:sp>
    </p:spTree>
    <p:extLst>
      <p:ext uri="{BB962C8B-B14F-4D97-AF65-F5344CB8AC3E}">
        <p14:creationId xmlns:p14="http://schemas.microsoft.com/office/powerpoint/2010/main" val="3740379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West Sacramento Needs More Case Managers and Affordable Permanent </a:t>
            </a:r>
            <a:r>
              <a:rPr lang="en-US" dirty="0">
                <a:solidFill>
                  <a:schemeClr val="tx2"/>
                </a:solidFill>
              </a:rPr>
              <a:t>Supportive</a:t>
            </a:r>
            <a:r>
              <a:rPr lang="en-US" dirty="0"/>
              <a:t> Housing</a:t>
            </a:r>
          </a:p>
        </p:txBody>
      </p:sp>
      <p:sp>
        <p:nvSpPr>
          <p:cNvPr id="3" name="Content Placeholder 2"/>
          <p:cNvSpPr>
            <a:spLocks noGrp="1"/>
          </p:cNvSpPr>
          <p:nvPr>
            <p:ph idx="1"/>
          </p:nvPr>
        </p:nvSpPr>
        <p:spPr/>
        <p:txBody>
          <a:bodyPr/>
          <a:lstStyle/>
          <a:p>
            <a:r>
              <a:rPr lang="en-US" dirty="0" smtClean="0"/>
              <a:t>West Sacramento needs at least one Full Time Case Manager to assess, refer, and assist the over 240 people we see facing housing instability.</a:t>
            </a:r>
          </a:p>
          <a:p>
            <a:r>
              <a:rPr lang="en-US" dirty="0" smtClean="0"/>
              <a:t>WS also needs Affordable Permanent Supportive Housing to provide safe spaces for our young people to grow and develop. CDBG funds are planning on an 80 unit structure that will be ready within 5 years.</a:t>
            </a:r>
          </a:p>
          <a:p>
            <a:r>
              <a:rPr lang="en-US" dirty="0" smtClean="0"/>
              <a:t>YCCA urges the CSAB Board to ask our local city and county officials to create affordable units and/or public housing in West Sacramento.</a:t>
            </a:r>
            <a:endParaRPr lang="en-US" dirty="0"/>
          </a:p>
        </p:txBody>
      </p:sp>
    </p:spTree>
    <p:extLst>
      <p:ext uri="{BB962C8B-B14F-4D97-AF65-F5344CB8AC3E}">
        <p14:creationId xmlns:p14="http://schemas.microsoft.com/office/powerpoint/2010/main" val="225830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normAutofit fontScale="55000" lnSpcReduction="20000"/>
          </a:bodyPr>
          <a:lstStyle/>
          <a:p>
            <a:r>
              <a:rPr lang="en-US" dirty="0" smtClean="0"/>
              <a:t>Thank you,</a:t>
            </a:r>
          </a:p>
          <a:p>
            <a:r>
              <a:rPr lang="en-US" dirty="0" smtClean="0"/>
              <a:t>Erin </a:t>
            </a:r>
            <a:r>
              <a:rPr lang="en-US" dirty="0" smtClean="0"/>
              <a:t>McEwen and Jeneba Lahai</a:t>
            </a:r>
            <a:endParaRPr lang="en-US" dirty="0" smtClean="0"/>
          </a:p>
          <a:p>
            <a:r>
              <a:rPr lang="en-US" dirty="0" smtClean="0"/>
              <a:t>Homeless Services </a:t>
            </a:r>
            <a:r>
              <a:rPr lang="en-US" dirty="0" smtClean="0"/>
              <a:t>Coordinator </a:t>
            </a:r>
            <a:r>
              <a:rPr lang="en-US" smtClean="0"/>
              <a:t>and Program Manager</a:t>
            </a:r>
            <a:endParaRPr lang="en-US" dirty="0" smtClean="0"/>
          </a:p>
          <a:p>
            <a:r>
              <a:rPr lang="en-US" dirty="0" smtClean="0"/>
              <a:t>Yolo County Children’s Alliance, yolokids.org</a:t>
            </a:r>
          </a:p>
          <a:p>
            <a:r>
              <a:rPr lang="en-US" dirty="0" smtClean="0">
                <a:hlinkClick r:id="rId2"/>
              </a:rPr>
              <a:t>Erin.mcewen@yolocounty.org</a:t>
            </a:r>
            <a:r>
              <a:rPr lang="en-US" dirty="0" smtClean="0"/>
              <a:t>, (530)902-9288</a:t>
            </a:r>
          </a:p>
        </p:txBody>
      </p:sp>
      <p:pic>
        <p:nvPicPr>
          <p:cNvPr id="4" name="Picture 3"/>
          <p:cNvPicPr>
            <a:picLocks noChangeAspect="1"/>
          </p:cNvPicPr>
          <p:nvPr/>
        </p:nvPicPr>
        <p:blipFill>
          <a:blip r:embed="rId3"/>
          <a:stretch>
            <a:fillRect/>
          </a:stretch>
        </p:blipFill>
        <p:spPr>
          <a:xfrm>
            <a:off x="2971048" y="1944726"/>
            <a:ext cx="1368341" cy="1368341"/>
          </a:xfrm>
          <a:prstGeom prst="rect">
            <a:avLst/>
          </a:prstGeom>
        </p:spPr>
      </p:pic>
      <p:pic>
        <p:nvPicPr>
          <p:cNvPr id="5" name="Picture 4"/>
          <p:cNvPicPr>
            <a:picLocks noChangeAspect="1"/>
          </p:cNvPicPr>
          <p:nvPr/>
        </p:nvPicPr>
        <p:blipFill>
          <a:blip r:embed="rId3"/>
          <a:stretch>
            <a:fillRect/>
          </a:stretch>
        </p:blipFill>
        <p:spPr>
          <a:xfrm>
            <a:off x="7839827" y="1944726"/>
            <a:ext cx="1368341" cy="1368341"/>
          </a:xfrm>
          <a:prstGeom prst="rect">
            <a:avLst/>
          </a:prstGeom>
        </p:spPr>
      </p:pic>
    </p:spTree>
    <p:extLst>
      <p:ext uri="{BB962C8B-B14F-4D97-AF65-F5344CB8AC3E}">
        <p14:creationId xmlns:p14="http://schemas.microsoft.com/office/powerpoint/2010/main" val="351564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Yolo County Children’s Alliance (YCCA) – 16 years as a social services non profit with locations in Davis, Woodland, and West Sacramento.</a:t>
            </a:r>
          </a:p>
          <a:p>
            <a:r>
              <a:rPr lang="en-US" dirty="0" smtClean="0"/>
              <a:t>Family Strengthening – Services such as enrollment assistance into public benefits, food distribution, parenting classes, Parent Child Interaction Classes, Supervised Visitation, Home Visiting, and much more.</a:t>
            </a:r>
          </a:p>
          <a:p>
            <a:r>
              <a:rPr lang="en-US" dirty="0" smtClean="0"/>
              <a:t>CSBG Homeless Services Program – Started 1/1/2018</a:t>
            </a:r>
            <a:endParaRPr lang="en-US" dirty="0"/>
          </a:p>
        </p:txBody>
      </p:sp>
    </p:spTree>
    <p:extLst>
      <p:ext uri="{BB962C8B-B14F-4D97-AF65-F5344CB8AC3E}">
        <p14:creationId xmlns:p14="http://schemas.microsoft.com/office/powerpoint/2010/main" val="2082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CSBG Homeless Services</a:t>
            </a:r>
            <a:endParaRPr lang="en-US" dirty="0"/>
          </a:p>
        </p:txBody>
      </p:sp>
      <p:sp>
        <p:nvSpPr>
          <p:cNvPr id="3" name="Content Placeholder 2"/>
          <p:cNvSpPr>
            <a:spLocks noGrp="1"/>
          </p:cNvSpPr>
          <p:nvPr>
            <p:ph idx="1"/>
          </p:nvPr>
        </p:nvSpPr>
        <p:spPr/>
        <p:txBody>
          <a:bodyPr/>
          <a:lstStyle/>
          <a:p>
            <a:r>
              <a:rPr lang="en-US" dirty="0" smtClean="0"/>
              <a:t>Grant funded one part – time case manager, Erin McEwen, serving all of Yolo County based out of West Sacramento</a:t>
            </a:r>
            <a:r>
              <a:rPr lang="en-US" dirty="0" smtClean="0"/>
              <a:t>. Goal to serve 40 individuals.</a:t>
            </a:r>
            <a:endParaRPr lang="en-US" dirty="0" smtClean="0"/>
          </a:p>
          <a:p>
            <a:r>
              <a:rPr lang="en-US" dirty="0" smtClean="0"/>
              <a:t>$10,000 in rental application assistance and deposit hold assistance.</a:t>
            </a:r>
          </a:p>
          <a:p>
            <a:r>
              <a:rPr lang="en-US" dirty="0" smtClean="0"/>
              <a:t>Receiving new clients, following up with old clients, searching for affordable housing, and making relationships with landlords.</a:t>
            </a:r>
          </a:p>
          <a:p>
            <a:r>
              <a:rPr lang="en-US" dirty="0" smtClean="0"/>
              <a:t>Thursday mornings from 8am to 12pm, the City of WS, Fourth and Hope, Empower Yolo, Shores of Hope and YCCA have open office hours.</a:t>
            </a:r>
          </a:p>
          <a:p>
            <a:endParaRPr lang="en-US" dirty="0"/>
          </a:p>
        </p:txBody>
      </p:sp>
    </p:spTree>
    <p:extLst>
      <p:ext uri="{BB962C8B-B14F-4D97-AF65-F5344CB8AC3E}">
        <p14:creationId xmlns:p14="http://schemas.microsoft.com/office/powerpoint/2010/main" val="2307608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Thus Far…</a:t>
            </a:r>
            <a:br>
              <a:rPr lang="en-US" dirty="0" smtClean="0"/>
            </a:br>
            <a:r>
              <a:rPr lang="en-US" dirty="0" smtClean="0"/>
              <a:t>1/1/18 – 6/1/18</a:t>
            </a:r>
            <a:br>
              <a:rPr lang="en-US" dirty="0" smtClean="0"/>
            </a:br>
            <a:r>
              <a:rPr lang="en-US" dirty="0" smtClean="0"/>
              <a:t>243 People Touched</a:t>
            </a:r>
            <a:br>
              <a:rPr lang="en-US" dirty="0" smtClean="0"/>
            </a:br>
            <a:r>
              <a:rPr lang="en-US" dirty="0" smtClean="0"/>
              <a:t>One or More of the Services:</a:t>
            </a:r>
            <a:endParaRPr lang="en-US" dirty="0"/>
          </a:p>
        </p:txBody>
      </p:sp>
      <p:sp>
        <p:nvSpPr>
          <p:cNvPr id="3" name="Content Placeholder 2"/>
          <p:cNvSpPr>
            <a:spLocks noGrp="1"/>
          </p:cNvSpPr>
          <p:nvPr>
            <p:ph idx="1"/>
          </p:nvPr>
        </p:nvSpPr>
        <p:spPr/>
        <p:txBody>
          <a:bodyPr/>
          <a:lstStyle/>
          <a:p>
            <a:r>
              <a:rPr lang="en-US" dirty="0" smtClean="0"/>
              <a:t>136 Persons Assisted and Closed</a:t>
            </a:r>
          </a:p>
          <a:p>
            <a:r>
              <a:rPr lang="en-US" dirty="0" smtClean="0"/>
              <a:t>65 adults, 64 kids, and 7 seniors</a:t>
            </a:r>
          </a:p>
          <a:p>
            <a:r>
              <a:rPr lang="en-US" dirty="0" smtClean="0"/>
              <a:t>37 Assisted Successfully with Eviction Prevention, Utility Assistance, and finding housing - about 17 found Permanent Housing.</a:t>
            </a:r>
          </a:p>
          <a:p>
            <a:r>
              <a:rPr lang="en-US" dirty="0" smtClean="0"/>
              <a:t>107 active persons on open caseload</a:t>
            </a:r>
          </a:p>
          <a:p>
            <a:r>
              <a:rPr lang="en-US" dirty="0" smtClean="0"/>
              <a:t>56 adults, 31 kids, 20 seniors</a:t>
            </a:r>
          </a:p>
          <a:p>
            <a:r>
              <a:rPr lang="en-US" dirty="0" smtClean="0"/>
              <a:t>That’s an average of 40 new people per month seen by our part-time program.</a:t>
            </a:r>
          </a:p>
        </p:txBody>
      </p:sp>
      <p:sp>
        <p:nvSpPr>
          <p:cNvPr id="4" name="Text Placeholder 3"/>
          <p:cNvSpPr>
            <a:spLocks noGrp="1"/>
          </p:cNvSpPr>
          <p:nvPr>
            <p:ph type="body" sz="half" idx="2"/>
          </p:nvPr>
        </p:nvSpPr>
        <p:spPr/>
        <p:txBody>
          <a:bodyPr>
            <a:normAutofit lnSpcReduction="10000"/>
          </a:bodyPr>
          <a:lstStyle/>
          <a:p>
            <a:pPr marL="285750" indent="-285750">
              <a:buFontTx/>
              <a:buChar char="-"/>
            </a:pPr>
            <a:r>
              <a:rPr lang="en-US" dirty="0" smtClean="0"/>
              <a:t>Rental Application Assistance</a:t>
            </a:r>
          </a:p>
          <a:p>
            <a:pPr marL="285750" indent="-285750">
              <a:buFontTx/>
              <a:buChar char="-"/>
            </a:pPr>
            <a:r>
              <a:rPr lang="en-US" dirty="0" smtClean="0"/>
              <a:t>Referral to other Community Programs for Rental Assistance and basic needs</a:t>
            </a:r>
          </a:p>
          <a:p>
            <a:pPr marL="285750" indent="-285750">
              <a:buFontTx/>
              <a:buChar char="-"/>
            </a:pPr>
            <a:r>
              <a:rPr lang="en-US" dirty="0" smtClean="0"/>
              <a:t>Actively searching for affordable units, calling landlords, emailing</a:t>
            </a:r>
          </a:p>
          <a:p>
            <a:pPr marL="285750" indent="-285750">
              <a:buFontTx/>
              <a:buChar char="-"/>
            </a:pPr>
            <a:r>
              <a:rPr lang="en-US" dirty="0" err="1" smtClean="0"/>
              <a:t>MediCal</a:t>
            </a:r>
            <a:r>
              <a:rPr lang="en-US" dirty="0" smtClean="0"/>
              <a:t>/</a:t>
            </a:r>
            <a:r>
              <a:rPr lang="en-US" dirty="0" err="1" smtClean="0"/>
              <a:t>CalFresh</a:t>
            </a:r>
            <a:r>
              <a:rPr lang="en-US" dirty="0" smtClean="0"/>
              <a:t> enrollment</a:t>
            </a:r>
          </a:p>
          <a:p>
            <a:pPr marL="285750" indent="-285750">
              <a:buFontTx/>
              <a:buChar char="-"/>
            </a:pPr>
            <a:r>
              <a:rPr lang="en-US" dirty="0" smtClean="0"/>
              <a:t>Transportation and providing food bags, hygiene bags</a:t>
            </a:r>
          </a:p>
          <a:p>
            <a:pPr marL="285750" indent="-285750">
              <a:buFontTx/>
              <a:buChar char="-"/>
            </a:pPr>
            <a:endParaRPr lang="en-US" dirty="0" smtClean="0"/>
          </a:p>
          <a:p>
            <a:pPr marL="285750" indent="-285750">
              <a:buFontTx/>
              <a:buChar char="-"/>
            </a:pPr>
            <a:endParaRPr lang="en-US" dirty="0" smtClean="0"/>
          </a:p>
          <a:p>
            <a:endParaRPr lang="en-US" dirty="0" smtClean="0"/>
          </a:p>
        </p:txBody>
      </p:sp>
    </p:spTree>
    <p:extLst>
      <p:ext uri="{BB962C8B-B14F-4D97-AF65-F5344CB8AC3E}">
        <p14:creationId xmlns:p14="http://schemas.microsoft.com/office/powerpoint/2010/main" val="2281590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 Story #1:</a:t>
            </a:r>
            <a:br>
              <a:rPr lang="en-US" dirty="0" smtClean="0"/>
            </a:br>
            <a:r>
              <a:rPr lang="en-US" dirty="0" smtClean="0"/>
              <a:t>Family Facing 90 Day Notice</a:t>
            </a:r>
            <a:br>
              <a:rPr lang="en-US" dirty="0" smtClean="0"/>
            </a:br>
            <a:r>
              <a:rPr lang="en-US" dirty="0" smtClean="0"/>
              <a:t>Found Section 8 Apartment Through YCCA Rental Application Assistance</a:t>
            </a:r>
            <a:endParaRPr lang="en-US" dirty="0"/>
          </a:p>
        </p:txBody>
      </p:sp>
      <p:sp>
        <p:nvSpPr>
          <p:cNvPr id="3" name="Content Placeholder 2"/>
          <p:cNvSpPr>
            <a:spLocks noGrp="1"/>
          </p:cNvSpPr>
          <p:nvPr>
            <p:ph idx="1"/>
          </p:nvPr>
        </p:nvSpPr>
        <p:spPr/>
        <p:txBody>
          <a:bodyPr>
            <a:normAutofit lnSpcReduction="10000"/>
          </a:bodyPr>
          <a:lstStyle/>
          <a:p>
            <a:r>
              <a:rPr lang="en-US" dirty="0" smtClean="0"/>
              <a:t>Low income family facing 90 day notice due to owner selling the property.</a:t>
            </a:r>
          </a:p>
          <a:p>
            <a:r>
              <a:rPr lang="en-US" dirty="0" smtClean="0"/>
              <a:t>Had been living in house for 8 years, wonderful tenant.</a:t>
            </a:r>
          </a:p>
          <a:p>
            <a:r>
              <a:rPr lang="en-US" dirty="0" smtClean="0"/>
              <a:t>Having trouble finding place that would take Section 8.</a:t>
            </a:r>
          </a:p>
          <a:p>
            <a:r>
              <a:rPr lang="en-US" dirty="0" smtClean="0"/>
              <a:t>YCCA found a landlord that would take Section 8, we mailed the application and the application fee.</a:t>
            </a:r>
          </a:p>
          <a:p>
            <a:r>
              <a:rPr lang="en-US" dirty="0" smtClean="0"/>
              <a:t>Was able to move in a timely manner family and animals intact, assisted by Rapid Rehousing Shores of Hope.</a:t>
            </a:r>
            <a:endParaRPr lang="en-US" dirty="0"/>
          </a:p>
        </p:txBody>
      </p:sp>
      <p:pic>
        <p:nvPicPr>
          <p:cNvPr id="5" name="Picture 4"/>
          <p:cNvPicPr>
            <a:picLocks noChangeAspect="1"/>
          </p:cNvPicPr>
          <p:nvPr/>
        </p:nvPicPr>
        <p:blipFill>
          <a:blip r:embed="rId2"/>
          <a:stretch>
            <a:fillRect/>
          </a:stretch>
        </p:blipFill>
        <p:spPr>
          <a:xfrm>
            <a:off x="1995750" y="3264429"/>
            <a:ext cx="2314575" cy="1971675"/>
          </a:xfrm>
          <a:prstGeom prst="rect">
            <a:avLst/>
          </a:prstGeom>
        </p:spPr>
      </p:pic>
      <p:pic>
        <p:nvPicPr>
          <p:cNvPr id="6" name="Picture 5"/>
          <p:cNvPicPr>
            <a:picLocks noChangeAspect="1"/>
          </p:cNvPicPr>
          <p:nvPr/>
        </p:nvPicPr>
        <p:blipFill>
          <a:blip r:embed="rId2"/>
          <a:stretch>
            <a:fillRect/>
          </a:stretch>
        </p:blipFill>
        <p:spPr>
          <a:xfrm>
            <a:off x="1454060" y="2935705"/>
            <a:ext cx="3558206" cy="3031064"/>
          </a:xfrm>
          <a:prstGeom prst="rect">
            <a:avLst/>
          </a:prstGeo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6263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 Story #2</a:t>
            </a:r>
            <a:br>
              <a:rPr lang="en-US" dirty="0" smtClean="0"/>
            </a:br>
            <a:r>
              <a:rPr lang="en-US" dirty="0" smtClean="0"/>
              <a:t>Pregnant Mom Finds Housing a Month Before Baby Born</a:t>
            </a:r>
            <a:endParaRPr lang="en-US" dirty="0"/>
          </a:p>
        </p:txBody>
      </p:sp>
      <p:sp>
        <p:nvSpPr>
          <p:cNvPr id="3" name="Content Placeholder 2"/>
          <p:cNvSpPr>
            <a:spLocks noGrp="1"/>
          </p:cNvSpPr>
          <p:nvPr>
            <p:ph idx="1"/>
          </p:nvPr>
        </p:nvSpPr>
        <p:spPr/>
        <p:txBody>
          <a:bodyPr/>
          <a:lstStyle/>
          <a:p>
            <a:r>
              <a:rPr lang="en-US" dirty="0" smtClean="0"/>
              <a:t>Young woman kicked out of her families house.</a:t>
            </a:r>
          </a:p>
          <a:p>
            <a:r>
              <a:rPr lang="en-US" dirty="0" smtClean="0"/>
              <a:t>Finds apartment that she can afford.</a:t>
            </a:r>
          </a:p>
          <a:p>
            <a:r>
              <a:rPr lang="en-US" dirty="0" smtClean="0"/>
              <a:t>Comes to YCCA for Rental Assistance.</a:t>
            </a:r>
          </a:p>
          <a:p>
            <a:r>
              <a:rPr lang="en-US" dirty="0" smtClean="0"/>
              <a:t>STEAC assists with payment.</a:t>
            </a:r>
          </a:p>
          <a:p>
            <a:r>
              <a:rPr lang="en-US" dirty="0" smtClean="0"/>
              <a:t>Moved into the apartment before baby born.</a:t>
            </a:r>
          </a:p>
          <a:p>
            <a:endParaRPr lang="en-US" dirty="0"/>
          </a:p>
        </p:txBody>
      </p:sp>
      <p:pic>
        <p:nvPicPr>
          <p:cNvPr id="5" name="Picture 4"/>
          <p:cNvPicPr>
            <a:picLocks noChangeAspect="1"/>
          </p:cNvPicPr>
          <p:nvPr/>
        </p:nvPicPr>
        <p:blipFill>
          <a:blip r:embed="rId2"/>
          <a:stretch>
            <a:fillRect/>
          </a:stretch>
        </p:blipFill>
        <p:spPr>
          <a:xfrm>
            <a:off x="915164" y="3131330"/>
            <a:ext cx="4475748" cy="2237874"/>
          </a:xfrm>
          <a:prstGeom prst="rect">
            <a:avLst/>
          </a:prstGeo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81208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3572" cy="1207615"/>
          </a:xfrm>
        </p:spPr>
        <p:txBody>
          <a:bodyPr>
            <a:normAutofit/>
          </a:bodyPr>
          <a:lstStyle/>
          <a:p>
            <a:r>
              <a:rPr lang="en-US" dirty="0" smtClean="0"/>
              <a:t>Program Successes</a:t>
            </a:r>
            <a:endParaRPr lang="en-US" dirty="0"/>
          </a:p>
        </p:txBody>
      </p:sp>
      <p:sp>
        <p:nvSpPr>
          <p:cNvPr id="3" name="Text Placeholder 2"/>
          <p:cNvSpPr>
            <a:spLocks noGrp="1"/>
          </p:cNvSpPr>
          <p:nvPr>
            <p:ph type="body" idx="1"/>
          </p:nvPr>
        </p:nvSpPr>
        <p:spPr/>
        <p:txBody>
          <a:bodyPr/>
          <a:lstStyle/>
          <a:p>
            <a:r>
              <a:rPr lang="en-US" dirty="0" smtClean="0"/>
              <a:t>Families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CW Housing is doing an incredible job serving our homeless families.</a:t>
            </a:r>
          </a:p>
          <a:p>
            <a:r>
              <a:rPr lang="en-US" dirty="0" smtClean="0"/>
              <a:t>YCH is great in helping me navigate the Section 8/public housing process.</a:t>
            </a:r>
          </a:p>
          <a:p>
            <a:r>
              <a:rPr lang="en-US" dirty="0" smtClean="0"/>
              <a:t>Referrals are coming from </a:t>
            </a:r>
            <a:r>
              <a:rPr lang="en-US" dirty="0" err="1" smtClean="0"/>
              <a:t>Communicare</a:t>
            </a:r>
            <a:r>
              <a:rPr lang="en-US" dirty="0" smtClean="0"/>
              <a:t>, Empower, HHSA, City of WS, 4</a:t>
            </a:r>
            <a:r>
              <a:rPr lang="en-US" baseline="30000" dirty="0" smtClean="0"/>
              <a:t>th</a:t>
            </a:r>
            <a:r>
              <a:rPr lang="en-US" dirty="0" smtClean="0"/>
              <a:t> and Hope, Shores of Hope, and school counselors.</a:t>
            </a:r>
            <a:endParaRPr lang="en-US" dirty="0"/>
          </a:p>
        </p:txBody>
      </p:sp>
      <p:sp>
        <p:nvSpPr>
          <p:cNvPr id="5" name="Text Placeholder 4"/>
          <p:cNvSpPr>
            <a:spLocks noGrp="1"/>
          </p:cNvSpPr>
          <p:nvPr>
            <p:ph type="body" sz="quarter" idx="3"/>
          </p:nvPr>
        </p:nvSpPr>
        <p:spPr>
          <a:xfrm>
            <a:off x="6180670" y="2658533"/>
            <a:ext cx="4718304" cy="576262"/>
          </a:xfrm>
        </p:spPr>
        <p:txBody>
          <a:bodyPr/>
          <a:lstStyle/>
          <a:p>
            <a:r>
              <a:rPr lang="en-US" dirty="0" smtClean="0"/>
              <a:t>Seniors</a:t>
            </a:r>
            <a:endParaRPr lang="en-US" dirty="0"/>
          </a:p>
        </p:txBody>
      </p:sp>
      <p:sp>
        <p:nvSpPr>
          <p:cNvPr id="6" name="Content Placeholder 5"/>
          <p:cNvSpPr>
            <a:spLocks noGrp="1"/>
          </p:cNvSpPr>
          <p:nvPr>
            <p:ph sz="quarter" idx="4"/>
          </p:nvPr>
        </p:nvSpPr>
        <p:spPr/>
        <p:txBody>
          <a:bodyPr>
            <a:normAutofit fontScale="85000" lnSpcReduction="20000"/>
          </a:bodyPr>
          <a:lstStyle/>
          <a:p>
            <a:r>
              <a:rPr lang="en-US" dirty="0" smtClean="0"/>
              <a:t>Making relationships with Granada Inn to have an emergency landing for SSI recipients, thanks to Mark Sawyer.</a:t>
            </a:r>
          </a:p>
          <a:p>
            <a:r>
              <a:rPr lang="en-US" dirty="0" err="1" smtClean="0"/>
              <a:t>Elica</a:t>
            </a:r>
            <a:r>
              <a:rPr lang="en-US" dirty="0" smtClean="0"/>
              <a:t> Health has brought out their mobile unit to see our most vulnerable seniors.</a:t>
            </a:r>
          </a:p>
          <a:p>
            <a:r>
              <a:rPr lang="en-US" dirty="0" smtClean="0"/>
              <a:t>SMART-Y advocating for our SSI recipients </a:t>
            </a:r>
          </a:p>
          <a:p>
            <a:r>
              <a:rPr lang="en-US" dirty="0" smtClean="0"/>
              <a:t>Room and Board networks being made.</a:t>
            </a:r>
          </a:p>
          <a:p>
            <a:endParaRPr lang="en-US" dirty="0"/>
          </a:p>
        </p:txBody>
      </p:sp>
    </p:spTree>
    <p:extLst>
      <p:ext uri="{BB962C8B-B14F-4D97-AF65-F5344CB8AC3E}">
        <p14:creationId xmlns:p14="http://schemas.microsoft.com/office/powerpoint/2010/main" val="424232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Challenges - 10</a:t>
            </a:r>
            <a:endParaRPr lang="en-US" dirty="0"/>
          </a:p>
        </p:txBody>
      </p:sp>
      <p:sp>
        <p:nvSpPr>
          <p:cNvPr id="3" name="Text Placeholder 2"/>
          <p:cNvSpPr>
            <a:spLocks noGrp="1"/>
          </p:cNvSpPr>
          <p:nvPr>
            <p:ph type="body" idx="1"/>
          </p:nvPr>
        </p:nvSpPr>
        <p:spPr/>
        <p:txBody>
          <a:bodyPr/>
          <a:lstStyle/>
          <a:p>
            <a:r>
              <a:rPr lang="en-US" dirty="0" smtClean="0"/>
              <a:t>1. No Affordable Housing</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Searched Craigslist and </a:t>
            </a:r>
            <a:r>
              <a:rPr lang="en-US" dirty="0" err="1" smtClean="0"/>
              <a:t>HotPads</a:t>
            </a:r>
            <a:r>
              <a:rPr lang="en-US" dirty="0" smtClean="0"/>
              <a:t> this morning only 6 available places in WS for under $1200, 3 studios, 2 one bedrooms, and one 2 bedroom</a:t>
            </a:r>
          </a:p>
          <a:p>
            <a:r>
              <a:rPr lang="en-US" dirty="0" smtClean="0"/>
              <a:t>To qualify need to make 3 times the income - $3600, full time min wage + $1800/month.</a:t>
            </a:r>
          </a:p>
          <a:p>
            <a:r>
              <a:rPr lang="en-US" dirty="0" smtClean="0"/>
              <a:t>We have programs to pay for rental assistance but nowhere to place our clients.</a:t>
            </a:r>
            <a:endParaRPr lang="en-US" dirty="0"/>
          </a:p>
        </p:txBody>
      </p:sp>
      <p:sp>
        <p:nvSpPr>
          <p:cNvPr id="5" name="Text Placeholder 4"/>
          <p:cNvSpPr>
            <a:spLocks noGrp="1"/>
          </p:cNvSpPr>
          <p:nvPr>
            <p:ph type="body" sz="quarter" idx="3"/>
          </p:nvPr>
        </p:nvSpPr>
        <p:spPr/>
        <p:txBody>
          <a:bodyPr/>
          <a:lstStyle/>
          <a:p>
            <a:r>
              <a:rPr lang="en-US" dirty="0" smtClean="0"/>
              <a:t>2. Qualifying for Rentals</a:t>
            </a:r>
            <a:endParaRPr lang="en-US" dirty="0"/>
          </a:p>
        </p:txBody>
      </p:sp>
      <p:sp>
        <p:nvSpPr>
          <p:cNvPr id="6" name="Content Placeholder 5"/>
          <p:cNvSpPr>
            <a:spLocks noGrp="1"/>
          </p:cNvSpPr>
          <p:nvPr>
            <p:ph sz="quarter" idx="4"/>
          </p:nvPr>
        </p:nvSpPr>
        <p:spPr/>
        <p:txBody>
          <a:bodyPr>
            <a:normAutofit fontScale="92500"/>
          </a:bodyPr>
          <a:lstStyle/>
          <a:p>
            <a:r>
              <a:rPr lang="en-US" dirty="0" smtClean="0"/>
              <a:t>Bad Credit – no programs that I know of for adults to build credit.</a:t>
            </a:r>
          </a:p>
          <a:p>
            <a:r>
              <a:rPr lang="en-US" dirty="0" smtClean="0"/>
              <a:t>No rental history because have been staying with family due to low income.</a:t>
            </a:r>
          </a:p>
          <a:p>
            <a:r>
              <a:rPr lang="en-US" dirty="0" smtClean="0"/>
              <a:t>Evictions – often automatic disqualify</a:t>
            </a:r>
          </a:p>
          <a:p>
            <a:r>
              <a:rPr lang="en-US" dirty="0" smtClean="0"/>
              <a:t>Three times the income</a:t>
            </a:r>
            <a:endParaRPr lang="en-US" dirty="0"/>
          </a:p>
        </p:txBody>
      </p:sp>
    </p:spTree>
    <p:extLst>
      <p:ext uri="{BB962C8B-B14F-4D97-AF65-F5344CB8AC3E}">
        <p14:creationId xmlns:p14="http://schemas.microsoft.com/office/powerpoint/2010/main" val="143151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Continued…</a:t>
            </a:r>
            <a:endParaRPr lang="en-US" dirty="0"/>
          </a:p>
        </p:txBody>
      </p:sp>
      <p:sp>
        <p:nvSpPr>
          <p:cNvPr id="3" name="Text Placeholder 2"/>
          <p:cNvSpPr>
            <a:spLocks noGrp="1"/>
          </p:cNvSpPr>
          <p:nvPr>
            <p:ph type="body" idx="1"/>
          </p:nvPr>
        </p:nvSpPr>
        <p:spPr/>
        <p:txBody>
          <a:bodyPr/>
          <a:lstStyle/>
          <a:p>
            <a:r>
              <a:rPr lang="en-US" dirty="0" smtClean="0"/>
              <a:t>3. </a:t>
            </a:r>
            <a:r>
              <a:rPr lang="en-US" sz="2400" dirty="0" smtClean="0"/>
              <a:t>Competing with Gentrification</a:t>
            </a:r>
            <a:endParaRPr lang="en-US" sz="2400" dirty="0"/>
          </a:p>
        </p:txBody>
      </p:sp>
      <p:sp>
        <p:nvSpPr>
          <p:cNvPr id="4" name="Content Placeholder 3"/>
          <p:cNvSpPr>
            <a:spLocks noGrp="1"/>
          </p:cNvSpPr>
          <p:nvPr>
            <p:ph sz="half" idx="2"/>
          </p:nvPr>
        </p:nvSpPr>
        <p:spPr/>
        <p:txBody>
          <a:bodyPr>
            <a:normAutofit fontScale="92500" lnSpcReduction="20000"/>
          </a:bodyPr>
          <a:lstStyle/>
          <a:p>
            <a:r>
              <a:rPr lang="en-US" dirty="0" smtClean="0"/>
              <a:t>Many of my clients have been removed from places they have lived for over 5 years because people are selling their homes.</a:t>
            </a:r>
          </a:p>
          <a:p>
            <a:r>
              <a:rPr lang="en-US" dirty="0" smtClean="0"/>
              <a:t>When applying for an apartment, the landlord naturally gravitates to the higher income, more stable families, leaving our clients last on the list.</a:t>
            </a:r>
            <a:endParaRPr lang="en-US" dirty="0"/>
          </a:p>
        </p:txBody>
      </p:sp>
      <p:sp>
        <p:nvSpPr>
          <p:cNvPr id="5" name="Text Placeholder 4"/>
          <p:cNvSpPr>
            <a:spLocks noGrp="1"/>
          </p:cNvSpPr>
          <p:nvPr>
            <p:ph type="body" sz="quarter" idx="3"/>
          </p:nvPr>
        </p:nvSpPr>
        <p:spPr/>
        <p:txBody>
          <a:bodyPr/>
          <a:lstStyle/>
          <a:p>
            <a:r>
              <a:rPr lang="en-US" dirty="0" smtClean="0"/>
              <a:t>4. Hotels – Draining Income</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The only housing options for most of our clients are the hotels on West Capitol Ave.</a:t>
            </a:r>
          </a:p>
          <a:p>
            <a:r>
              <a:rPr lang="en-US" dirty="0" smtClean="0"/>
              <a:t>Usually about $400 per week for a not so nice room.</a:t>
            </a:r>
          </a:p>
          <a:p>
            <a:r>
              <a:rPr lang="en-US" dirty="0" smtClean="0"/>
              <a:t>SSI recipients will spend all their money on motels and then spend the other nights in their cars.</a:t>
            </a:r>
            <a:endParaRPr lang="en-US" dirty="0"/>
          </a:p>
        </p:txBody>
      </p:sp>
    </p:spTree>
    <p:extLst>
      <p:ext uri="{BB962C8B-B14F-4D97-AF65-F5344CB8AC3E}">
        <p14:creationId xmlns:p14="http://schemas.microsoft.com/office/powerpoint/2010/main" val="35889562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144</TotalTime>
  <Words>1223</Words>
  <Application>Microsoft Office PowerPoint</Application>
  <PresentationFormat>Widescreen</PresentationFormat>
  <Paragraphs>100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CSBG Homeless Services Program</vt:lpstr>
      <vt:lpstr>Introduction:</vt:lpstr>
      <vt:lpstr>CSBG Homeless Services</vt:lpstr>
      <vt:lpstr>Data Thus Far… 1/1/18 – 6/1/18 243 People Touched One or More of the Services:</vt:lpstr>
      <vt:lpstr>Success Story #1: Family Facing 90 Day Notice Found Section 8 Apartment Through YCCA Rental Application Assistance</vt:lpstr>
      <vt:lpstr>Success Story #2 Pregnant Mom Finds Housing a Month Before Baby Born</vt:lpstr>
      <vt:lpstr>Program Successes</vt:lpstr>
      <vt:lpstr>Program Challenges - 10</vt:lpstr>
      <vt:lpstr>Challenges Continued…</vt:lpstr>
      <vt:lpstr>Challenges Continued…</vt:lpstr>
      <vt:lpstr>Challenges Continued…</vt:lpstr>
      <vt:lpstr>Challenges Continued…</vt:lpstr>
      <vt:lpstr>West Sacramento Needs More Case Managers and Affordable Permanent Supportive Housing</vt:lpstr>
      <vt:lpstr>Questions?</vt:lpstr>
    </vt:vector>
  </TitlesOfParts>
  <Company>YOLO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CSBG Homeless Services Program</dc:title>
  <dc:creator>Erin McEwen</dc:creator>
  <cp:lastModifiedBy>Erin McEwen</cp:lastModifiedBy>
  <cp:revision>22</cp:revision>
  <dcterms:created xsi:type="dcterms:W3CDTF">2018-06-12T16:16:37Z</dcterms:created>
  <dcterms:modified xsi:type="dcterms:W3CDTF">2018-06-12T23:04:13Z</dcterms:modified>
</cp:coreProperties>
</file>