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5" r:id="rId1"/>
  </p:sldMasterIdLst>
  <p:notesMasterIdLst>
    <p:notesMasterId r:id="rId10"/>
  </p:notesMasterIdLst>
  <p:handoutMasterIdLst>
    <p:handoutMasterId r:id="rId11"/>
  </p:handoutMasterIdLst>
  <p:sldIdLst>
    <p:sldId id="305" r:id="rId2"/>
    <p:sldId id="320" r:id="rId3"/>
    <p:sldId id="319" r:id="rId4"/>
    <p:sldId id="297" r:id="rId5"/>
    <p:sldId id="303" r:id="rId6"/>
    <p:sldId id="314" r:id="rId7"/>
    <p:sldId id="318" r:id="rId8"/>
    <p:sldId id="311" r:id="rId9"/>
  </p:sldIdLst>
  <p:sldSz cx="9144000" cy="6858000" type="screen4x3"/>
  <p:notesSz cx="9309100" cy="7023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Boruff" initials="TB" lastIdx="1" clrIdx="0">
    <p:extLst/>
  </p:cmAuthor>
  <p:cmAuthor id="2" name="Carolyn West" initials="CW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67" autoAdjust="0"/>
    <p:restoredTop sz="95405" autoAdjust="0"/>
  </p:normalViewPr>
  <p:slideViewPr>
    <p:cSldViewPr>
      <p:cViewPr varScale="1">
        <p:scale>
          <a:sx n="89" d="100"/>
          <a:sy n="89" d="100"/>
        </p:scale>
        <p:origin x="70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9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34786" cy="35259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2207" y="1"/>
            <a:ext cx="4034786" cy="35259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AA16D889-A1D4-4FBC-8E23-9A1376AE3431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70507"/>
            <a:ext cx="4034786" cy="35259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2207" y="6670507"/>
            <a:ext cx="4034786" cy="35259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1C05CC38-3605-489C-BC52-12751EA37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36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3943" cy="351155"/>
          </a:xfrm>
          <a:prstGeom prst="rect">
            <a:avLst/>
          </a:prstGeom>
        </p:spPr>
        <p:txBody>
          <a:bodyPr vert="horz" lIns="93306" tIns="46652" rIns="93306" bIns="466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6" y="0"/>
            <a:ext cx="4033943" cy="351155"/>
          </a:xfrm>
          <a:prstGeom prst="rect">
            <a:avLst/>
          </a:prstGeom>
        </p:spPr>
        <p:txBody>
          <a:bodyPr vert="horz" lIns="93306" tIns="46652" rIns="93306" bIns="466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4C0F9CD-C671-45E8-828B-49AC0E9A2B51}" type="datetimeFigureOut">
              <a:rPr lang="en-US"/>
              <a:pPr>
                <a:defRPr/>
              </a:pPr>
              <a:t>6/21/2018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7050"/>
            <a:ext cx="3511550" cy="2633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6" tIns="46652" rIns="93306" bIns="4665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35975"/>
            <a:ext cx="7447280" cy="3160395"/>
          </a:xfrm>
          <a:prstGeom prst="rect">
            <a:avLst/>
          </a:prstGeom>
        </p:spPr>
        <p:txBody>
          <a:bodyPr vert="horz" lIns="93306" tIns="46652" rIns="93306" bIns="4665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70728"/>
            <a:ext cx="4033943" cy="351155"/>
          </a:xfrm>
          <a:prstGeom prst="rect">
            <a:avLst/>
          </a:prstGeom>
        </p:spPr>
        <p:txBody>
          <a:bodyPr vert="horz" lIns="93306" tIns="46652" rIns="93306" bIns="466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6" y="6670728"/>
            <a:ext cx="4033943" cy="351155"/>
          </a:xfrm>
          <a:prstGeom prst="rect">
            <a:avLst/>
          </a:prstGeom>
        </p:spPr>
        <p:txBody>
          <a:bodyPr vert="horz" lIns="93306" tIns="46652" rIns="93306" bIns="466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23FA52-F754-4865-B7B4-BEE3D6207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22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3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51BAA-1789-49CC-9CA7-711DBFB7E1A6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FC219-80B0-4F4A-89A8-937C27E55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7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3A3D33-6123-4F14-AB9F-C7717B86E199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0AD6-FD9E-48A7-AC4C-D3352ADEBB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2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2D07C4-4517-4283-A84D-D859BF6705E4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E4F49-CD9C-4AEE-A767-9A161E050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0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A37B14-B826-4ADE-AFE6-A9465448C091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3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38B402-4ACF-4DFE-BB47-FF464DBBF4F0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DB254-C279-4F40-A64E-CF4CE133C5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94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BB4B98-CD69-437B-BB63-038184E6156C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8FBE9-C2DB-4D74-BDA2-A49DAE9CEB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8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976B8-B904-4352-8A01-87C20EEB2D4B}" type="datetime1">
              <a:rPr lang="en-US" smtClean="0"/>
              <a:t>6/21/2018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B8F37-BEEF-4641-8830-16C756226C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AB865B-904C-4B64-8D56-7604CDF68C84}" type="datetime1">
              <a:rPr lang="en-US" smtClean="0"/>
              <a:t>6/21/2018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7822F-AA1D-4D4E-AB99-1D2742E0E6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4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D93FF-6CCB-4D70-B157-490302E67253}" type="datetime1">
              <a:rPr lang="en-US" smtClean="0"/>
              <a:t>6/21/2018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26A97-032F-481D-9A5E-8065DC35EE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E5B3392-82D5-4DE7-818F-15277995F740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D96E215-9E55-4143-A38E-A0A7E1C305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0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2AB323-11E4-451C-8846-97AE3F9F4FA3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6DB9B-C085-4389-BE7F-6D8630A918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10714A9-8052-4141-865D-04016BC61DB3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41E8596-5DC7-4C0A-A019-7FE030BDAF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91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534400" cy="29718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Community Corrections Partnership</a:t>
            </a:r>
            <a:br>
              <a:rPr lang="en-US" sz="44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Strategic Plan Revise</a:t>
            </a:r>
            <a:br>
              <a:rPr lang="en-US" sz="44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44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Public Input Meeting</a:t>
            </a:r>
            <a:endParaRPr lang="en-US" sz="4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712" y="685800"/>
            <a:ext cx="2162175" cy="217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History (Continued)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" y="1955520"/>
            <a:ext cx="5006340" cy="450426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</a:rPr>
              <a:t>In May, 2011, Federal Court required that the prison population of California be decreased from 180% of prison capacity to no more than 137.5% of capacity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Public </a:t>
            </a:r>
            <a:r>
              <a:rPr lang="en-US" sz="2200" dirty="0">
                <a:solidFill>
                  <a:schemeClr val="tx1"/>
                </a:solidFill>
              </a:rPr>
              <a:t>Safety Realignment Act - Assembly Bill 109 (2011)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Transferred </a:t>
            </a:r>
            <a:r>
              <a:rPr lang="en-US" sz="2200" dirty="0">
                <a:solidFill>
                  <a:schemeClr val="tx1"/>
                </a:solidFill>
              </a:rPr>
              <a:t>responsibility for supervising specified low level inmates and parolees from state prison/supervision to counties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Created the CCP Executive Committees, which </a:t>
            </a:r>
            <a:r>
              <a:rPr lang="en-US" sz="2200" dirty="0">
                <a:solidFill>
                  <a:schemeClr val="tx1"/>
                </a:solidFill>
              </a:rPr>
              <a:t>were given funding, and directed to take the lead </a:t>
            </a:r>
            <a:r>
              <a:rPr lang="en-US" sz="2200" dirty="0" smtClean="0">
                <a:solidFill>
                  <a:schemeClr val="tx1"/>
                </a:solidFill>
              </a:rPr>
              <a:t>on realignment efforts.</a:t>
            </a:r>
            <a:endParaRPr lang="en-US" sz="2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755877"/>
            <a:ext cx="5113278" cy="397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99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History (Continued)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Due to the shift in responsibilities, the Counties were forced to shift in their methods for handling the offender populations as well: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Policy changes – Realignment necessitated a shift from departments working independently to working collaboratively.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Philosophical Changes – Due to </a:t>
            </a:r>
            <a:r>
              <a:rPr lang="en-US" dirty="0" smtClean="0">
                <a:solidFill>
                  <a:schemeClr val="tx1"/>
                </a:solidFill>
              </a:rPr>
              <a:t>certain </a:t>
            </a:r>
            <a:r>
              <a:rPr lang="en-US" sz="2000" dirty="0" smtClean="0">
                <a:solidFill>
                  <a:schemeClr val="tx1"/>
                </a:solidFill>
              </a:rPr>
              <a:t>felony offenders being the responsibility of the counties, alternative incentives and methods had to be implemented. Treatment as well as enforcement. Positive incentives in addition to sanctions.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5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2014-2019 CCP Strategic Planning Process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72" y="1737361"/>
            <a:ext cx="8689975" cy="4587239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Background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Board elected to revise initial AB 109 Realignment Mitigation Plan in 2014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Board Ad-hoc Subcommittee established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Included Probation, Sheriff’s Office and District Attorney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Crime </a:t>
            </a:r>
            <a:r>
              <a:rPr lang="en-US" sz="2000" dirty="0">
                <a:solidFill>
                  <a:schemeClr val="tx1"/>
                </a:solidFill>
              </a:rPr>
              <a:t>and Justice Institute (CJI</a:t>
            </a:r>
            <a:r>
              <a:rPr lang="en-US" sz="2000" dirty="0" smtClean="0">
                <a:solidFill>
                  <a:schemeClr val="tx1"/>
                </a:solidFill>
              </a:rPr>
              <a:t>) Consultant Hired: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Reviewed previous Realignment planning efforts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Completed </a:t>
            </a: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ssessment of funded strategies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Facilitated </a:t>
            </a:r>
            <a:r>
              <a:rPr lang="en-US" sz="2000" dirty="0">
                <a:solidFill>
                  <a:schemeClr val="tx1"/>
                </a:solidFill>
              </a:rPr>
              <a:t>p</a:t>
            </a:r>
            <a:r>
              <a:rPr lang="en-US" sz="2000" dirty="0" smtClean="0">
                <a:solidFill>
                  <a:schemeClr val="tx1"/>
                </a:solidFill>
              </a:rPr>
              <a:t>ublic planning meetings across Yolo County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Plan approved by CCP and Ad-hoc for 2014-2019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838200"/>
            <a:ext cx="7543800" cy="89916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CCP Strategic Plan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5734"/>
            <a:ext cx="8305799" cy="447886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Mission</a:t>
            </a:r>
            <a:endParaRPr lang="en-US" sz="2600" dirty="0"/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The mission of the Yolo County Community Corrections Partnership is to protect the public by holding offenders </a:t>
            </a:r>
            <a:r>
              <a:rPr lang="en-US" sz="2600" u="sng" dirty="0">
                <a:solidFill>
                  <a:schemeClr val="tx1"/>
                </a:solidFill>
              </a:rPr>
              <a:t>accountable</a:t>
            </a:r>
            <a:r>
              <a:rPr lang="en-US" sz="2600" dirty="0">
                <a:solidFill>
                  <a:schemeClr val="tx1"/>
                </a:solidFill>
              </a:rPr>
              <a:t> and providing opportunities that support victim and community </a:t>
            </a:r>
            <a:r>
              <a:rPr lang="en-US" sz="2600" u="sng" dirty="0">
                <a:solidFill>
                  <a:schemeClr val="tx1"/>
                </a:solidFill>
              </a:rPr>
              <a:t>restoration</a:t>
            </a:r>
            <a:r>
              <a:rPr lang="en-US" sz="2600" dirty="0">
                <a:solidFill>
                  <a:schemeClr val="tx1"/>
                </a:solidFill>
              </a:rPr>
              <a:t>, offender </a:t>
            </a:r>
            <a:r>
              <a:rPr lang="en-US" sz="2600" u="sng" dirty="0">
                <a:solidFill>
                  <a:schemeClr val="tx1"/>
                </a:solidFill>
              </a:rPr>
              <a:t>rehabilitation</a:t>
            </a:r>
            <a:r>
              <a:rPr lang="en-US" sz="2600" dirty="0">
                <a:solidFill>
                  <a:schemeClr val="tx1"/>
                </a:solidFill>
              </a:rPr>
              <a:t> and successful </a:t>
            </a:r>
            <a:r>
              <a:rPr lang="en-US" sz="2600" u="sng" dirty="0">
                <a:solidFill>
                  <a:schemeClr val="tx1"/>
                </a:solidFill>
              </a:rPr>
              <a:t>reintegration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endParaRPr lang="en-US" sz="2600" dirty="0"/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Goals 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sz="2600" b="1" dirty="0"/>
              <a:t>:</a:t>
            </a:r>
            <a:r>
              <a:rPr lang="en-US" sz="2600" dirty="0"/>
              <a:t> </a:t>
            </a:r>
            <a:r>
              <a:rPr lang="en-US" sz="2600" dirty="0">
                <a:solidFill>
                  <a:schemeClr val="tx1"/>
                </a:solidFill>
              </a:rPr>
              <a:t>Ensure A Safe Environment For All Residents and Visitors By Reducing </a:t>
            </a:r>
            <a:r>
              <a:rPr lang="en-US" sz="2600" dirty="0" smtClean="0">
                <a:solidFill>
                  <a:schemeClr val="tx1"/>
                </a:solidFill>
              </a:rPr>
              <a:t>		and </a:t>
            </a:r>
            <a:r>
              <a:rPr lang="en-US" sz="2600" dirty="0">
                <a:solidFill>
                  <a:schemeClr val="tx1"/>
                </a:solidFill>
              </a:rPr>
              <a:t>Preventing Local Crime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2600" dirty="0"/>
              <a:t>: </a:t>
            </a:r>
            <a:r>
              <a:rPr lang="en-US" sz="2600" dirty="0">
                <a:solidFill>
                  <a:schemeClr val="tx1"/>
                </a:solidFill>
              </a:rPr>
              <a:t>Restore Victims and the Community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sz="2600" dirty="0"/>
              <a:t>: </a:t>
            </a:r>
            <a:r>
              <a:rPr lang="en-US" sz="2600" dirty="0">
                <a:solidFill>
                  <a:schemeClr val="tx1"/>
                </a:solidFill>
              </a:rPr>
              <a:t>Hold Offenders Accountable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</a:rPr>
              <a:t>4</a:t>
            </a:r>
            <a:r>
              <a:rPr lang="en-US" sz="2600" dirty="0"/>
              <a:t>: </a:t>
            </a:r>
            <a:r>
              <a:rPr lang="en-US" sz="2600" dirty="0">
                <a:solidFill>
                  <a:schemeClr val="tx1"/>
                </a:solidFill>
              </a:rPr>
              <a:t>Build Offender Competency and Support Community Reintegration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en-US" sz="2600" dirty="0"/>
              <a:t>: </a:t>
            </a:r>
            <a:r>
              <a:rPr lang="en-US" sz="2600" dirty="0">
                <a:solidFill>
                  <a:schemeClr val="tx1"/>
                </a:solidFill>
              </a:rPr>
              <a:t>Reduce Recidivism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4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Reason for Revise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Population Shift: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riminal </a:t>
            </a:r>
            <a:r>
              <a:rPr lang="en-US" sz="2000" dirty="0">
                <a:solidFill>
                  <a:schemeClr val="tx1"/>
                </a:solidFill>
              </a:rPr>
              <a:t>population shift as a result of Prop 47 (switched a number of </a:t>
            </a:r>
            <a:r>
              <a:rPr lang="en-US" sz="2000" dirty="0" smtClean="0">
                <a:solidFill>
                  <a:schemeClr val="tx1"/>
                </a:solidFill>
              </a:rPr>
              <a:t>drug and property </a:t>
            </a:r>
            <a:r>
              <a:rPr lang="en-US" sz="2000" dirty="0">
                <a:solidFill>
                  <a:schemeClr val="tx1"/>
                </a:solidFill>
              </a:rPr>
              <a:t>related felonies to misdemeanors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617538" lvl="1" indent="-342900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Progress on Strategic Plan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Many of the objectives and tasks outlined in the Strategic Plan have been completed.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Funding Changes: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Projected </a:t>
            </a:r>
            <a:r>
              <a:rPr lang="en-US" sz="2000" dirty="0">
                <a:solidFill>
                  <a:schemeClr val="tx1"/>
                </a:solidFill>
              </a:rPr>
              <a:t>budget gap for 2018-19 FY per DFS at current spending </a:t>
            </a:r>
            <a:r>
              <a:rPr lang="en-US" sz="2000" dirty="0" smtClean="0">
                <a:solidFill>
                  <a:schemeClr val="tx1"/>
                </a:solidFill>
              </a:rPr>
              <a:t>levels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Two years into implementation(2016-17), CCP has begun to cut and scale funding for initial strategies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900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3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Community Input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03920" cy="36738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Outreach to advisory bodies and work groups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Local Mental Health Board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Provider Stakeholder Work Group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Substance Use Disorder Providers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Homeless Poverty Action Coalition </a:t>
            </a:r>
          </a:p>
          <a:p>
            <a:pPr marL="617538" lvl="1" indent="-342900">
              <a:buFont typeface="Wingdings" panose="05000000000000000000" pitchFamily="2" charset="2"/>
              <a:buChar char="v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Electronic Survey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Public Input Meetings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9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CCP Strategic Plan Revise Process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5175" cy="3429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Hire new </a:t>
            </a:r>
            <a:r>
              <a:rPr lang="en-US" dirty="0">
                <a:solidFill>
                  <a:schemeClr val="tx1"/>
                </a:solidFill>
              </a:rPr>
              <a:t>CCP </a:t>
            </a:r>
            <a:r>
              <a:rPr lang="en-US" dirty="0" smtClean="0">
                <a:solidFill>
                  <a:schemeClr val="tx1"/>
                </a:solidFill>
              </a:rPr>
              <a:t>Analyst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Conduct environmental scan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Incorporate public feedback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Reassess mission, goals, and objectives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Draft an action plan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Implement any changes outlined in the Strategic Plan Revise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32805</TotalTime>
  <Words>435</Words>
  <Application>Microsoft Office PowerPoint</Application>
  <PresentationFormat>On-screen Show (4:3)</PresentationFormat>
  <Paragraphs>75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Community Corrections Partnership Strategic Plan Revise  Public Input Meeting</vt:lpstr>
      <vt:lpstr>History (Continued)</vt:lpstr>
      <vt:lpstr>History (Continued)</vt:lpstr>
      <vt:lpstr>2014-2019 CCP Strategic Planning Process</vt:lpstr>
      <vt:lpstr>CCP Strategic Plan</vt:lpstr>
      <vt:lpstr>Reason for Revise</vt:lpstr>
      <vt:lpstr>Community Input</vt:lpstr>
      <vt:lpstr>CCP Strategic Plan Revise Process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Safety Realignment Planning for FY 2013 AB 109 Implementation</dc:title>
  <dc:creator>Elizabeth Datino</dc:creator>
  <cp:lastModifiedBy>Jesse Hoskins</cp:lastModifiedBy>
  <cp:revision>293</cp:revision>
  <cp:lastPrinted>2018-06-21T22:50:15Z</cp:lastPrinted>
  <dcterms:created xsi:type="dcterms:W3CDTF">2012-07-10T16:06:10Z</dcterms:created>
  <dcterms:modified xsi:type="dcterms:W3CDTF">2018-06-21T22:50:19Z</dcterms:modified>
</cp:coreProperties>
</file>