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6" r:id="rId11"/>
    <p:sldId id="265" r:id="rId12"/>
    <p:sldId id="267" r:id="rId13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0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7072"/>
          </a:xfrm>
          <a:prstGeom prst="rect">
            <a:avLst/>
          </a:prstGeom>
        </p:spPr>
        <p:txBody>
          <a:bodyPr vert="horz" lIns="93322" tIns="46661" rIns="93322" bIns="4666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4" y="0"/>
            <a:ext cx="3043343" cy="467072"/>
          </a:xfrm>
          <a:prstGeom prst="rect">
            <a:avLst/>
          </a:prstGeom>
        </p:spPr>
        <p:txBody>
          <a:bodyPr vert="horz" lIns="93322" tIns="46661" rIns="93322" bIns="46661" rtlCol="0"/>
          <a:lstStyle>
            <a:lvl1pPr algn="r">
              <a:defRPr sz="1200"/>
            </a:lvl1pPr>
          </a:lstStyle>
          <a:p>
            <a:fld id="{B3D55B9F-95D8-4B32-BF60-241DEE62C2C6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1"/>
            <a:ext cx="3043343" cy="467070"/>
          </a:xfrm>
          <a:prstGeom prst="rect">
            <a:avLst/>
          </a:prstGeom>
        </p:spPr>
        <p:txBody>
          <a:bodyPr vert="horz" lIns="93322" tIns="46661" rIns="93322" bIns="4666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4" y="8842031"/>
            <a:ext cx="3043343" cy="467070"/>
          </a:xfrm>
          <a:prstGeom prst="rect">
            <a:avLst/>
          </a:prstGeom>
        </p:spPr>
        <p:txBody>
          <a:bodyPr vert="horz" lIns="93322" tIns="46661" rIns="93322" bIns="46661" rtlCol="0" anchor="b"/>
          <a:lstStyle>
            <a:lvl1pPr algn="r">
              <a:defRPr sz="1200"/>
            </a:lvl1pPr>
          </a:lstStyle>
          <a:p>
            <a:fld id="{804E601E-6E26-4F04-8463-C2B366DB20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55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238" cy="466725"/>
          </a:xfrm>
          <a:prstGeom prst="rect">
            <a:avLst/>
          </a:prstGeom>
        </p:spPr>
        <p:txBody>
          <a:bodyPr vert="horz" lIns="92306" tIns="46154" rIns="92306" bIns="4615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6" y="1"/>
            <a:ext cx="3043238" cy="466725"/>
          </a:xfrm>
          <a:prstGeom prst="rect">
            <a:avLst/>
          </a:prstGeom>
        </p:spPr>
        <p:txBody>
          <a:bodyPr vert="horz" lIns="92306" tIns="46154" rIns="92306" bIns="46154" rtlCol="0"/>
          <a:lstStyle>
            <a:lvl1pPr algn="r">
              <a:defRPr sz="1200"/>
            </a:lvl1pPr>
          </a:lstStyle>
          <a:p>
            <a:fld id="{0FB004A2-DD47-4CF9-BB39-0E49472DC888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6" tIns="46154" rIns="92306" bIns="4615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2306" tIns="46154" rIns="92306" bIns="46154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376"/>
            <a:ext cx="3043238" cy="466725"/>
          </a:xfrm>
          <a:prstGeom prst="rect">
            <a:avLst/>
          </a:prstGeom>
        </p:spPr>
        <p:txBody>
          <a:bodyPr vert="horz" lIns="92306" tIns="46154" rIns="92306" bIns="4615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6" y="8842376"/>
            <a:ext cx="3043238" cy="466725"/>
          </a:xfrm>
          <a:prstGeom prst="rect">
            <a:avLst/>
          </a:prstGeom>
        </p:spPr>
        <p:txBody>
          <a:bodyPr vert="horz" lIns="92306" tIns="46154" rIns="92306" bIns="46154" rtlCol="0" anchor="b"/>
          <a:lstStyle>
            <a:lvl1pPr algn="r">
              <a:defRPr sz="1200"/>
            </a:lvl1pPr>
          </a:lstStyle>
          <a:p>
            <a:fld id="{1DBEB4DC-B5F6-481C-9329-215A57C2A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274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EB4DC-B5F6-481C-9329-215A57C2A35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4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Violence Against Women Act (VAWA)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New requirements for the </a:t>
            </a:r>
            <a:r>
              <a:rPr lang="en-US" dirty="0" err="1" smtClean="0"/>
              <a:t>coc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52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Lease Addendums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Programs must work with participating landlords/property managers to ensure leases include addendum stating that:</a:t>
            </a:r>
          </a:p>
          <a:p>
            <a:pPr lvl="1"/>
            <a:r>
              <a:rPr lang="en-US" dirty="0" smtClean="0"/>
              <a:t>LL will abide by confidentiality requirements stated in ETP</a:t>
            </a:r>
          </a:p>
          <a:p>
            <a:pPr lvl="1"/>
            <a:r>
              <a:rPr lang="en-US" dirty="0" smtClean="0"/>
              <a:t>LL will provide </a:t>
            </a:r>
            <a:r>
              <a:rPr lang="en-US" b="1" dirty="0" smtClean="0"/>
              <a:t>Certification Form </a:t>
            </a:r>
            <a:r>
              <a:rPr lang="en-US" dirty="0" smtClean="0"/>
              <a:t>and </a:t>
            </a:r>
            <a:r>
              <a:rPr lang="en-US" b="1" dirty="0" smtClean="0"/>
              <a:t>Occupancy Rights</a:t>
            </a:r>
            <a:r>
              <a:rPr lang="en-US" dirty="0" smtClean="0"/>
              <a:t> along with eviction notices</a:t>
            </a:r>
          </a:p>
          <a:p>
            <a:pPr lvl="1"/>
            <a:r>
              <a:rPr lang="en-US" dirty="0" smtClean="0"/>
              <a:t>Tenants cannot be terminated/denied assistance due to acts of DV committed against them in their home</a:t>
            </a:r>
          </a:p>
          <a:p>
            <a:pPr lvl="1"/>
            <a:r>
              <a:rPr lang="en-US" dirty="0" smtClean="0"/>
              <a:t>Domestic Violence against tenant cannot be grounds for “good cause” eviction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465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HPAC Action Items: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amendments to </a:t>
            </a:r>
            <a:r>
              <a:rPr lang="en-US" dirty="0" err="1" smtClean="0"/>
              <a:t>CoC</a:t>
            </a:r>
            <a:r>
              <a:rPr lang="en-US" dirty="0" smtClean="0"/>
              <a:t> Policies and Procedures to include detailed Emergency Transfer Plan (see: Model Emergency Transfer Plan. HUD-5381)</a:t>
            </a:r>
          </a:p>
          <a:p>
            <a:r>
              <a:rPr lang="en-US" dirty="0" smtClean="0"/>
              <a:t>Develop literature for distribution to tenants in </a:t>
            </a:r>
            <a:r>
              <a:rPr lang="en-US" dirty="0" err="1" smtClean="0"/>
              <a:t>CoC</a:t>
            </a:r>
            <a:r>
              <a:rPr lang="en-US" dirty="0" smtClean="0"/>
              <a:t> programs and the public</a:t>
            </a:r>
          </a:p>
          <a:p>
            <a:r>
              <a:rPr lang="en-US" dirty="0" smtClean="0"/>
              <a:t>Establish record keeping standards for ETP requests</a:t>
            </a:r>
          </a:p>
          <a:p>
            <a:r>
              <a:rPr lang="en-US" dirty="0" smtClean="0"/>
              <a:t>Communicate required lease addendums to Landlords</a:t>
            </a:r>
          </a:p>
          <a:p>
            <a:r>
              <a:rPr lang="en-US" dirty="0" smtClean="0"/>
              <a:t>Create Lease Addendums for use in future housing packets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278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and </a:t>
            </a:r>
            <a:r>
              <a:rPr lang="en-US" smtClean="0"/>
              <a:t>Next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19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Domestic Violence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0219" y="2387369"/>
            <a:ext cx="8825659" cy="3416300"/>
          </a:xfrm>
        </p:spPr>
        <p:txBody>
          <a:bodyPr/>
          <a:lstStyle/>
          <a:p>
            <a:r>
              <a:rPr lang="en-US" dirty="0" smtClean="0"/>
              <a:t>VAWA Definition: </a:t>
            </a:r>
            <a:r>
              <a:rPr lang="en-US" i="1" dirty="0" smtClean="0"/>
              <a:t>Crimes of violence committed by a current or former spouse or intimate partner</a:t>
            </a:r>
          </a:p>
          <a:p>
            <a:r>
              <a:rPr lang="en-US" dirty="0" smtClean="0"/>
              <a:t>“The </a:t>
            </a:r>
            <a:r>
              <a:rPr lang="en-US" dirty="0"/>
              <a:t>willful intimidation, physical assault, battery, sexual assault, and/or other abusive behavior as part of a systematic pattern of power and control perpetrated by one intimate partner against another. It includes physical violence, sexual violence, threats, and emotional </a:t>
            </a:r>
            <a:r>
              <a:rPr lang="en-US" dirty="0" smtClean="0"/>
              <a:t>abuse”</a:t>
            </a:r>
          </a:p>
          <a:p>
            <a:r>
              <a:rPr lang="en-US" dirty="0"/>
              <a:t>32.9 % of California </a:t>
            </a:r>
            <a:r>
              <a:rPr lang="en-US" dirty="0" smtClean="0"/>
              <a:t>women </a:t>
            </a:r>
            <a:r>
              <a:rPr lang="en-US" dirty="0"/>
              <a:t>and 27.3% of California </a:t>
            </a:r>
            <a:r>
              <a:rPr lang="en-US" dirty="0" smtClean="0"/>
              <a:t>men </a:t>
            </a:r>
            <a:r>
              <a:rPr lang="en-US" dirty="0"/>
              <a:t>experience intimate partner physical violence, intimate partner sexual violence and/or intimate partner stalking in their lifetimes</a:t>
            </a:r>
            <a:endParaRPr lang="en-US" i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238596" y="6171852"/>
            <a:ext cx="9509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ii Centers for Disease Control and Prevention (2014). Lifetime prevalence of rape, physical violence, and/or stalking by an intimate partner by state of residence— U.S. men, NISVS 2010. Retrieved from http://www.cdc.gov/violenceprevention/nisvs/state_tables_75.html.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38596" y="5803669"/>
            <a:ext cx="89444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 smtClean="0"/>
              <a:t>i</a:t>
            </a:r>
            <a:r>
              <a:rPr lang="en-US" sz="800" dirty="0" smtClean="0"/>
              <a:t>. National Coalition Against Domestic Violence (2018). </a:t>
            </a:r>
            <a:r>
              <a:rPr lang="en-US" sz="800" dirty="0"/>
              <a:t>Retrieved </a:t>
            </a:r>
            <a:r>
              <a:rPr lang="en-US" sz="800" dirty="0" smtClean="0"/>
              <a:t>from https</a:t>
            </a:r>
            <a:r>
              <a:rPr lang="en-US" sz="800" dirty="0"/>
              <a:t>://ncadv.org/assets/2497/california.pdf  </a:t>
            </a:r>
          </a:p>
        </p:txBody>
      </p:sp>
    </p:spTree>
    <p:extLst>
      <p:ext uri="{BB962C8B-B14F-4D97-AF65-F5344CB8AC3E}">
        <p14:creationId xmlns:p14="http://schemas.microsoft.com/office/powerpoint/2010/main" val="172224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VAWA Origins and Protections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934" y="2487121"/>
            <a:ext cx="5852673" cy="3897053"/>
          </a:xfrm>
        </p:spPr>
        <p:txBody>
          <a:bodyPr>
            <a:normAutofit/>
          </a:bodyPr>
          <a:lstStyle/>
          <a:p>
            <a:r>
              <a:rPr lang="en-US" b="1" dirty="0" smtClean="0"/>
              <a:t>VAWA</a:t>
            </a:r>
            <a:r>
              <a:rPr lang="en-US" dirty="0" smtClean="0"/>
              <a:t>: Legislation passed in 1994 focused on improving responses to DV in the criminal justice system, and enhancing community support for survivors</a:t>
            </a:r>
          </a:p>
          <a:p>
            <a:pPr lvl="1"/>
            <a:r>
              <a:rPr lang="en-US" dirty="0" smtClean="0"/>
              <a:t>Enhancing services for victims</a:t>
            </a:r>
          </a:p>
          <a:p>
            <a:pPr lvl="1"/>
            <a:r>
              <a:rPr lang="en-US" dirty="0" smtClean="0"/>
              <a:t>Recognizing sexual assault, DV, stalking as serious crimes</a:t>
            </a:r>
          </a:p>
          <a:p>
            <a:pPr lvl="1"/>
            <a:r>
              <a:rPr lang="en-US" dirty="0" smtClean="0"/>
              <a:t>Strengthening legal protections for victims,</a:t>
            </a:r>
          </a:p>
          <a:p>
            <a:pPr lvl="1"/>
            <a:r>
              <a:rPr lang="en-US" dirty="0" smtClean="0"/>
              <a:t>Protections for survivors in HUD-funded Programs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007628" y="3316778"/>
            <a:ext cx="439743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Some Key Provisions: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National DV Hotline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Confidentiality of new address for victims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Specialized training for law enforcement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Full funding of rape kits and court fees associated with protective orders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Special allowances for undocumented immigrants who are victims of DV to apply for Green Card.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620631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971510"/>
          </a:xfrm>
        </p:spPr>
        <p:txBody>
          <a:bodyPr/>
          <a:lstStyle/>
          <a:p>
            <a:r>
              <a:rPr lang="en-US" dirty="0" smtClean="0"/>
              <a:t>VAWA and the Continuum of Care</a:t>
            </a:r>
            <a:br>
              <a:rPr lang="en-US" dirty="0" smtClean="0"/>
            </a:br>
            <a:r>
              <a:rPr lang="en-US" sz="1400" dirty="0" smtClean="0"/>
              <a:t>The relationship between homelessness and domestic violence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DV and homelessness are intimately connected</a:t>
            </a:r>
          </a:p>
          <a:p>
            <a:pPr lvl="1"/>
            <a:r>
              <a:rPr lang="en-US" dirty="0" smtClean="0"/>
              <a:t>DV </a:t>
            </a:r>
            <a:r>
              <a:rPr lang="en-US" dirty="0" smtClean="0">
                <a:sym typeface="Wingdings" panose="05000000000000000000" pitchFamily="2" charset="2"/>
              </a:rPr>
              <a:t> Loss of housing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Fear of losing housing can compel a person experiencing DV to remain in unsafe/abusive environment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People experiencing homelessness are at a dramatically higher risk for violence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Formerly homeless &amp; unstably housed individuals fear losing their housing subsidies or risking landlord relationships from reporting DV</a:t>
            </a:r>
            <a:endParaRPr lang="en-US" dirty="0">
              <a:sym typeface="Wingdings" panose="05000000000000000000" pitchFamily="2" charset="2"/>
            </a:endParaRPr>
          </a:p>
          <a:p>
            <a:pPr lvl="3"/>
            <a:r>
              <a:rPr lang="en-US" i="1" dirty="0" smtClean="0">
                <a:sym typeface="Wingdings" panose="05000000000000000000" pitchFamily="2" charset="2"/>
              </a:rPr>
              <a:t>HUD, </a:t>
            </a:r>
            <a:r>
              <a:rPr lang="en-US" i="1" dirty="0" err="1" smtClean="0">
                <a:sym typeface="Wingdings" panose="05000000000000000000" pitchFamily="2" charset="2"/>
              </a:rPr>
              <a:t>CoC</a:t>
            </a:r>
            <a:r>
              <a:rPr lang="en-US" i="1" dirty="0" smtClean="0">
                <a:sym typeface="Wingdings" panose="05000000000000000000" pitchFamily="2" charset="2"/>
              </a:rPr>
              <a:t> and ESG-funded programs may not terminate assistance to a household solely because they are a DV survivor</a:t>
            </a:r>
          </a:p>
        </p:txBody>
      </p:sp>
    </p:spTree>
    <p:extLst>
      <p:ext uri="{BB962C8B-B14F-4D97-AF65-F5344CB8AC3E}">
        <p14:creationId xmlns:p14="http://schemas.microsoft.com/office/powerpoint/2010/main" val="3798878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VAWA Final Rule Amendments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256973"/>
          </a:xfrm>
        </p:spPr>
        <p:txBody>
          <a:bodyPr/>
          <a:lstStyle/>
          <a:p>
            <a:r>
              <a:rPr lang="en-US" b="1" dirty="0"/>
              <a:t>Extension of the core protections to Continuum of Care (</a:t>
            </a:r>
            <a:r>
              <a:rPr lang="en-US" b="1" dirty="0" err="1"/>
              <a:t>CoC</a:t>
            </a:r>
            <a:r>
              <a:rPr lang="en-US" b="1" dirty="0"/>
              <a:t>), Emergency Solutions Grants (ESG) and Housing Opportunities for Persons With AIDS (HOPWA</a:t>
            </a:r>
            <a:r>
              <a:rPr lang="en-US" b="1" dirty="0" smtClean="0"/>
              <a:t>)</a:t>
            </a:r>
          </a:p>
          <a:p>
            <a:r>
              <a:rPr lang="en-US" b="1" dirty="0"/>
              <a:t>Emergency </a:t>
            </a:r>
            <a:r>
              <a:rPr lang="en-US" b="1" dirty="0" smtClean="0"/>
              <a:t>transfers</a:t>
            </a:r>
          </a:p>
          <a:p>
            <a:r>
              <a:rPr lang="en-US" b="1" dirty="0"/>
              <a:t>Protections against denials, terminations, and evictions that directly result from being a victim of domestic violence, dating violence, sexual assault, or stalking</a:t>
            </a:r>
            <a:r>
              <a:rPr lang="en-US" dirty="0"/>
              <a:t> </a:t>
            </a:r>
            <a:endParaRPr lang="en-US" dirty="0"/>
          </a:p>
          <a:p>
            <a:r>
              <a:rPr lang="en-US" b="1" dirty="0"/>
              <a:t>Low-barrier certification process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b="1" dirty="0" smtClean="0"/>
              <a:t>Lease Addendums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03424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VAWA requirements for the </a:t>
            </a:r>
            <a:r>
              <a:rPr lang="en-US" dirty="0" err="1" smtClean="0"/>
              <a:t>CoC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Establish</a:t>
            </a:r>
            <a:r>
              <a:rPr lang="en-US" dirty="0" smtClean="0"/>
              <a:t> an Emergency Transfer Plan (ETP)</a:t>
            </a:r>
          </a:p>
          <a:p>
            <a:r>
              <a:rPr lang="en-US" u="sng" dirty="0" smtClean="0"/>
              <a:t>Publish</a:t>
            </a:r>
            <a:r>
              <a:rPr lang="en-US" dirty="0" smtClean="0"/>
              <a:t> Emergency Transfer Plan &amp; make available to tenants and the public</a:t>
            </a:r>
          </a:p>
          <a:p>
            <a:r>
              <a:rPr lang="en-US" u="sng" dirty="0" smtClean="0"/>
              <a:t>Record</a:t>
            </a:r>
            <a:r>
              <a:rPr lang="en-US" dirty="0" smtClean="0"/>
              <a:t> all Emergency Transfer Requests and outcomes of those requests for 5 years. Report to HUD annually</a:t>
            </a:r>
          </a:p>
          <a:p>
            <a:r>
              <a:rPr lang="en-US" u="sng" dirty="0" smtClean="0"/>
              <a:t>Update</a:t>
            </a:r>
            <a:r>
              <a:rPr lang="en-US" dirty="0" smtClean="0"/>
              <a:t> </a:t>
            </a:r>
            <a:r>
              <a:rPr lang="en-US" dirty="0" err="1" smtClean="0"/>
              <a:t>CoC</a:t>
            </a:r>
            <a:r>
              <a:rPr lang="en-US" dirty="0" smtClean="0"/>
              <a:t> policies and procedures to reflect priority given to DV survivors for </a:t>
            </a:r>
            <a:r>
              <a:rPr lang="en-US" dirty="0" err="1" smtClean="0"/>
              <a:t>CoC</a:t>
            </a:r>
            <a:r>
              <a:rPr lang="en-US" dirty="0" smtClean="0"/>
              <a:t> funded projects</a:t>
            </a:r>
          </a:p>
          <a:p>
            <a:pPr lvl="1"/>
            <a:r>
              <a:rPr lang="en-US" b="1" dirty="0" smtClean="0"/>
              <a:t>Emergency Transfer Priority</a:t>
            </a:r>
            <a:r>
              <a:rPr lang="en-US" dirty="0" smtClean="0"/>
              <a:t>: When no internal transfer is immediately available, </a:t>
            </a:r>
            <a:r>
              <a:rPr lang="en-US" dirty="0" err="1" smtClean="0"/>
              <a:t>CoC</a:t>
            </a:r>
            <a:r>
              <a:rPr lang="en-US" dirty="0" smtClean="0"/>
              <a:t> must prioritize DV household over others for housing placement into appropriate </a:t>
            </a:r>
            <a:r>
              <a:rPr lang="en-US" dirty="0" err="1" smtClean="0"/>
              <a:t>CoC</a:t>
            </a:r>
            <a:r>
              <a:rPr lang="en-US" dirty="0" smtClean="0"/>
              <a:t> Program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1644" y="6019800"/>
            <a:ext cx="9850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DEADLINE: Immediately (180 days from effective date-June 14 2017)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179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Transfer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2317635"/>
          </a:xfrm>
        </p:spPr>
        <p:txBody>
          <a:bodyPr/>
          <a:lstStyle/>
          <a:p>
            <a:r>
              <a:rPr lang="en-US" dirty="0" smtClean="0"/>
              <a:t>For Tenants in HUD, </a:t>
            </a:r>
            <a:r>
              <a:rPr lang="en-US" dirty="0" err="1" smtClean="0"/>
              <a:t>CoC</a:t>
            </a:r>
            <a:r>
              <a:rPr lang="en-US" dirty="0" smtClean="0"/>
              <a:t> and ESG funded projects who:</a:t>
            </a:r>
          </a:p>
          <a:p>
            <a:pPr lvl="1"/>
            <a:r>
              <a:rPr lang="en-US" dirty="0" smtClean="0"/>
              <a:t>Expressly request the transfer   AND</a:t>
            </a:r>
          </a:p>
          <a:p>
            <a:pPr lvl="1"/>
            <a:r>
              <a:rPr lang="en-US" dirty="0" smtClean="0"/>
              <a:t>Either:</a:t>
            </a:r>
          </a:p>
          <a:p>
            <a:pPr lvl="2"/>
            <a:r>
              <a:rPr lang="en-US" dirty="0" smtClean="0"/>
              <a:t>Believe there is threat of imminent harm if they remain in current unit/dwelling; or</a:t>
            </a:r>
          </a:p>
          <a:p>
            <a:pPr lvl="2"/>
            <a:r>
              <a:rPr lang="en-US" dirty="0" smtClean="0"/>
              <a:t>Have been the victim of sexual assault on the premise/in the unit within the last 90 days from date of transfer request</a:t>
            </a:r>
          </a:p>
        </p:txBody>
      </p:sp>
    </p:spTree>
    <p:extLst>
      <p:ext uri="{BB962C8B-B14F-4D97-AF65-F5344CB8AC3E}">
        <p14:creationId xmlns:p14="http://schemas.microsoft.com/office/powerpoint/2010/main" val="3064739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CoC</a:t>
            </a:r>
            <a:r>
              <a:rPr lang="en-US" dirty="0" smtClean="0"/>
              <a:t> ETP Policy &amp; Procedure	 Requirements: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</a:t>
            </a:r>
            <a:r>
              <a:rPr lang="en-US" dirty="0" err="1" smtClean="0"/>
              <a:t>CoC</a:t>
            </a:r>
            <a:r>
              <a:rPr lang="en-US" dirty="0" smtClean="0"/>
              <a:t> ETP Plans Must:</a:t>
            </a:r>
          </a:p>
          <a:p>
            <a:pPr lvl="1"/>
            <a:r>
              <a:rPr lang="en-US" dirty="0" smtClean="0"/>
              <a:t>Allow DV survivors to make emergency transfers when a </a:t>
            </a:r>
            <a:r>
              <a:rPr lang="en-US" i="1" dirty="0" smtClean="0"/>
              <a:t>safe unit* </a:t>
            </a:r>
            <a:r>
              <a:rPr lang="en-US" dirty="0" smtClean="0"/>
              <a:t>is immediately available</a:t>
            </a:r>
          </a:p>
          <a:p>
            <a:pPr lvl="1"/>
            <a:r>
              <a:rPr lang="en-US" dirty="0" smtClean="0"/>
              <a:t>Establish policies to assist tenant in moving to safety when a safe unit is not immediately available</a:t>
            </a:r>
          </a:p>
          <a:p>
            <a:pPr lvl="1"/>
            <a:r>
              <a:rPr lang="en-US" dirty="0" smtClean="0"/>
              <a:t>Detail priority of DV survivors on appropriate housing lists when request is made</a:t>
            </a:r>
          </a:p>
          <a:p>
            <a:pPr lvl="1"/>
            <a:r>
              <a:rPr lang="en-US" dirty="0" smtClean="0"/>
              <a:t>Establish policies to help tenant transfer out of or into programs easily</a:t>
            </a:r>
          </a:p>
          <a:p>
            <a:pPr lvl="2"/>
            <a:r>
              <a:rPr lang="en-US" dirty="0" smtClean="0"/>
              <a:t>MOU’s with other providers, counties, housing programs</a:t>
            </a:r>
          </a:p>
          <a:p>
            <a:pPr lvl="1"/>
            <a:r>
              <a:rPr lang="en-US" dirty="0" smtClean="0"/>
              <a:t>Describe efforts to keep barriers to assistance low  (i.e. minimal documentation)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72647" y="6292735"/>
            <a:ext cx="396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r>
              <a:rPr lang="en-US" sz="1200" b="1" dirty="0" smtClean="0"/>
              <a:t>Safe Unit </a:t>
            </a:r>
            <a:r>
              <a:rPr lang="en-US" sz="1200" dirty="0" smtClean="0"/>
              <a:t>is a unit deemed safe by survivor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47606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Requirements for </a:t>
            </a:r>
            <a:r>
              <a:rPr lang="en-US" dirty="0" err="1" smtClean="0"/>
              <a:t>CoC</a:t>
            </a:r>
            <a:r>
              <a:rPr lang="en-US" dirty="0"/>
              <a:t> </a:t>
            </a:r>
            <a:r>
              <a:rPr lang="en-US" dirty="0" smtClean="0"/>
              <a:t>Funded Projects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3973999" cy="3797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New documentation requirements apply to all </a:t>
            </a:r>
            <a:r>
              <a:rPr lang="en-US" b="1" dirty="0" err="1" smtClean="0"/>
              <a:t>Coc</a:t>
            </a:r>
            <a:r>
              <a:rPr lang="en-US" b="1" dirty="0" smtClean="0"/>
              <a:t> programs </a:t>
            </a:r>
            <a:r>
              <a:rPr lang="en-US" b="1" u="sng" dirty="0" smtClean="0"/>
              <a:t>newly funded or renewed</a:t>
            </a:r>
            <a:r>
              <a:rPr lang="en-US" b="1" dirty="0" smtClean="0"/>
              <a:t> under FY 2017 </a:t>
            </a:r>
            <a:r>
              <a:rPr lang="en-US" b="1" dirty="0" err="1" smtClean="0"/>
              <a:t>CoC</a:t>
            </a:r>
            <a:r>
              <a:rPr lang="en-US" b="1" dirty="0" smtClean="0"/>
              <a:t> Program NOFA</a:t>
            </a:r>
          </a:p>
          <a:p>
            <a:r>
              <a:rPr lang="en-US" dirty="0" smtClean="0"/>
              <a:t>Funding recipients must provide each individual or family with:</a:t>
            </a:r>
          </a:p>
          <a:p>
            <a:pPr lvl="1"/>
            <a:r>
              <a:rPr lang="en-US" b="1" dirty="0" smtClean="0"/>
              <a:t>Notice of Occupancy Rights</a:t>
            </a:r>
            <a:r>
              <a:rPr lang="en-US" dirty="0" smtClean="0"/>
              <a:t>: explains VAWA protections</a:t>
            </a:r>
          </a:p>
          <a:p>
            <a:pPr lvl="1"/>
            <a:r>
              <a:rPr lang="en-US" b="1" dirty="0" smtClean="0"/>
              <a:t>Certification Form</a:t>
            </a:r>
            <a:r>
              <a:rPr lang="en-US" dirty="0" smtClean="0"/>
              <a:t>: to be completed by survivor do document incident of DV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25244" y="2693325"/>
            <a:ext cx="47548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These two forms must be provided any time a household/individual is: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Accepted into housing program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Denied from housing program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Receives an eviction notice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Notified their assistance is being terminated/ending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If tenant is receiving rental assistance, the </a:t>
            </a:r>
            <a:r>
              <a:rPr lang="en-US" u="sng" dirty="0" smtClean="0"/>
              <a:t>landlord</a:t>
            </a:r>
            <a:r>
              <a:rPr lang="en-US" dirty="0" smtClean="0"/>
              <a:t> must give these forms with Eviction notices.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HUD/</a:t>
            </a:r>
            <a:r>
              <a:rPr lang="en-US" dirty="0" err="1" smtClean="0"/>
              <a:t>CoC</a:t>
            </a:r>
            <a:r>
              <a:rPr lang="en-US" dirty="0" smtClean="0"/>
              <a:t> Grantee must ensure this happens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 flipH="1">
            <a:off x="5535660" y="5004260"/>
            <a:ext cx="881149" cy="1155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4801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4259</TotalTime>
  <Words>906</Words>
  <Application>Microsoft Office PowerPoint</Application>
  <PresentationFormat>Widescreen</PresentationFormat>
  <Paragraphs>83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Wingdings</vt:lpstr>
      <vt:lpstr>Wingdings 3</vt:lpstr>
      <vt:lpstr>Ion Boardroom</vt:lpstr>
      <vt:lpstr>The Violence Against Women Act (VAWA) </vt:lpstr>
      <vt:lpstr>What is Domestic Violence </vt:lpstr>
      <vt:lpstr>VAWA Origins and Protections</vt:lpstr>
      <vt:lpstr>VAWA and the Continuum of Care The relationship between homelessness and domestic violence</vt:lpstr>
      <vt:lpstr>VAWA Final Rule Amendments</vt:lpstr>
      <vt:lpstr>New VAWA requirements for the CoC</vt:lpstr>
      <vt:lpstr>Emergency Transfer Plans</vt:lpstr>
      <vt:lpstr>CoC ETP Policy &amp; Procedure  Requirements:</vt:lpstr>
      <vt:lpstr>Requirements for CoC Funded Projects  </vt:lpstr>
      <vt:lpstr>Lease Addendums </vt:lpstr>
      <vt:lpstr>HPAC Action Items:</vt:lpstr>
      <vt:lpstr>Discussion and Next </vt:lpstr>
    </vt:vector>
  </TitlesOfParts>
  <Company>YOLO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Violence Against Women Act (VAWA)</dc:title>
  <dc:creator>Nadia Waggener</dc:creator>
  <cp:lastModifiedBy>Nadia Waggener</cp:lastModifiedBy>
  <cp:revision>26</cp:revision>
  <cp:lastPrinted>2018-01-17T00:49:02Z</cp:lastPrinted>
  <dcterms:created xsi:type="dcterms:W3CDTF">2018-01-16T17:09:46Z</dcterms:created>
  <dcterms:modified xsi:type="dcterms:W3CDTF">2018-01-19T16:09:14Z</dcterms:modified>
</cp:coreProperties>
</file>