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1" r:id="rId4"/>
    <p:sldId id="264" r:id="rId5"/>
    <p:sldId id="270" r:id="rId6"/>
    <p:sldId id="269" r:id="rId7"/>
    <p:sldId id="260" r:id="rId8"/>
    <p:sldId id="267" r:id="rId9"/>
    <p:sldId id="272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2" autoAdjust="0"/>
    <p:restoredTop sz="80364" autoAdjust="0"/>
  </p:normalViewPr>
  <p:slideViewPr>
    <p:cSldViewPr snapToGrid="0">
      <p:cViewPr varScale="1">
        <p:scale>
          <a:sx n="77" d="100"/>
          <a:sy n="77" d="100"/>
        </p:scale>
        <p:origin x="-3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CA098-D6ED-4007-AAFD-B9B20F24FD0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FD44A-4E9B-43B5-9880-02E5E2502D24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 smtClean="0"/>
            <a:t>NACT</a:t>
          </a:r>
        </a:p>
      </dgm:t>
    </dgm:pt>
    <dgm:pt modelId="{23805DAB-B061-4B90-A8E0-1AE64BBACB91}" type="parTrans" cxnId="{EEDDEEB5-B00B-43E3-85F9-989EF17B215C}">
      <dgm:prSet/>
      <dgm:spPr/>
      <dgm:t>
        <a:bodyPr/>
        <a:lstStyle/>
        <a:p>
          <a:endParaRPr lang="en-US" b="1"/>
        </a:p>
      </dgm:t>
    </dgm:pt>
    <dgm:pt modelId="{477F6E3A-1A81-411F-9155-AD449550A88A}" type="sibTrans" cxnId="{EEDDEEB5-B00B-43E3-85F9-989EF17B215C}">
      <dgm:prSet/>
      <dgm:spPr/>
      <dgm:t>
        <a:bodyPr/>
        <a:lstStyle/>
        <a:p>
          <a:endParaRPr lang="en-US" b="1"/>
        </a:p>
      </dgm:t>
    </dgm:pt>
    <dgm:pt modelId="{ABD54E17-2D2C-4CC1-BB79-4C569DE3317B}">
      <dgm:prSet phldrT="[Text]" custT="1"/>
      <dgm:spPr/>
      <dgm:t>
        <a:bodyPr/>
        <a:lstStyle/>
        <a:p>
          <a:r>
            <a:rPr lang="en-US" sz="1500" b="1" dirty="0" smtClean="0"/>
            <a:t>Network Provider Data </a:t>
          </a:r>
          <a:endParaRPr lang="en-US" sz="1500" b="1" dirty="0"/>
        </a:p>
      </dgm:t>
    </dgm:pt>
    <dgm:pt modelId="{71B3382B-270F-4B99-9CC0-80F4B90884EF}" type="parTrans" cxnId="{7632A925-E978-4B6F-93AE-DDF303BA840B}">
      <dgm:prSet/>
      <dgm:spPr/>
      <dgm:t>
        <a:bodyPr/>
        <a:lstStyle/>
        <a:p>
          <a:endParaRPr lang="en-US" b="1"/>
        </a:p>
      </dgm:t>
    </dgm:pt>
    <dgm:pt modelId="{CF6E66C9-A82B-4B5E-8B8C-50EF6BAA17A8}" type="sibTrans" cxnId="{7632A925-E978-4B6F-93AE-DDF303BA840B}">
      <dgm:prSet/>
      <dgm:spPr/>
      <dgm:t>
        <a:bodyPr/>
        <a:lstStyle/>
        <a:p>
          <a:endParaRPr lang="en-US" b="1"/>
        </a:p>
      </dgm:t>
    </dgm:pt>
    <dgm:pt modelId="{DAC0FEDD-8E19-4847-BB4F-32708FCECC58}">
      <dgm:prSet phldrT="[Text]" custT="1"/>
      <dgm:spPr/>
      <dgm:t>
        <a:bodyPr/>
        <a:lstStyle/>
        <a:p>
          <a:r>
            <a:rPr lang="en-US" sz="1200" b="1" dirty="0" smtClean="0"/>
            <a:t>Am Indian Health Facilities</a:t>
          </a:r>
          <a:endParaRPr lang="en-US" sz="1150" b="1" dirty="0"/>
        </a:p>
      </dgm:t>
    </dgm:pt>
    <dgm:pt modelId="{E46C1A49-00FB-4B99-8431-5326A2FE916B}" type="parTrans" cxnId="{3B44E595-609A-466A-8BFB-B1140F9E2CBB}">
      <dgm:prSet/>
      <dgm:spPr/>
      <dgm:t>
        <a:bodyPr/>
        <a:lstStyle/>
        <a:p>
          <a:endParaRPr lang="en-US" b="1"/>
        </a:p>
      </dgm:t>
    </dgm:pt>
    <dgm:pt modelId="{DC85A58D-74D6-492D-8541-8588CD726FCA}" type="sibTrans" cxnId="{3B44E595-609A-466A-8BFB-B1140F9E2CBB}">
      <dgm:prSet/>
      <dgm:spPr/>
      <dgm:t>
        <a:bodyPr/>
        <a:lstStyle/>
        <a:p>
          <a:endParaRPr lang="en-US" b="1"/>
        </a:p>
      </dgm:t>
    </dgm:pt>
    <dgm:pt modelId="{B5476E50-D96F-4E19-AC81-91E6E65E515F}">
      <dgm:prSet phldrT="[Text]" custT="1"/>
      <dgm:spPr/>
      <dgm:t>
        <a:bodyPr/>
        <a:lstStyle/>
        <a:p>
          <a:r>
            <a:rPr lang="en-US" sz="1250" b="1" dirty="0" smtClean="0"/>
            <a:t>Provider Counts &amp; Utilization</a:t>
          </a:r>
          <a:endParaRPr lang="en-US" sz="1250" b="1" dirty="0"/>
        </a:p>
      </dgm:t>
    </dgm:pt>
    <dgm:pt modelId="{C24C0C3A-54CF-4A61-84BA-F64C9877C0D8}" type="parTrans" cxnId="{3E00D3DF-D5D5-4F5C-AB8F-7A5CF01016C8}">
      <dgm:prSet/>
      <dgm:spPr/>
      <dgm:t>
        <a:bodyPr/>
        <a:lstStyle/>
        <a:p>
          <a:endParaRPr lang="en-US" b="1"/>
        </a:p>
      </dgm:t>
    </dgm:pt>
    <dgm:pt modelId="{D08E6905-C62E-45B4-80D2-0B1FAF43F0F5}" type="sibTrans" cxnId="{3E00D3DF-D5D5-4F5C-AB8F-7A5CF01016C8}">
      <dgm:prSet/>
      <dgm:spPr/>
      <dgm:t>
        <a:bodyPr/>
        <a:lstStyle/>
        <a:p>
          <a:endParaRPr lang="en-US" b="1"/>
        </a:p>
      </dgm:t>
    </dgm:pt>
    <dgm:pt modelId="{986AD1C9-B183-466D-86AE-5212B766C1A4}">
      <dgm:prSet phldrT="[Text]" custT="1"/>
      <dgm:spPr/>
      <dgm:t>
        <a:bodyPr/>
        <a:lstStyle/>
        <a:p>
          <a:r>
            <a:rPr lang="en-US" sz="1500" b="1" dirty="0" smtClean="0"/>
            <a:t>Network Org/Site Data</a:t>
          </a:r>
          <a:endParaRPr lang="en-US" sz="1500" b="1" dirty="0"/>
        </a:p>
      </dgm:t>
    </dgm:pt>
    <dgm:pt modelId="{E82DD4AB-2457-412F-9A56-4B1311E8AD99}" type="parTrans" cxnId="{990228D1-2E5C-4F42-9ADF-B5A8A6BEE957}">
      <dgm:prSet/>
      <dgm:spPr/>
      <dgm:t>
        <a:bodyPr/>
        <a:lstStyle/>
        <a:p>
          <a:endParaRPr lang="en-US" b="1"/>
        </a:p>
      </dgm:t>
    </dgm:pt>
    <dgm:pt modelId="{4875298F-088F-43D8-9C63-6421AE35AEA6}" type="sibTrans" cxnId="{990228D1-2E5C-4F42-9ADF-B5A8A6BEE957}">
      <dgm:prSet/>
      <dgm:spPr/>
      <dgm:t>
        <a:bodyPr/>
        <a:lstStyle/>
        <a:p>
          <a:endParaRPr lang="en-US" b="1"/>
        </a:p>
      </dgm:t>
    </dgm:pt>
    <dgm:pt modelId="{0CE7CD40-56C0-4D1F-AF72-9CA1049C0895}">
      <dgm:prSet custT="1"/>
      <dgm:spPr/>
      <dgm:t>
        <a:bodyPr/>
        <a:lstStyle/>
        <a:p>
          <a:r>
            <a:rPr lang="en-US" sz="1350" b="1" dirty="0" smtClean="0"/>
            <a:t>Community Based Services</a:t>
          </a:r>
          <a:endParaRPr lang="en-US" sz="1350" b="1" dirty="0"/>
        </a:p>
      </dgm:t>
    </dgm:pt>
    <dgm:pt modelId="{DB9436B3-ED82-4ECD-A073-1D1BECB88A39}" type="parTrans" cxnId="{187A2483-8ED1-4557-8C14-9CC927FE0F3A}">
      <dgm:prSet/>
      <dgm:spPr/>
      <dgm:t>
        <a:bodyPr/>
        <a:lstStyle/>
        <a:p>
          <a:endParaRPr lang="en-US"/>
        </a:p>
      </dgm:t>
    </dgm:pt>
    <dgm:pt modelId="{7BCCDB1B-3991-4A0A-92C2-923892CB85FE}" type="sibTrans" cxnId="{187A2483-8ED1-4557-8C14-9CC927FE0F3A}">
      <dgm:prSet/>
      <dgm:spPr/>
      <dgm:t>
        <a:bodyPr/>
        <a:lstStyle/>
        <a:p>
          <a:endParaRPr lang="en-US"/>
        </a:p>
      </dgm:t>
    </dgm:pt>
    <dgm:pt modelId="{0469FC28-06C9-4429-82A0-9684A7786B8C}" type="pres">
      <dgm:prSet presAssocID="{8F8CA098-D6ED-4007-AAFD-B9B20F24FD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13F83-9C9A-4CC0-8BB3-EF5383F729CE}" type="pres">
      <dgm:prSet presAssocID="{376FD44A-4E9B-43B5-9880-02E5E2502D24}" presName="centerShape" presStyleLbl="node0" presStyleIdx="0" presStyleCnt="1"/>
      <dgm:spPr/>
      <dgm:t>
        <a:bodyPr/>
        <a:lstStyle/>
        <a:p>
          <a:endParaRPr lang="en-US"/>
        </a:p>
      </dgm:t>
    </dgm:pt>
    <dgm:pt modelId="{ECA35419-DFF6-4339-A5FF-327FE64ACC7C}" type="pres">
      <dgm:prSet presAssocID="{ABD54E17-2D2C-4CC1-BB79-4C569DE3317B}" presName="node" presStyleLbl="node1" presStyleIdx="0" presStyleCnt="5" custScaleX="117727" custScaleY="110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1DA5C-54A6-4D0A-8562-105BA7FBD964}" type="pres">
      <dgm:prSet presAssocID="{ABD54E17-2D2C-4CC1-BB79-4C569DE3317B}" presName="dummy" presStyleCnt="0"/>
      <dgm:spPr/>
    </dgm:pt>
    <dgm:pt modelId="{34644578-B3F5-4B2B-818B-B81549D2E3DD}" type="pres">
      <dgm:prSet presAssocID="{CF6E66C9-A82B-4B5E-8B8C-50EF6BAA17A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87345DB-EA64-4E34-9FC9-9AEFFBD5A083}" type="pres">
      <dgm:prSet presAssocID="{0CE7CD40-56C0-4D1F-AF72-9CA1049C0895}" presName="node" presStyleLbl="node1" presStyleIdx="1" presStyleCnt="5" custScaleX="122110" custScaleY="114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402BE-7B73-4B43-ADB8-D16AB9C66F64}" type="pres">
      <dgm:prSet presAssocID="{0CE7CD40-56C0-4D1F-AF72-9CA1049C0895}" presName="dummy" presStyleCnt="0"/>
      <dgm:spPr/>
    </dgm:pt>
    <dgm:pt modelId="{E4FB9D92-13B3-4C15-A064-8357942D05AF}" type="pres">
      <dgm:prSet presAssocID="{7BCCDB1B-3991-4A0A-92C2-923892CB85F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701F426-C5B4-4331-A2FB-811360369F76}" type="pres">
      <dgm:prSet presAssocID="{DAC0FEDD-8E19-4847-BB4F-32708FCECC58}" presName="node" presStyleLbl="node1" presStyleIdx="2" presStyleCnt="5" custScaleX="109927" custScaleY="107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6AA66-5CEC-4121-90F7-05349501C9CF}" type="pres">
      <dgm:prSet presAssocID="{DAC0FEDD-8E19-4847-BB4F-32708FCECC58}" presName="dummy" presStyleCnt="0"/>
      <dgm:spPr/>
    </dgm:pt>
    <dgm:pt modelId="{D3A7AA47-3156-4894-B8A6-1BAA03D6EF9F}" type="pres">
      <dgm:prSet presAssocID="{DC85A58D-74D6-492D-8541-8588CD726FC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65A96BD-3802-437A-B421-FB9D6B7D2D21}" type="pres">
      <dgm:prSet presAssocID="{B5476E50-D96F-4E19-AC81-91E6E65E515F}" presName="node" presStyleLbl="node1" presStyleIdx="3" presStyleCnt="5" custScaleX="112242" custScaleY="108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B7CAD-667E-456B-BD73-9756BD779B44}" type="pres">
      <dgm:prSet presAssocID="{B5476E50-D96F-4E19-AC81-91E6E65E515F}" presName="dummy" presStyleCnt="0"/>
      <dgm:spPr/>
    </dgm:pt>
    <dgm:pt modelId="{562D6538-C943-410E-8000-3E736624D739}" type="pres">
      <dgm:prSet presAssocID="{D08E6905-C62E-45B4-80D2-0B1FAF43F0F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138B40B-EF98-4694-97BB-5276B721A68E}" type="pres">
      <dgm:prSet presAssocID="{986AD1C9-B183-466D-86AE-5212B766C1A4}" presName="node" presStyleLbl="node1" presStyleIdx="4" presStyleCnt="5" custScaleX="119195" custScaleY="104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897F3-EDA1-4C98-9122-BEA4C20B95EC}" type="pres">
      <dgm:prSet presAssocID="{986AD1C9-B183-466D-86AE-5212B766C1A4}" presName="dummy" presStyleCnt="0"/>
      <dgm:spPr/>
    </dgm:pt>
    <dgm:pt modelId="{B0060462-0F02-47AA-8B1A-3CC1ED713CCA}" type="pres">
      <dgm:prSet presAssocID="{4875298F-088F-43D8-9C63-6421AE35AEA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C81D0A8-31E3-4BE7-B386-04048583BC5A}" type="presOf" srcId="{CF6E66C9-A82B-4B5E-8B8C-50EF6BAA17A8}" destId="{34644578-B3F5-4B2B-818B-B81549D2E3DD}" srcOrd="0" destOrd="0" presId="urn:microsoft.com/office/officeart/2005/8/layout/radial6"/>
    <dgm:cxn modelId="{3B44E595-609A-466A-8BFB-B1140F9E2CBB}" srcId="{376FD44A-4E9B-43B5-9880-02E5E2502D24}" destId="{DAC0FEDD-8E19-4847-BB4F-32708FCECC58}" srcOrd="2" destOrd="0" parTransId="{E46C1A49-00FB-4B99-8431-5326A2FE916B}" sibTransId="{DC85A58D-74D6-492D-8541-8588CD726FCA}"/>
    <dgm:cxn modelId="{187A2483-8ED1-4557-8C14-9CC927FE0F3A}" srcId="{376FD44A-4E9B-43B5-9880-02E5E2502D24}" destId="{0CE7CD40-56C0-4D1F-AF72-9CA1049C0895}" srcOrd="1" destOrd="0" parTransId="{DB9436B3-ED82-4ECD-A073-1D1BECB88A39}" sibTransId="{7BCCDB1B-3991-4A0A-92C2-923892CB85FE}"/>
    <dgm:cxn modelId="{B41C9B15-14FA-4CEB-85F5-C8605689BBF9}" type="presOf" srcId="{ABD54E17-2D2C-4CC1-BB79-4C569DE3317B}" destId="{ECA35419-DFF6-4339-A5FF-327FE64ACC7C}" srcOrd="0" destOrd="0" presId="urn:microsoft.com/office/officeart/2005/8/layout/radial6"/>
    <dgm:cxn modelId="{3604AB2C-910C-413C-8147-0855240063FA}" type="presOf" srcId="{7BCCDB1B-3991-4A0A-92C2-923892CB85FE}" destId="{E4FB9D92-13B3-4C15-A064-8357942D05AF}" srcOrd="0" destOrd="0" presId="urn:microsoft.com/office/officeart/2005/8/layout/radial6"/>
    <dgm:cxn modelId="{DCBCA619-EB81-4756-9633-8D76418663C8}" type="presOf" srcId="{376FD44A-4E9B-43B5-9880-02E5E2502D24}" destId="{1BD13F83-9C9A-4CC0-8BB3-EF5383F729CE}" srcOrd="0" destOrd="0" presId="urn:microsoft.com/office/officeart/2005/8/layout/radial6"/>
    <dgm:cxn modelId="{EEDDEEB5-B00B-43E3-85F9-989EF17B215C}" srcId="{8F8CA098-D6ED-4007-AAFD-B9B20F24FD04}" destId="{376FD44A-4E9B-43B5-9880-02E5E2502D24}" srcOrd="0" destOrd="0" parTransId="{23805DAB-B061-4B90-A8E0-1AE64BBACB91}" sibTransId="{477F6E3A-1A81-411F-9155-AD449550A88A}"/>
    <dgm:cxn modelId="{84247E19-2309-426F-BD9C-D7751B93521E}" type="presOf" srcId="{B5476E50-D96F-4E19-AC81-91E6E65E515F}" destId="{E65A96BD-3802-437A-B421-FB9D6B7D2D21}" srcOrd="0" destOrd="0" presId="urn:microsoft.com/office/officeart/2005/8/layout/radial6"/>
    <dgm:cxn modelId="{B00ACCD0-F23F-4195-B759-3AA705E64B1D}" type="presOf" srcId="{4875298F-088F-43D8-9C63-6421AE35AEA6}" destId="{B0060462-0F02-47AA-8B1A-3CC1ED713CCA}" srcOrd="0" destOrd="0" presId="urn:microsoft.com/office/officeart/2005/8/layout/radial6"/>
    <dgm:cxn modelId="{1B2EAA89-B8D0-4C56-9007-F0B89323E544}" type="presOf" srcId="{DC85A58D-74D6-492D-8541-8588CD726FCA}" destId="{D3A7AA47-3156-4894-B8A6-1BAA03D6EF9F}" srcOrd="0" destOrd="0" presId="urn:microsoft.com/office/officeart/2005/8/layout/radial6"/>
    <dgm:cxn modelId="{7632A925-E978-4B6F-93AE-DDF303BA840B}" srcId="{376FD44A-4E9B-43B5-9880-02E5E2502D24}" destId="{ABD54E17-2D2C-4CC1-BB79-4C569DE3317B}" srcOrd="0" destOrd="0" parTransId="{71B3382B-270F-4B99-9CC0-80F4B90884EF}" sibTransId="{CF6E66C9-A82B-4B5E-8B8C-50EF6BAA17A8}"/>
    <dgm:cxn modelId="{990228D1-2E5C-4F42-9ADF-B5A8A6BEE957}" srcId="{376FD44A-4E9B-43B5-9880-02E5E2502D24}" destId="{986AD1C9-B183-466D-86AE-5212B766C1A4}" srcOrd="4" destOrd="0" parTransId="{E82DD4AB-2457-412F-9A56-4B1311E8AD99}" sibTransId="{4875298F-088F-43D8-9C63-6421AE35AEA6}"/>
    <dgm:cxn modelId="{4BE745BE-F4BB-4F4E-AFC0-2065FEDC45B7}" type="presOf" srcId="{DAC0FEDD-8E19-4847-BB4F-32708FCECC58}" destId="{2701F426-C5B4-4331-A2FB-811360369F76}" srcOrd="0" destOrd="0" presId="urn:microsoft.com/office/officeart/2005/8/layout/radial6"/>
    <dgm:cxn modelId="{52C84297-C97A-45D0-BEBC-84E02019EE44}" type="presOf" srcId="{D08E6905-C62E-45B4-80D2-0B1FAF43F0F5}" destId="{562D6538-C943-410E-8000-3E736624D739}" srcOrd="0" destOrd="0" presId="urn:microsoft.com/office/officeart/2005/8/layout/radial6"/>
    <dgm:cxn modelId="{B9B2C21E-FA6B-4B0D-810F-F28BBC6EC8BA}" type="presOf" srcId="{8F8CA098-D6ED-4007-AAFD-B9B20F24FD04}" destId="{0469FC28-06C9-4429-82A0-9684A7786B8C}" srcOrd="0" destOrd="0" presId="urn:microsoft.com/office/officeart/2005/8/layout/radial6"/>
    <dgm:cxn modelId="{3E00D3DF-D5D5-4F5C-AB8F-7A5CF01016C8}" srcId="{376FD44A-4E9B-43B5-9880-02E5E2502D24}" destId="{B5476E50-D96F-4E19-AC81-91E6E65E515F}" srcOrd="3" destOrd="0" parTransId="{C24C0C3A-54CF-4A61-84BA-F64C9877C0D8}" sibTransId="{D08E6905-C62E-45B4-80D2-0B1FAF43F0F5}"/>
    <dgm:cxn modelId="{92C563B8-B253-4FDF-8F22-BAF34DECC6D6}" type="presOf" srcId="{0CE7CD40-56C0-4D1F-AF72-9CA1049C0895}" destId="{087345DB-EA64-4E34-9FC9-9AEFFBD5A083}" srcOrd="0" destOrd="0" presId="urn:microsoft.com/office/officeart/2005/8/layout/radial6"/>
    <dgm:cxn modelId="{0198EFB0-D7F5-4809-8A0C-0B687B739A5D}" type="presOf" srcId="{986AD1C9-B183-466D-86AE-5212B766C1A4}" destId="{8138B40B-EF98-4694-97BB-5276B721A68E}" srcOrd="0" destOrd="0" presId="urn:microsoft.com/office/officeart/2005/8/layout/radial6"/>
    <dgm:cxn modelId="{A91F07D4-0502-4F96-9C34-EC94E64FF1EE}" type="presParOf" srcId="{0469FC28-06C9-4429-82A0-9684A7786B8C}" destId="{1BD13F83-9C9A-4CC0-8BB3-EF5383F729CE}" srcOrd="0" destOrd="0" presId="urn:microsoft.com/office/officeart/2005/8/layout/radial6"/>
    <dgm:cxn modelId="{64D734EE-8000-4392-886D-A26AE3860CFE}" type="presParOf" srcId="{0469FC28-06C9-4429-82A0-9684A7786B8C}" destId="{ECA35419-DFF6-4339-A5FF-327FE64ACC7C}" srcOrd="1" destOrd="0" presId="urn:microsoft.com/office/officeart/2005/8/layout/radial6"/>
    <dgm:cxn modelId="{D484BD4A-3A4E-483E-B6E4-D558F0BFCEB3}" type="presParOf" srcId="{0469FC28-06C9-4429-82A0-9684A7786B8C}" destId="{0D51DA5C-54A6-4D0A-8562-105BA7FBD964}" srcOrd="2" destOrd="0" presId="urn:microsoft.com/office/officeart/2005/8/layout/radial6"/>
    <dgm:cxn modelId="{1DAF9711-9B19-4344-AA1A-E2ECBFB445E6}" type="presParOf" srcId="{0469FC28-06C9-4429-82A0-9684A7786B8C}" destId="{34644578-B3F5-4B2B-818B-B81549D2E3DD}" srcOrd="3" destOrd="0" presId="urn:microsoft.com/office/officeart/2005/8/layout/radial6"/>
    <dgm:cxn modelId="{54E9F1F5-B2B7-4876-9C0E-755DCC25B423}" type="presParOf" srcId="{0469FC28-06C9-4429-82A0-9684A7786B8C}" destId="{087345DB-EA64-4E34-9FC9-9AEFFBD5A083}" srcOrd="4" destOrd="0" presId="urn:microsoft.com/office/officeart/2005/8/layout/radial6"/>
    <dgm:cxn modelId="{7356050B-A94A-44C9-924A-B8834AD765F6}" type="presParOf" srcId="{0469FC28-06C9-4429-82A0-9684A7786B8C}" destId="{F42402BE-7B73-4B43-ADB8-D16AB9C66F64}" srcOrd="5" destOrd="0" presId="urn:microsoft.com/office/officeart/2005/8/layout/radial6"/>
    <dgm:cxn modelId="{E2994D74-BDC3-4159-AB80-F56922FAE281}" type="presParOf" srcId="{0469FC28-06C9-4429-82A0-9684A7786B8C}" destId="{E4FB9D92-13B3-4C15-A064-8357942D05AF}" srcOrd="6" destOrd="0" presId="urn:microsoft.com/office/officeart/2005/8/layout/radial6"/>
    <dgm:cxn modelId="{E80AD85C-7D51-41B3-8615-54A8A7E1C604}" type="presParOf" srcId="{0469FC28-06C9-4429-82A0-9684A7786B8C}" destId="{2701F426-C5B4-4331-A2FB-811360369F76}" srcOrd="7" destOrd="0" presId="urn:microsoft.com/office/officeart/2005/8/layout/radial6"/>
    <dgm:cxn modelId="{EB3B0341-D767-4228-B607-1237DF73D848}" type="presParOf" srcId="{0469FC28-06C9-4429-82A0-9684A7786B8C}" destId="{3FD6AA66-5CEC-4121-90F7-05349501C9CF}" srcOrd="8" destOrd="0" presId="urn:microsoft.com/office/officeart/2005/8/layout/radial6"/>
    <dgm:cxn modelId="{DD54DC03-187F-4C67-B7BE-69CF420AF26E}" type="presParOf" srcId="{0469FC28-06C9-4429-82A0-9684A7786B8C}" destId="{D3A7AA47-3156-4894-B8A6-1BAA03D6EF9F}" srcOrd="9" destOrd="0" presId="urn:microsoft.com/office/officeart/2005/8/layout/radial6"/>
    <dgm:cxn modelId="{5DA886BF-3D25-4D79-B176-9E755D377753}" type="presParOf" srcId="{0469FC28-06C9-4429-82A0-9684A7786B8C}" destId="{E65A96BD-3802-437A-B421-FB9D6B7D2D21}" srcOrd="10" destOrd="0" presId="urn:microsoft.com/office/officeart/2005/8/layout/radial6"/>
    <dgm:cxn modelId="{1C6622D0-C591-4411-AA44-98C6E96B8FE7}" type="presParOf" srcId="{0469FC28-06C9-4429-82A0-9684A7786B8C}" destId="{892B7CAD-667E-456B-BD73-9756BD779B44}" srcOrd="11" destOrd="0" presId="urn:microsoft.com/office/officeart/2005/8/layout/radial6"/>
    <dgm:cxn modelId="{B84207D5-7577-4058-A4AD-F7E6A5AC3872}" type="presParOf" srcId="{0469FC28-06C9-4429-82A0-9684A7786B8C}" destId="{562D6538-C943-410E-8000-3E736624D739}" srcOrd="12" destOrd="0" presId="urn:microsoft.com/office/officeart/2005/8/layout/radial6"/>
    <dgm:cxn modelId="{A0A66FE6-4667-4C8A-97B1-61BF5227AC19}" type="presParOf" srcId="{0469FC28-06C9-4429-82A0-9684A7786B8C}" destId="{8138B40B-EF98-4694-97BB-5276B721A68E}" srcOrd="13" destOrd="0" presId="urn:microsoft.com/office/officeart/2005/8/layout/radial6"/>
    <dgm:cxn modelId="{B44C6C02-C2D1-4385-B228-971B42047F00}" type="presParOf" srcId="{0469FC28-06C9-4429-82A0-9684A7786B8C}" destId="{377897F3-EDA1-4C98-9122-BEA4C20B95EC}" srcOrd="14" destOrd="0" presId="urn:microsoft.com/office/officeart/2005/8/layout/radial6"/>
    <dgm:cxn modelId="{77B0ECDE-308A-4866-817D-53AD817C697D}" type="presParOf" srcId="{0469FC28-06C9-4429-82A0-9684A7786B8C}" destId="{B0060462-0F02-47AA-8B1A-3CC1ED713CC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60462-0F02-47AA-8B1A-3CC1ED713CCA}">
      <dsp:nvSpPr>
        <dsp:cNvPr id="0" name=""/>
        <dsp:cNvSpPr/>
      </dsp:nvSpPr>
      <dsp:spPr>
        <a:xfrm>
          <a:off x="3366082" y="514994"/>
          <a:ext cx="3310702" cy="3310702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D6538-C943-410E-8000-3E736624D739}">
      <dsp:nvSpPr>
        <dsp:cNvPr id="0" name=""/>
        <dsp:cNvSpPr/>
      </dsp:nvSpPr>
      <dsp:spPr>
        <a:xfrm>
          <a:off x="3366082" y="514994"/>
          <a:ext cx="3310702" cy="3310702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7AA47-3156-4894-B8A6-1BAA03D6EF9F}">
      <dsp:nvSpPr>
        <dsp:cNvPr id="0" name=""/>
        <dsp:cNvSpPr/>
      </dsp:nvSpPr>
      <dsp:spPr>
        <a:xfrm>
          <a:off x="3366082" y="514994"/>
          <a:ext cx="3310702" cy="3310702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B9D92-13B3-4C15-A064-8357942D05AF}">
      <dsp:nvSpPr>
        <dsp:cNvPr id="0" name=""/>
        <dsp:cNvSpPr/>
      </dsp:nvSpPr>
      <dsp:spPr>
        <a:xfrm>
          <a:off x="3366082" y="514994"/>
          <a:ext cx="3310702" cy="3310702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44578-B3F5-4B2B-818B-B81549D2E3DD}">
      <dsp:nvSpPr>
        <dsp:cNvPr id="0" name=""/>
        <dsp:cNvSpPr/>
      </dsp:nvSpPr>
      <dsp:spPr>
        <a:xfrm>
          <a:off x="3366082" y="514994"/>
          <a:ext cx="3310702" cy="3310702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13F83-9C9A-4CC0-8BB3-EF5383F729CE}">
      <dsp:nvSpPr>
        <dsp:cNvPr id="0" name=""/>
        <dsp:cNvSpPr/>
      </dsp:nvSpPr>
      <dsp:spPr>
        <a:xfrm>
          <a:off x="4260177" y="1409089"/>
          <a:ext cx="1522511" cy="1522511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NACT</a:t>
          </a:r>
        </a:p>
      </dsp:txBody>
      <dsp:txXfrm>
        <a:off x="4483144" y="1632056"/>
        <a:ext cx="1076577" cy="1076577"/>
      </dsp:txXfrm>
    </dsp:sp>
    <dsp:sp modelId="{ECA35419-DFF6-4339-A5FF-327FE64ACC7C}">
      <dsp:nvSpPr>
        <dsp:cNvPr id="0" name=""/>
        <dsp:cNvSpPr/>
      </dsp:nvSpPr>
      <dsp:spPr>
        <a:xfrm>
          <a:off x="4394090" y="-35480"/>
          <a:ext cx="1254685" cy="1177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Network Provider Data </a:t>
          </a:r>
          <a:endParaRPr lang="en-US" sz="1500" b="1" kern="1200" dirty="0"/>
        </a:p>
      </dsp:txBody>
      <dsp:txXfrm>
        <a:off x="4577834" y="136988"/>
        <a:ext cx="887197" cy="832748"/>
      </dsp:txXfrm>
    </dsp:sp>
    <dsp:sp modelId="{087345DB-EA64-4E34-9FC9-9AEFFBD5A083}">
      <dsp:nvSpPr>
        <dsp:cNvPr id="0" name=""/>
        <dsp:cNvSpPr/>
      </dsp:nvSpPr>
      <dsp:spPr>
        <a:xfrm>
          <a:off x="5908577" y="1061882"/>
          <a:ext cx="1301397" cy="1217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50" b="1" kern="1200" dirty="0" smtClean="0"/>
            <a:t>Community Based Services</a:t>
          </a:r>
          <a:endParaRPr lang="en-US" sz="1350" b="1" kern="1200" dirty="0"/>
        </a:p>
      </dsp:txBody>
      <dsp:txXfrm>
        <a:off x="6099162" y="1240192"/>
        <a:ext cx="920227" cy="860955"/>
      </dsp:txXfrm>
    </dsp:sp>
    <dsp:sp modelId="{2701F426-C5B4-4331-A2FB-811360369F76}">
      <dsp:nvSpPr>
        <dsp:cNvPr id="0" name=""/>
        <dsp:cNvSpPr/>
      </dsp:nvSpPr>
      <dsp:spPr>
        <a:xfrm>
          <a:off x="5386094" y="2907729"/>
          <a:ext cx="1171556" cy="1141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Am Indian Health Facilities</a:t>
          </a:r>
          <a:endParaRPr lang="en-US" sz="1150" b="1" kern="1200" dirty="0"/>
        </a:p>
      </dsp:txBody>
      <dsp:txXfrm>
        <a:off x="5557664" y="3074907"/>
        <a:ext cx="828416" cy="807209"/>
      </dsp:txXfrm>
    </dsp:sp>
    <dsp:sp modelId="{E65A96BD-3802-437A-B421-FB9D6B7D2D21}">
      <dsp:nvSpPr>
        <dsp:cNvPr id="0" name=""/>
        <dsp:cNvSpPr/>
      </dsp:nvSpPr>
      <dsp:spPr>
        <a:xfrm>
          <a:off x="3472879" y="2898820"/>
          <a:ext cx="1196228" cy="1159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50" b="1" kern="1200" dirty="0" smtClean="0"/>
            <a:t>Provider Counts &amp; Utilization</a:t>
          </a:r>
          <a:endParaRPr lang="en-US" sz="1250" b="1" kern="1200" dirty="0"/>
        </a:p>
      </dsp:txBody>
      <dsp:txXfrm>
        <a:off x="3648063" y="3068608"/>
        <a:ext cx="845860" cy="819809"/>
      </dsp:txXfrm>
    </dsp:sp>
    <dsp:sp modelId="{8138B40B-EF98-4694-97BB-5276B721A68E}">
      <dsp:nvSpPr>
        <dsp:cNvPr id="0" name=""/>
        <dsp:cNvSpPr/>
      </dsp:nvSpPr>
      <dsp:spPr>
        <a:xfrm>
          <a:off x="2848425" y="1114221"/>
          <a:ext cx="1270330" cy="1112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Network Org/Site Data</a:t>
          </a:r>
          <a:endParaRPr lang="en-US" sz="1500" b="1" kern="1200" dirty="0"/>
        </a:p>
      </dsp:txBody>
      <dsp:txXfrm>
        <a:off x="3034461" y="1277201"/>
        <a:ext cx="898258" cy="786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570DC93-5FB7-4DD2-A444-00387308B0FB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6537B4-9F94-4987-A98A-7482436A9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2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603E635-B238-41DE-91A7-9185AC411B3B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ADCB227-9FA7-4CCA-A7DE-1578BDC1C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1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B227-9FA7-4CCA-A7DE-1578BDC1CF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8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B227-9FA7-4CCA-A7DE-1578BDC1CF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3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Compliance</a:t>
            </a:r>
            <a:endParaRPr lang="en-US" dirty="0"/>
          </a:p>
          <a:p>
            <a:pPr lvl="2"/>
            <a:r>
              <a:rPr lang="en-US" dirty="0"/>
              <a:t>Failure to comply will subject Plans to fines, sanctions, penalties, and withholding of FFP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B227-9FA7-4CCA-A7DE-1578BDC1CF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4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EC40-9366-4B9B-8871-3BF4BD4F5DD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62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B6A-141E-43EC-BDBE-2E6383B58C92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9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61E-0ADB-4CF2-8D1D-14734A9B2F99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1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C4E0-C7AF-4BE5-9967-7EB0981915C2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BBAC-0513-4D16-A544-68087FB042E4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2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7A76-D8EC-4FC0-B5FC-99C53A7543D5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718D-1F15-4ACE-A934-48272AA56809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7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A56A-E1EA-44C1-8C4A-FD24F2FC4589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3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AED-ABE4-4BB4-A111-255F87967DC3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6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4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4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1" y="6459787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E8018E-7060-408F-83CA-B6022872A05B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2" y="6459787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6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2191986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3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CA50-291C-447C-B157-39D057044847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6334316"/>
            <a:ext cx="12191986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99829B-CC9B-4FEC-9D87-E95B8E892654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8B8DD0-BDF7-4383-97E5-252026BC94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2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o.gov/fdsys/pkg/FR-2016-05-06/pdf/2016-0958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hcs.ca.gov/formsandpubs/Documents/FinalRuleNAFinalProposal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16/05/06/2016-09581/medicaid-and-childrens-health-insurance-program-chip-programs-medicaid-managed-care-chip-delivered" TargetMode="External"/><Relationship Id="rId2" Type="http://schemas.openxmlformats.org/officeDocument/2006/relationships/hyperlink" Target="mailto:fabian.valle@yolocounty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hcs.ca.gov/services/Pages/Mental-Health-Plan-Final-Rule-and-Parity-Information.aspx" TargetMode="External"/><Relationship Id="rId4" Type="http://schemas.openxmlformats.org/officeDocument/2006/relationships/hyperlink" Target="https://www.gpo.gov/fdsys/pkg/FR-2016-03-30/pdf/2016-0687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400" dirty="0" smtClean="0">
                <a:solidFill>
                  <a:schemeClr val="tx1"/>
                </a:solidFill>
              </a:rPr>
              <a:t>Network Adequacy Standards and Certification</a:t>
            </a:r>
            <a:br>
              <a:rPr lang="en-US" sz="7400" dirty="0" smtClean="0">
                <a:solidFill>
                  <a:schemeClr val="tx1"/>
                </a:solidFill>
              </a:rPr>
            </a:br>
            <a:r>
              <a:rPr lang="en-US" sz="7400" dirty="0" smtClean="0">
                <a:solidFill>
                  <a:schemeClr val="tx1"/>
                </a:solidFill>
              </a:rPr>
              <a:t>HHSA Overview</a:t>
            </a:r>
            <a:endParaRPr lang="en-US" sz="7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10058400" cy="14200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Preliminary Status update  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Presented at: Provider Stakeholder Workgroup 6.21.18</a:t>
            </a:r>
            <a:endParaRPr lang="en-US" sz="19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Presentation 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67430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438 Final Rule and Parity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Network Adequacy Standards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Exhibits &amp; Network Adequacy Certification Tool (NACT)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Geographic Information Systems (GIS) Mapping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Reporting Timeline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Next Steps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2" y="5656608"/>
            <a:ext cx="646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Managed Care Final Rule, Federal Register, Vol. 81, No. 88, §438.68; §438.206; §438.207; §438.14 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www.gpo.gov/fdsys/pkg/FR-2016-05-06/pdf/2016-09581.pdf</a:t>
            </a:r>
            <a:r>
              <a:rPr lang="en-US" sz="1200" dirty="0" smtClean="0"/>
              <a:t> </a:t>
            </a:r>
            <a:r>
              <a:rPr lang="en-US" sz="1200" i="1" dirty="0"/>
              <a:t>	</a:t>
            </a:r>
            <a:endParaRPr lang="en-US" sz="1200" i="1" dirty="0" smtClean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70" y="2451041"/>
            <a:ext cx="3345789" cy="17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438 Final Rule &amp; Parity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10562"/>
            <a:ext cx="7419702" cy="2778516"/>
          </a:xfrm>
        </p:spPr>
        <p:txBody>
          <a:bodyPr numCol="2"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chemeClr val="tx1"/>
                </a:solidFill>
              </a:rPr>
              <a:t>Who?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 smtClean="0">
                <a:solidFill>
                  <a:schemeClr val="tx1"/>
                </a:solidFill>
              </a:rPr>
              <a:t>CMS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 smtClean="0">
                <a:solidFill>
                  <a:schemeClr val="tx1"/>
                </a:solidFill>
              </a:rPr>
              <a:t>Medicaid Beneficiaries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tx1"/>
                </a:solidFill>
              </a:rPr>
              <a:t>All County MHPs and DMC-ODS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chemeClr val="tx1"/>
                </a:solidFill>
              </a:rPr>
              <a:t>What?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 smtClean="0">
                <a:solidFill>
                  <a:schemeClr val="tx1"/>
                </a:solidFill>
              </a:rPr>
              <a:t>Mental </a:t>
            </a:r>
            <a:r>
              <a:rPr lang="en-US" sz="8000" dirty="0">
                <a:solidFill>
                  <a:schemeClr val="tx1"/>
                </a:solidFill>
              </a:rPr>
              <a:t>Health Parity and Addiction Equity Act of 2008 </a:t>
            </a:r>
            <a:endParaRPr lang="en-US" sz="80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/>
              <a:t>Medicaid and Children’s Health Insurance Program Managed Care Final </a:t>
            </a:r>
            <a:r>
              <a:rPr lang="en-US" sz="8000" dirty="0" smtClean="0"/>
              <a:t>Rule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endParaRPr lang="en-US" sz="8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8000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sz="8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chemeClr val="tx1"/>
                </a:solidFill>
              </a:rPr>
              <a:t>When?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 smtClean="0">
                <a:solidFill>
                  <a:schemeClr val="tx1"/>
                </a:solidFill>
              </a:rPr>
              <a:t>Enacted 2016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 smtClean="0">
                <a:solidFill>
                  <a:schemeClr val="tx1"/>
                </a:solidFill>
              </a:rPr>
              <a:t>NA Standards July 1, 2018 &amp; July 1, 2019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chemeClr val="tx1"/>
                </a:solidFill>
              </a:rPr>
              <a:t>Why?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 smtClean="0">
                <a:solidFill>
                  <a:schemeClr val="tx1"/>
                </a:solidFill>
              </a:rPr>
              <a:t>Align Medicaid with other healthcare coverage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dirty="0" smtClean="0">
                <a:solidFill>
                  <a:schemeClr val="tx1"/>
                </a:solidFill>
              </a:rPr>
              <a:t>Strengthen access to MH/SUD</a:t>
            </a:r>
          </a:p>
          <a:p>
            <a:pPr marL="201168" lvl="1" indent="0">
              <a:buNone/>
            </a:pPr>
            <a:endParaRPr lang="en-US" sz="80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82" y="1964052"/>
            <a:ext cx="2025877" cy="20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2" y="1845734"/>
            <a:ext cx="6713678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Timely Access: </a:t>
            </a:r>
            <a:r>
              <a:rPr lang="en-US" dirty="0" smtClean="0">
                <a:solidFill>
                  <a:schemeClr val="tx1"/>
                </a:solidFill>
              </a:rPr>
              <a:t>Timeliness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Mental Health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Outpatient 10 business days to appointment from request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Specialty (psychiatry) 15 days to appointment from request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SUD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Outpatient 10 business days to appointment from request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Opioid Treatment Program 3 business days to appointment from request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Availability of Services: </a:t>
            </a:r>
            <a:r>
              <a:rPr lang="en-US" dirty="0" smtClean="0">
                <a:solidFill>
                  <a:schemeClr val="tx1"/>
                </a:solidFill>
              </a:rPr>
              <a:t>Time and Distance Requirements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Mental Health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Under </a:t>
            </a:r>
            <a:r>
              <a:rPr lang="en-US" dirty="0">
                <a:solidFill>
                  <a:schemeClr val="tx1"/>
                </a:solidFill>
              </a:rPr>
              <a:t>45 miles or 75 minutes from residence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SUD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60 </a:t>
            </a:r>
            <a:r>
              <a:rPr lang="en-US" dirty="0">
                <a:solidFill>
                  <a:schemeClr val="tx1"/>
                </a:solidFill>
              </a:rPr>
              <a:t>miles or 90 minutes from residence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Assurances of Adequate Capacity and Services</a:t>
            </a:r>
          </a:p>
          <a:p>
            <a:pPr marL="475488" lvl="2" indent="0">
              <a:buNone/>
            </a:pPr>
            <a:r>
              <a:rPr lang="en-US" sz="11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100" dirty="0" smtClean="0">
                <a:solidFill>
                  <a:schemeClr val="tx1"/>
                </a:solidFill>
                <a:hlinkClick r:id="rId2"/>
              </a:rPr>
              <a:t>www.dhcs.ca.gov/formsandpubs/Documents/FinalRuleNAFinalProposal.pdf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Network Adequacy Standards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36" y="1894115"/>
            <a:ext cx="3836036" cy="32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963026" y="2008654"/>
            <a:ext cx="1171385" cy="116317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028624"/>
              </p:ext>
            </p:extLst>
          </p:nvPr>
        </p:nvGraphicFramePr>
        <p:xfrm>
          <a:off x="4512192" y="2044040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Required Exhibits &amp; Network Adequacy Certification Tool-NACT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3" y="1963428"/>
            <a:ext cx="5898430" cy="434683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Supporting documentation: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Policies and Procedures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Network Adequacy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Out of Network Access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Timely Access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Service Availability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Physical Accessibility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Telehealth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24/7 Access Line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24/7 Language Assistance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Provider Subcontracts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Provider Directory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Results of Beneficiary Satisfaction Surveys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Grievances and Appeals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Language Line Utilization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NACT Tool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535372" y="3158261"/>
            <a:ext cx="0" cy="2444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20837" y="3911097"/>
            <a:ext cx="232772" cy="83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890505" y="4841005"/>
            <a:ext cx="165035" cy="165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0325119" y="3911097"/>
            <a:ext cx="231355" cy="868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6405469"/>
            <a:ext cx="615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County Owned and operated providers; Contracted organizational providers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0053730" y="4796080"/>
            <a:ext cx="167634" cy="2104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Information Systems (GIS) Mapping: Visual Storytelling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79" y="1754581"/>
            <a:ext cx="3471421" cy="4543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77" y="1754580"/>
            <a:ext cx="3502480" cy="4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2" y="1845734"/>
            <a:ext cx="671367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Quarterly &amp; Annual Deadlines: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Quarterly Update </a:t>
            </a:r>
            <a:r>
              <a:rPr lang="en-US" dirty="0">
                <a:solidFill>
                  <a:schemeClr val="tx1"/>
                </a:solidFill>
              </a:rPr>
              <a:t>- October 1, 2018 (reporting period: March 1, 2018 – August 31, 2018)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chemeClr val="tx1"/>
                </a:solidFill>
              </a:rPr>
              <a:t>Quarterly Update </a:t>
            </a:r>
            <a:r>
              <a:rPr lang="en-US" dirty="0">
                <a:solidFill>
                  <a:schemeClr val="tx1"/>
                </a:solidFill>
              </a:rPr>
              <a:t>- January 2, 2019 (reporting period: September 1, 2018 – November 30, 2018)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chemeClr val="tx1"/>
                </a:solidFill>
              </a:rPr>
              <a:t>Annual Update </a:t>
            </a:r>
            <a:r>
              <a:rPr lang="en-US" dirty="0">
                <a:solidFill>
                  <a:schemeClr val="tx1"/>
                </a:solidFill>
              </a:rPr>
              <a:t>- April 1, 2019 (reporting period: December 1, 2018 – February 28, 2019)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chemeClr val="tx1"/>
                </a:solidFill>
              </a:rPr>
              <a:t>Quarterly Update </a:t>
            </a:r>
            <a:r>
              <a:rPr lang="en-US" dirty="0">
                <a:solidFill>
                  <a:schemeClr val="tx1"/>
                </a:solidFill>
              </a:rPr>
              <a:t>- July 1, 2019 (reporting period: March 1, 2019 – May 31, 2019)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u="sng" dirty="0" smtClean="0">
                <a:solidFill>
                  <a:schemeClr val="tx1"/>
                </a:solidFill>
              </a:rPr>
              <a:t>DMC-ODS</a:t>
            </a:r>
            <a:r>
              <a:rPr lang="en-US" dirty="0" smtClean="0">
                <a:solidFill>
                  <a:schemeClr val="tx1"/>
                </a:solidFill>
              </a:rPr>
              <a:t> – Timeline begins April 1, 2019</a:t>
            </a: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6079" y="2683019"/>
            <a:ext cx="3211264" cy="2494911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Reporting Timeline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79" y="2683018"/>
            <a:ext cx="3326550" cy="24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2" y="1845734"/>
            <a:ext cx="671367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DHCS to contact MHPs within the next two weeks regarding network analysis, preliminary findings, and required corrective 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DHCS will require additional information to fulfill network adequacy requirements (e.g. timely access and network infrastructure)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Clarification and revised NACT tool forthcoming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Quality Management will reach out to providers upon receipt of this new information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Next Steps…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42" y="2133117"/>
            <a:ext cx="3806636" cy="2854977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9571818" y="100129"/>
            <a:ext cx="2533881" cy="218802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Post NACT submission March 29, 2018 5pm </a:t>
            </a:r>
            <a:r>
              <a:rPr lang="en-US" sz="2200" b="1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en-US" sz="2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237356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Contact:</a:t>
            </a:r>
          </a:p>
          <a:p>
            <a:pPr marL="201168" lvl="1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	</a:t>
            </a:r>
            <a:r>
              <a:rPr lang="en-US" sz="1700" dirty="0" smtClean="0">
                <a:solidFill>
                  <a:prstClr val="black"/>
                </a:solidFill>
              </a:rPr>
              <a:t>Fabian </a:t>
            </a:r>
            <a:r>
              <a:rPr lang="en-US" sz="1700" dirty="0">
                <a:solidFill>
                  <a:prstClr val="black"/>
                </a:solidFill>
              </a:rPr>
              <a:t>Valle, QM </a:t>
            </a:r>
            <a:r>
              <a:rPr lang="en-US" sz="1700" dirty="0" smtClean="0">
                <a:solidFill>
                  <a:prstClr val="black"/>
                </a:solidFill>
              </a:rPr>
              <a:t>Analyst</a:t>
            </a:r>
          </a:p>
          <a:p>
            <a:pPr marL="201168" lvl="1" indent="0">
              <a:buNone/>
            </a:pPr>
            <a:r>
              <a:rPr lang="en-US" sz="1700" dirty="0">
                <a:solidFill>
                  <a:prstClr val="black"/>
                </a:solidFill>
              </a:rPr>
              <a:t>	</a:t>
            </a:r>
            <a:r>
              <a:rPr lang="en-US" sz="1900" dirty="0" smtClean="0">
                <a:solidFill>
                  <a:prstClr val="black"/>
                </a:solidFill>
              </a:rPr>
              <a:t>530-661-2745 </a:t>
            </a:r>
          </a:p>
          <a:p>
            <a:pPr marL="917120" lvl="5" indent="0">
              <a:buNone/>
            </a:pPr>
            <a:r>
              <a:rPr lang="en-US" sz="1700" dirty="0" smtClean="0">
                <a:solidFill>
                  <a:prstClr val="black"/>
                </a:solidFill>
                <a:hlinkClick r:id="rId2"/>
              </a:rPr>
              <a:t>fabian.valle@yolocounty.org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References: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DD0-BDF7-4383-97E5-252026BC94F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3480045"/>
            <a:ext cx="106376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Managed </a:t>
            </a:r>
            <a:r>
              <a:rPr lang="en-US" sz="1400" dirty="0"/>
              <a:t>Care Final Rule, Federal Register, Vol. 81, No. 88: </a:t>
            </a:r>
          </a:p>
          <a:p>
            <a:r>
              <a:rPr lang="en-US" sz="1400" u="sng" dirty="0">
                <a:hlinkClick r:id="rId3"/>
              </a:rPr>
              <a:t>https://</a:t>
            </a:r>
            <a:r>
              <a:rPr lang="en-US" sz="1400" u="sng" dirty="0" smtClean="0">
                <a:hlinkClick r:id="rId3"/>
              </a:rPr>
              <a:t>www.federalregister.gov/documents/2016/05/06/2016-09581/medicaid-and-childrens-health-insurance-program-chip-programs-medicaid-managed-care-chip-delivered</a:t>
            </a:r>
            <a:endParaRPr lang="en-US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Medicaid </a:t>
            </a:r>
            <a:r>
              <a:rPr lang="en-US" sz="1400" dirty="0"/>
              <a:t>Mental Health Parity Final Rule Federal Register: </a:t>
            </a:r>
          </a:p>
          <a:p>
            <a:r>
              <a:rPr lang="en-US" sz="1400" u="sng" dirty="0">
                <a:hlinkClick r:id="rId4"/>
              </a:rPr>
              <a:t>https://</a:t>
            </a:r>
            <a:r>
              <a:rPr lang="en-US" sz="1400" u="sng" dirty="0" smtClean="0">
                <a:hlinkClick r:id="rId4"/>
              </a:rPr>
              <a:t>www.gpo.gov/fdsys/pkg/FR-2016-03-30/pdf/2016-06876.pdf</a:t>
            </a:r>
            <a:endParaRPr lang="en-US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DHCS MHSUDS Information Notice 18-011: </a:t>
            </a:r>
            <a:endParaRPr lang="en-US" sz="1400" dirty="0" smtClean="0">
              <a:hlinkClick r:id="rId5"/>
            </a:endParaRPr>
          </a:p>
          <a:p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://www.dhcs.ca.gov/services/MH/Documents/Information%20Notices/IN%2018-%</a:t>
            </a:r>
            <a:r>
              <a:rPr lang="en-US" sz="1400" dirty="0" smtClean="0">
                <a:hlinkClick r:id="rId5"/>
              </a:rPr>
              <a:t>20Network%20Adequacy/MHSUDS_IN_18-011_Network_Adequacy.pdf</a:t>
            </a:r>
            <a:endParaRPr lang="en-US" sz="1400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4477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3482</TotalTime>
  <Words>556</Words>
  <Application>Microsoft Office PowerPoint</Application>
  <PresentationFormat>Custom</PresentationFormat>
  <Paragraphs>116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Network Adequacy Standards and Certification HHSA Overview</vt:lpstr>
      <vt:lpstr>Presentation Outline</vt:lpstr>
      <vt:lpstr>The 438 Final Rule &amp; Parity</vt:lpstr>
      <vt:lpstr>Network Adequacy Standards </vt:lpstr>
      <vt:lpstr>Required Exhibits &amp; Network Adequacy Certification Tool-NACT</vt:lpstr>
      <vt:lpstr>Geographic Information Systems (GIS) Mapping: Visual Storytelling</vt:lpstr>
      <vt:lpstr>Reporting Timeline</vt:lpstr>
      <vt:lpstr>Next Steps… </vt:lpstr>
      <vt:lpstr>Questions?</vt:lpstr>
    </vt:vector>
  </TitlesOfParts>
  <Company>Yolo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Management Work Plan</dc:title>
  <dc:creator>Amy Leino</dc:creator>
  <cp:lastModifiedBy>Christina Grandison</cp:lastModifiedBy>
  <cp:revision>207</cp:revision>
  <cp:lastPrinted>2018-05-10T21:46:48Z</cp:lastPrinted>
  <dcterms:created xsi:type="dcterms:W3CDTF">2018-05-07T23:46:48Z</dcterms:created>
  <dcterms:modified xsi:type="dcterms:W3CDTF">2018-06-21T15:12:52Z</dcterms:modified>
</cp:coreProperties>
</file>