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258" r:id="rId2"/>
    <p:sldId id="284" r:id="rId3"/>
    <p:sldId id="401" r:id="rId4"/>
    <p:sldId id="529" r:id="rId5"/>
    <p:sldId id="449" r:id="rId6"/>
    <p:sldId id="451" r:id="rId7"/>
    <p:sldId id="452" r:id="rId8"/>
    <p:sldId id="453" r:id="rId9"/>
    <p:sldId id="454" r:id="rId10"/>
    <p:sldId id="455" r:id="rId11"/>
    <p:sldId id="530"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531"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491"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510" r:id="rId65"/>
    <p:sldId id="511" r:id="rId66"/>
    <p:sldId id="512" r:id="rId67"/>
    <p:sldId id="513" r:id="rId68"/>
    <p:sldId id="514" r:id="rId69"/>
    <p:sldId id="515" r:id="rId70"/>
    <p:sldId id="516" r:id="rId71"/>
    <p:sldId id="517" r:id="rId72"/>
    <p:sldId id="518" r:id="rId73"/>
    <p:sldId id="519" r:id="rId74"/>
    <p:sldId id="521" r:id="rId75"/>
    <p:sldId id="520" r:id="rId76"/>
    <p:sldId id="522" r:id="rId77"/>
    <p:sldId id="523" r:id="rId78"/>
    <p:sldId id="524" r:id="rId79"/>
    <p:sldId id="525" r:id="rId80"/>
    <p:sldId id="526" r:id="rId81"/>
    <p:sldId id="527" r:id="rId82"/>
    <p:sldId id="528" r:id="rId83"/>
    <p:sldId id="489" r:id="rId84"/>
    <p:sldId id="450" r:id="rId85"/>
    <p:sldId id="402" r:id="rId86"/>
    <p:sldId id="403" r:id="rId87"/>
    <p:sldId id="404" r:id="rId88"/>
    <p:sldId id="407" r:id="rId89"/>
    <p:sldId id="405" r:id="rId90"/>
    <p:sldId id="406" r:id="rId91"/>
    <p:sldId id="408" r:id="rId92"/>
    <p:sldId id="409" r:id="rId93"/>
    <p:sldId id="410" r:id="rId94"/>
    <p:sldId id="411" r:id="rId95"/>
    <p:sldId id="412" r:id="rId96"/>
    <p:sldId id="413" r:id="rId97"/>
    <p:sldId id="414" r:id="rId98"/>
    <p:sldId id="415" r:id="rId99"/>
    <p:sldId id="416" r:id="rId100"/>
    <p:sldId id="417" r:id="rId101"/>
    <p:sldId id="418" r:id="rId102"/>
    <p:sldId id="422" r:id="rId103"/>
    <p:sldId id="419" r:id="rId104"/>
    <p:sldId id="420" r:id="rId105"/>
    <p:sldId id="421" r:id="rId106"/>
    <p:sldId id="423" r:id="rId107"/>
    <p:sldId id="424" r:id="rId108"/>
    <p:sldId id="425" r:id="rId109"/>
    <p:sldId id="426" r:id="rId110"/>
    <p:sldId id="427" r:id="rId111"/>
    <p:sldId id="428" r:id="rId112"/>
    <p:sldId id="429" r:id="rId113"/>
    <p:sldId id="430" r:id="rId114"/>
    <p:sldId id="431" r:id="rId115"/>
    <p:sldId id="432" r:id="rId116"/>
    <p:sldId id="433" r:id="rId117"/>
    <p:sldId id="434" r:id="rId118"/>
    <p:sldId id="435" r:id="rId119"/>
    <p:sldId id="436" r:id="rId120"/>
    <p:sldId id="437" r:id="rId121"/>
    <p:sldId id="533" r:id="rId122"/>
    <p:sldId id="438" r:id="rId123"/>
    <p:sldId id="439" r:id="rId124"/>
    <p:sldId id="440" r:id="rId125"/>
    <p:sldId id="441" r:id="rId126"/>
    <p:sldId id="442" r:id="rId127"/>
    <p:sldId id="443" r:id="rId128"/>
    <p:sldId id="444" r:id="rId129"/>
    <p:sldId id="445" r:id="rId130"/>
    <p:sldId id="446" r:id="rId131"/>
    <p:sldId id="447" r:id="rId132"/>
    <p:sldId id="532" r:id="rId1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ea, Griffin" initials="P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F93947"/>
    <a:srgbClr val="FFC5C5"/>
    <a:srgbClr val="E8EE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0440" autoAdjust="0"/>
  </p:normalViewPr>
  <p:slideViewPr>
    <p:cSldViewPr snapToGrid="0">
      <p:cViewPr varScale="1">
        <p:scale>
          <a:sx n="76" d="100"/>
          <a:sy n="76" d="100"/>
        </p:scale>
        <p:origin x="120" y="45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E08F2E-5F06-4CE2-A139-452A1382A6F0}" type="datetimeFigureOut">
              <a:rPr lang="en-US"/>
              <a:t>12/03/2019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C5DC6-1594-414D-9341-ABA08739246C}" type="datetimeFigureOut">
              <a:rPr lang="en-US"/>
              <a:t>12/03/2019</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36871646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100</a:t>
            </a:fld>
            <a:endParaRPr lang="en-US"/>
          </a:p>
        </p:txBody>
      </p:sp>
    </p:spTree>
    <p:extLst>
      <p:ext uri="{BB962C8B-B14F-4D97-AF65-F5344CB8AC3E}">
        <p14:creationId xmlns:p14="http://schemas.microsoft.com/office/powerpoint/2010/main" val="37257069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101</a:t>
            </a:fld>
            <a:endParaRPr lang="en-US"/>
          </a:p>
        </p:txBody>
      </p:sp>
    </p:spTree>
    <p:extLst>
      <p:ext uri="{BB962C8B-B14F-4D97-AF65-F5344CB8AC3E}">
        <p14:creationId xmlns:p14="http://schemas.microsoft.com/office/powerpoint/2010/main" val="31762662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should already have created an account when applying for coverage under </a:t>
            </a:r>
            <a:r>
              <a:rPr lang="en-US" dirty="0" err="1"/>
              <a:t>tha</a:t>
            </a:r>
            <a:r>
              <a:rPr lang="en-US" dirty="0"/>
              <a:t> </a:t>
            </a:r>
            <a:r>
              <a:rPr lang="en-US" dirty="0" err="1"/>
              <a:t>cannabi</a:t>
            </a:r>
            <a:r>
              <a:rPr lang="en-US" dirty="0"/>
              <a:t> cultivation general order, use that log in information. </a:t>
            </a:r>
          </a:p>
          <a:p>
            <a:r>
              <a:rPr lang="en-US" dirty="0"/>
              <a:t>If you forgot your password, select “log in” and “Forgot your Password” at the bottom of the screen. You will be emailed a new password to log in and continue with next step</a:t>
            </a:r>
          </a:p>
          <a:p>
            <a:endParaRPr lang="en-US" dirty="0"/>
          </a:p>
          <a:p>
            <a:r>
              <a:rPr lang="en-US" dirty="0"/>
              <a:t>On the dashboard, select “online 2019 cannabis water quality monitoring and reporting program. Enter your WDID (new that starts with 5S57CC******. </a:t>
            </a:r>
          </a:p>
          <a:p>
            <a:endParaRPr lang="en-US" dirty="0"/>
          </a:p>
          <a:p>
            <a:r>
              <a:rPr lang="en-US" dirty="0"/>
              <a:t>After you submit your report, you will receive an email with a copy of the completed report. </a:t>
            </a:r>
          </a:p>
        </p:txBody>
      </p:sp>
      <p:sp>
        <p:nvSpPr>
          <p:cNvPr id="4" name="Slide Number Placeholder 3"/>
          <p:cNvSpPr>
            <a:spLocks noGrp="1"/>
          </p:cNvSpPr>
          <p:nvPr>
            <p:ph type="sldNum" sz="quarter" idx="5"/>
          </p:nvPr>
        </p:nvSpPr>
        <p:spPr/>
        <p:txBody>
          <a:bodyPr/>
          <a:lstStyle/>
          <a:p>
            <a:fld id="{77542409-6A04-4DC6-AC3A-D3758287A8F2}" type="slidenum">
              <a:rPr lang="en-US" smtClean="0"/>
              <a:t>102</a:t>
            </a:fld>
            <a:endParaRPr lang="en-US"/>
          </a:p>
        </p:txBody>
      </p:sp>
    </p:spTree>
    <p:extLst>
      <p:ext uri="{BB962C8B-B14F-4D97-AF65-F5344CB8AC3E}">
        <p14:creationId xmlns:p14="http://schemas.microsoft.com/office/powerpoint/2010/main" val="39653258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103</a:t>
            </a:fld>
            <a:endParaRPr lang="en-US"/>
          </a:p>
        </p:txBody>
      </p:sp>
    </p:spTree>
    <p:extLst>
      <p:ext uri="{BB962C8B-B14F-4D97-AF65-F5344CB8AC3E}">
        <p14:creationId xmlns:p14="http://schemas.microsoft.com/office/powerpoint/2010/main" val="34758350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104</a:t>
            </a:fld>
            <a:endParaRPr lang="en-US"/>
          </a:p>
        </p:txBody>
      </p:sp>
    </p:spTree>
    <p:extLst>
      <p:ext uri="{BB962C8B-B14F-4D97-AF65-F5344CB8AC3E}">
        <p14:creationId xmlns:p14="http://schemas.microsoft.com/office/powerpoint/2010/main" val="36233252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105</a:t>
            </a:fld>
            <a:endParaRPr lang="en-US"/>
          </a:p>
        </p:txBody>
      </p:sp>
    </p:spTree>
    <p:extLst>
      <p:ext uri="{BB962C8B-B14F-4D97-AF65-F5344CB8AC3E}">
        <p14:creationId xmlns:p14="http://schemas.microsoft.com/office/powerpoint/2010/main" val="6019075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106</a:t>
            </a:fld>
            <a:endParaRPr lang="en-US"/>
          </a:p>
        </p:txBody>
      </p:sp>
    </p:spTree>
    <p:extLst>
      <p:ext uri="{BB962C8B-B14F-4D97-AF65-F5344CB8AC3E}">
        <p14:creationId xmlns:p14="http://schemas.microsoft.com/office/powerpoint/2010/main" val="17416666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107</a:t>
            </a:fld>
            <a:endParaRPr lang="en-US"/>
          </a:p>
        </p:txBody>
      </p:sp>
    </p:spTree>
    <p:extLst>
      <p:ext uri="{BB962C8B-B14F-4D97-AF65-F5344CB8AC3E}">
        <p14:creationId xmlns:p14="http://schemas.microsoft.com/office/powerpoint/2010/main" val="40501775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108</a:t>
            </a:fld>
            <a:endParaRPr lang="en-US"/>
          </a:p>
        </p:txBody>
      </p:sp>
    </p:spTree>
    <p:extLst>
      <p:ext uri="{BB962C8B-B14F-4D97-AF65-F5344CB8AC3E}">
        <p14:creationId xmlns:p14="http://schemas.microsoft.com/office/powerpoint/2010/main" val="3383874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109</a:t>
            </a:fld>
            <a:endParaRPr lang="en-US"/>
          </a:p>
        </p:txBody>
      </p:sp>
    </p:spTree>
    <p:extLst>
      <p:ext uri="{BB962C8B-B14F-4D97-AF65-F5344CB8AC3E}">
        <p14:creationId xmlns:p14="http://schemas.microsoft.com/office/powerpoint/2010/main" val="424849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9585556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a single map and point this requirement to that map. </a:t>
            </a:r>
          </a:p>
        </p:txBody>
      </p:sp>
      <p:sp>
        <p:nvSpPr>
          <p:cNvPr id="4" name="Slide Number Placeholder 3"/>
          <p:cNvSpPr>
            <a:spLocks noGrp="1"/>
          </p:cNvSpPr>
          <p:nvPr>
            <p:ph type="sldNum" sz="quarter" idx="5"/>
          </p:nvPr>
        </p:nvSpPr>
        <p:spPr/>
        <p:txBody>
          <a:bodyPr/>
          <a:lstStyle/>
          <a:p>
            <a:fld id="{77542409-6A04-4DC6-AC3A-D3758287A8F2}" type="slidenum">
              <a:rPr lang="en-US" smtClean="0"/>
              <a:t>110</a:t>
            </a:fld>
            <a:endParaRPr lang="en-US"/>
          </a:p>
        </p:txBody>
      </p:sp>
    </p:spTree>
    <p:extLst>
      <p:ext uri="{BB962C8B-B14F-4D97-AF65-F5344CB8AC3E}">
        <p14:creationId xmlns:p14="http://schemas.microsoft.com/office/powerpoint/2010/main" val="21129470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111</a:t>
            </a:fld>
            <a:endParaRPr lang="en-US"/>
          </a:p>
        </p:txBody>
      </p:sp>
    </p:spTree>
    <p:extLst>
      <p:ext uri="{BB962C8B-B14F-4D97-AF65-F5344CB8AC3E}">
        <p14:creationId xmlns:p14="http://schemas.microsoft.com/office/powerpoint/2010/main" val="10429455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112</a:t>
            </a:fld>
            <a:endParaRPr lang="en-US"/>
          </a:p>
        </p:txBody>
      </p:sp>
    </p:spTree>
    <p:extLst>
      <p:ext uri="{BB962C8B-B14F-4D97-AF65-F5344CB8AC3E}">
        <p14:creationId xmlns:p14="http://schemas.microsoft.com/office/powerpoint/2010/main" val="11744913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113</a:t>
            </a:fld>
            <a:endParaRPr lang="en-US"/>
          </a:p>
        </p:txBody>
      </p:sp>
    </p:spTree>
    <p:extLst>
      <p:ext uri="{BB962C8B-B14F-4D97-AF65-F5344CB8AC3E}">
        <p14:creationId xmlns:p14="http://schemas.microsoft.com/office/powerpoint/2010/main" val="8234067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114</a:t>
            </a:fld>
            <a:endParaRPr lang="en-US"/>
          </a:p>
        </p:txBody>
      </p:sp>
    </p:spTree>
    <p:extLst>
      <p:ext uri="{BB962C8B-B14F-4D97-AF65-F5344CB8AC3E}">
        <p14:creationId xmlns:p14="http://schemas.microsoft.com/office/powerpoint/2010/main" val="42109003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115</a:t>
            </a:fld>
            <a:endParaRPr lang="en-US"/>
          </a:p>
        </p:txBody>
      </p:sp>
    </p:spTree>
    <p:extLst>
      <p:ext uri="{BB962C8B-B14F-4D97-AF65-F5344CB8AC3E}">
        <p14:creationId xmlns:p14="http://schemas.microsoft.com/office/powerpoint/2010/main" val="30801687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116</a:t>
            </a:fld>
            <a:endParaRPr lang="en-US"/>
          </a:p>
        </p:txBody>
      </p:sp>
    </p:spTree>
    <p:extLst>
      <p:ext uri="{BB962C8B-B14F-4D97-AF65-F5344CB8AC3E}">
        <p14:creationId xmlns:p14="http://schemas.microsoft.com/office/powerpoint/2010/main" val="4270936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117</a:t>
            </a:fld>
            <a:endParaRPr lang="en-US"/>
          </a:p>
        </p:txBody>
      </p:sp>
    </p:spTree>
    <p:extLst>
      <p:ext uri="{BB962C8B-B14F-4D97-AF65-F5344CB8AC3E}">
        <p14:creationId xmlns:p14="http://schemas.microsoft.com/office/powerpoint/2010/main" val="31012576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118</a:t>
            </a:fld>
            <a:endParaRPr lang="en-US"/>
          </a:p>
        </p:txBody>
      </p:sp>
    </p:spTree>
    <p:extLst>
      <p:ext uri="{BB962C8B-B14F-4D97-AF65-F5344CB8AC3E}">
        <p14:creationId xmlns:p14="http://schemas.microsoft.com/office/powerpoint/2010/main" val="41004005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119</a:t>
            </a:fld>
            <a:endParaRPr lang="en-US"/>
          </a:p>
        </p:txBody>
      </p:sp>
    </p:spTree>
    <p:extLst>
      <p:ext uri="{BB962C8B-B14F-4D97-AF65-F5344CB8AC3E}">
        <p14:creationId xmlns:p14="http://schemas.microsoft.com/office/powerpoint/2010/main" val="249822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any person, citizen, or domiciliary discharging waste or proposing to discharge waste within any region, other than to a community sewer system, that could affect the quality of the waters of the state, file a report of waste discharge (RWD) to obtain coverage under WDRs or a waiver or WDRs. </a:t>
            </a:r>
          </a:p>
          <a:p>
            <a:endParaRPr lang="en-US" dirty="0"/>
          </a:p>
          <a:p>
            <a:r>
              <a:rPr lang="en-US" dirty="0"/>
              <a:t>16. This General Order requires Dischargers to comply with all applicable Basin Plan requirements, including prohibitions and/or water quality objectives governing the discharge.</a:t>
            </a:r>
          </a:p>
          <a:p>
            <a:endParaRPr lang="en-US" dirty="0"/>
          </a:p>
          <a:p>
            <a:r>
              <a:rPr lang="en-US" dirty="0"/>
              <a:t>17. The State Water Board’s authority to regulate discharges associated with cannabis cultivation. All discharges regulated under this order will be from similar operations and/or activities related to cannabis cultivation, which pose similar types of threat to water quality. The discharges will use similar treatment methods (e.g., filtration, settling, setbacks, application to land, etc.). Individual WDRs are not necessary</a:t>
            </a:r>
          </a:p>
          <a:p>
            <a:endParaRPr lang="en-US" dirty="0"/>
          </a:p>
          <a:p>
            <a:r>
              <a:rPr lang="en-US" dirty="0"/>
              <a:t>18. no discharge of waste into waters of the state, whether or not the discharge is made pursuant to waste discharge requirements, shall create a vested right to continue the discharge.</a:t>
            </a:r>
          </a:p>
        </p:txBody>
      </p:sp>
      <p:sp>
        <p:nvSpPr>
          <p:cNvPr id="4" name="Slide Number Placeholder 3"/>
          <p:cNvSpPr>
            <a:spLocks noGrp="1"/>
          </p:cNvSpPr>
          <p:nvPr>
            <p:ph type="sldNum" sz="quarter" idx="5"/>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6970833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120</a:t>
            </a:fld>
            <a:endParaRPr lang="en-US"/>
          </a:p>
        </p:txBody>
      </p:sp>
    </p:spTree>
    <p:extLst>
      <p:ext uri="{BB962C8B-B14F-4D97-AF65-F5344CB8AC3E}">
        <p14:creationId xmlns:p14="http://schemas.microsoft.com/office/powerpoint/2010/main" val="30620824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121</a:t>
            </a:fld>
            <a:endParaRPr lang="en-US"/>
          </a:p>
        </p:txBody>
      </p:sp>
    </p:spTree>
    <p:extLst>
      <p:ext uri="{BB962C8B-B14F-4D97-AF65-F5344CB8AC3E}">
        <p14:creationId xmlns:p14="http://schemas.microsoft.com/office/powerpoint/2010/main" val="26665405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122</a:t>
            </a:fld>
            <a:endParaRPr lang="en-US"/>
          </a:p>
        </p:txBody>
      </p:sp>
    </p:spTree>
    <p:extLst>
      <p:ext uri="{BB962C8B-B14F-4D97-AF65-F5344CB8AC3E}">
        <p14:creationId xmlns:p14="http://schemas.microsoft.com/office/powerpoint/2010/main" val="35919294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123</a:t>
            </a:fld>
            <a:endParaRPr lang="en-US"/>
          </a:p>
        </p:txBody>
      </p:sp>
    </p:spTree>
    <p:extLst>
      <p:ext uri="{BB962C8B-B14F-4D97-AF65-F5344CB8AC3E}">
        <p14:creationId xmlns:p14="http://schemas.microsoft.com/office/powerpoint/2010/main" val="21560496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124</a:t>
            </a:fld>
            <a:endParaRPr lang="en-US"/>
          </a:p>
        </p:txBody>
      </p:sp>
    </p:spTree>
    <p:extLst>
      <p:ext uri="{BB962C8B-B14F-4D97-AF65-F5344CB8AC3E}">
        <p14:creationId xmlns:p14="http://schemas.microsoft.com/office/powerpoint/2010/main" val="19540864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125</a:t>
            </a:fld>
            <a:endParaRPr lang="en-US"/>
          </a:p>
        </p:txBody>
      </p:sp>
    </p:spTree>
    <p:extLst>
      <p:ext uri="{BB962C8B-B14F-4D97-AF65-F5344CB8AC3E}">
        <p14:creationId xmlns:p14="http://schemas.microsoft.com/office/powerpoint/2010/main" val="20878440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126</a:t>
            </a:fld>
            <a:endParaRPr lang="en-US"/>
          </a:p>
        </p:txBody>
      </p:sp>
    </p:spTree>
    <p:extLst>
      <p:ext uri="{BB962C8B-B14F-4D97-AF65-F5344CB8AC3E}">
        <p14:creationId xmlns:p14="http://schemas.microsoft.com/office/powerpoint/2010/main" val="25317454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127</a:t>
            </a:fld>
            <a:endParaRPr lang="en-US"/>
          </a:p>
        </p:txBody>
      </p:sp>
    </p:spTree>
    <p:extLst>
      <p:ext uri="{BB962C8B-B14F-4D97-AF65-F5344CB8AC3E}">
        <p14:creationId xmlns:p14="http://schemas.microsoft.com/office/powerpoint/2010/main" val="42710082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128</a:t>
            </a:fld>
            <a:endParaRPr lang="en-US"/>
          </a:p>
        </p:txBody>
      </p:sp>
    </p:spTree>
    <p:extLst>
      <p:ext uri="{BB962C8B-B14F-4D97-AF65-F5344CB8AC3E}">
        <p14:creationId xmlns:p14="http://schemas.microsoft.com/office/powerpoint/2010/main" val="24351455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129</a:t>
            </a:fld>
            <a:endParaRPr lang="en-US"/>
          </a:p>
        </p:txBody>
      </p:sp>
    </p:spTree>
    <p:extLst>
      <p:ext uri="{BB962C8B-B14F-4D97-AF65-F5344CB8AC3E}">
        <p14:creationId xmlns:p14="http://schemas.microsoft.com/office/powerpoint/2010/main" val="130080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The Cannabis Policy includes instream flow objectives, limits on diversions, requirements for screening of diversions and elimination of barriers to fish passage. Cannabis cultivation activities statewide are required to comply with the requirements of the Cannabis Policy. </a:t>
            </a:r>
          </a:p>
          <a:p>
            <a:endParaRPr lang="en-US" dirty="0"/>
          </a:p>
          <a:p>
            <a:r>
              <a:rPr lang="en-US" dirty="0"/>
              <a:t>22. Authorization to discharge waste from cannabis cultivation activities under this General Order may be revoked based on those conditions. </a:t>
            </a:r>
          </a:p>
          <a:p>
            <a:endParaRPr lang="en-US" dirty="0"/>
          </a:p>
          <a:p>
            <a:r>
              <a:rPr lang="en-US" dirty="0"/>
              <a:t>24. Industrial hemp is regulated by the CDFA, commencing with section 81000 of the Food and Agricultural Code. Cultivation of industrial hemp shall be performed consistent with the Regional Water Board’s ILRP. </a:t>
            </a:r>
          </a:p>
          <a:p>
            <a:endParaRPr lang="en-US" dirty="0"/>
          </a:p>
          <a:p>
            <a:r>
              <a:rPr lang="en-US" dirty="0"/>
              <a:t>25. The California Forest Practice Rules designate watercourse (stream) and lake protection zones, protective measures based on the beneficial use, and whether the watercourse is natural or manmade. Activities performed in areas subject to the Forest Practice Rules shall be implemented consistent with the permitting, licensing, and performance standards of the Forest Practice Rules, and the requirements of the Cannabis Policy and this General Order, whichever is more protective.</a:t>
            </a:r>
          </a:p>
          <a:p>
            <a:endParaRPr lang="en-US" dirty="0"/>
          </a:p>
          <a:p>
            <a:r>
              <a:rPr lang="en-US" dirty="0"/>
              <a:t>26. Diversion of water or any other alteration of a lake or streambed (including alterations that result from construction or modification of culverts, etc.) requires CDFW notification and permitting. CDFW manages California’s fish and wildlife resources and habitats for their ecological value and enjoyment by the public. CDFW may issue Lake or Streambed Alteration Agreements (also known as “1600 Agreements”) that may limit water diversions to ensure that public resources are protected or impose additional conditions</a:t>
            </a:r>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66358429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130</a:t>
            </a:fld>
            <a:endParaRPr lang="en-US"/>
          </a:p>
        </p:txBody>
      </p:sp>
    </p:spTree>
    <p:extLst>
      <p:ext uri="{BB962C8B-B14F-4D97-AF65-F5344CB8AC3E}">
        <p14:creationId xmlns:p14="http://schemas.microsoft.com/office/powerpoint/2010/main" val="20957528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131</a:t>
            </a:fld>
            <a:endParaRPr lang="en-US"/>
          </a:p>
        </p:txBody>
      </p:sp>
    </p:spTree>
    <p:extLst>
      <p:ext uri="{BB962C8B-B14F-4D97-AF65-F5344CB8AC3E}">
        <p14:creationId xmlns:p14="http://schemas.microsoft.com/office/powerpoint/2010/main" val="30035891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132</a:t>
            </a:fld>
            <a:endParaRPr lang="en-US"/>
          </a:p>
        </p:txBody>
      </p:sp>
    </p:spTree>
    <p:extLst>
      <p:ext uri="{BB962C8B-B14F-4D97-AF65-F5344CB8AC3E}">
        <p14:creationId xmlns:p14="http://schemas.microsoft.com/office/powerpoint/2010/main" val="58456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 42 are region specific and TMDL specific. </a:t>
            </a:r>
          </a:p>
          <a:p>
            <a:endParaRPr lang="en-US" dirty="0"/>
          </a:p>
          <a:p>
            <a:r>
              <a:rPr lang="en-US" dirty="0"/>
              <a:t>43. Because such Dischargers pose a higher risk to water quality and will require a higher level of Regional Water Board oversight, they are subject to a higher application and annual fee. When the site is reconfigured to comply with the setbacks, the Discharger can request the Regional Water Board to reclassify the site to a lower risk level and allow a lower annual fee to be assessed</a:t>
            </a:r>
          </a:p>
          <a:p>
            <a:endParaRPr lang="en-US" dirty="0"/>
          </a:p>
          <a:p>
            <a:r>
              <a:rPr lang="en-US" dirty="0"/>
              <a:t>44. Water Code sections 13260(d)(1)(A) and 13269 (a)(4)(A) requires persons subject to waste discharge requirements or a waiver of waste discharge requirements to pay an annual fee according to a fee schedule established by the State Water Board. The application and annual fee schedule is presented in California Code of Regulations, title 23, section 2200 et seq.</a:t>
            </a:r>
          </a:p>
          <a:p>
            <a:endParaRPr lang="en-US" dirty="0"/>
          </a:p>
          <a:p>
            <a:r>
              <a:rPr lang="en-US" dirty="0"/>
              <a:t>45. to self-certify that all applicable BPTC measures are being implemented, or will be implemented by the onset of the winter period, following the enrollment date. The notice of receipt will expire within 30 days of issuance if the Discharger fails to complete the application by submitting the application fee to the State Water Board. </a:t>
            </a:r>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414743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a:t>SMP – within 90 days of the issuance of  a NOR. The Site Management Plan may include a schedule to achieve compliance, but all work must be completed by the onset of winter period each year. </a:t>
            </a:r>
          </a:p>
          <a:p>
            <a:pPr marL="0" indent="0">
              <a:buNone/>
            </a:pPr>
            <a:endParaRPr lang="en-US" dirty="0"/>
          </a:p>
          <a:p>
            <a:pPr marL="0" indent="0">
              <a:buNone/>
            </a:pPr>
            <a:r>
              <a:rPr lang="en-US" dirty="0"/>
              <a:t>IV - The NMP shall calculate all the nitrogen applied to the cannabis cultivation area (dissolved in irrigation water, originating in soil amendments, and applied fertilizers) and describe procedures to limit excessive fertilizer application.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2831963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 The requirements of this General Order are severable. If any provision of this General Order is held invalid, the remainder of this General Order shall not be affected. </a:t>
            </a:r>
          </a:p>
          <a:p>
            <a:pPr marL="0" indent="0">
              <a:buNone/>
            </a:pPr>
            <a:endParaRPr lang="en-US" dirty="0"/>
          </a:p>
          <a:p>
            <a:pPr marL="0" indent="0">
              <a:buNone/>
            </a:pPr>
            <a:r>
              <a:rPr lang="en-US" dirty="0"/>
              <a:t>d. A copy of this General Order and technical reports required by this General Order shall be kept at the cultivation site. Maintenance of electronic copies of the documents, that can immediately be viewed, is acceptable.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266628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3730450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material change includes, but is not limited to, any of the following: </a:t>
            </a:r>
          </a:p>
          <a:p>
            <a:pPr marL="0" indent="0">
              <a:buNone/>
            </a:pPr>
            <a:r>
              <a:rPr lang="en-US" dirty="0" err="1"/>
              <a:t>i</a:t>
            </a:r>
            <a:r>
              <a:rPr lang="en-US" dirty="0"/>
              <a:t>. An increase in cultivation area</a:t>
            </a:r>
          </a:p>
          <a:p>
            <a:pPr marL="0" indent="0">
              <a:buNone/>
            </a:pPr>
            <a:r>
              <a:rPr lang="en-US" dirty="0"/>
              <a:t>ii. A significant change in the operational activities that have the potential to increase or create a discharge to waters of the state (e.g., new green houses, change in wastewater disposal method, or new activity such as cannabis manufacturing). </a:t>
            </a:r>
          </a:p>
          <a:p>
            <a:pPr marL="0" indent="0">
              <a:buNone/>
            </a:pPr>
            <a:endParaRPr lang="en-US" dirty="0"/>
          </a:p>
          <a:p>
            <a:pPr marL="0" indent="0">
              <a:buNone/>
            </a:pPr>
            <a:r>
              <a:rPr lang="en-US" dirty="0"/>
              <a:t>The Regional Water Board Executive Officer may require resubmittal of application information, technical reports, or certifications. </a:t>
            </a:r>
          </a:p>
          <a:p>
            <a:pPr marL="0" indent="0">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185839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Discharger shall permit representatives of the Regional Water Board and/or the State Water Board, upon presentation of credentials, to: </a:t>
            </a:r>
          </a:p>
          <a:p>
            <a:pPr marL="285750" indent="-285750">
              <a:buAutoNum type="romanLcPeriod"/>
            </a:pPr>
            <a:r>
              <a:rPr lang="en-US" dirty="0"/>
              <a:t>Enter premises where cannabis is cultivated or processed, wastes are treated, stored, or disposed of, and facilities in which any records are kept. </a:t>
            </a:r>
          </a:p>
          <a:p>
            <a:pPr marL="285750" indent="-285750">
              <a:buAutoNum type="romanLcPeriod"/>
            </a:pPr>
            <a:r>
              <a:rPr lang="en-US" dirty="0"/>
              <a:t>Copy any records required under terms and conditions of this General Order. </a:t>
            </a:r>
          </a:p>
          <a:p>
            <a:pPr marL="285750" indent="-285750">
              <a:buAutoNum type="romanLcPeriod"/>
            </a:pPr>
            <a:r>
              <a:rPr lang="en-US" dirty="0"/>
              <a:t>Inspect at reasonable hours, monitoring equipment required by this General Order</a:t>
            </a:r>
          </a:p>
          <a:p>
            <a:pPr marL="285750" indent="-285750">
              <a:buAutoNum type="romanLcPeriod"/>
            </a:pPr>
            <a:r>
              <a:rPr lang="en-US" dirty="0"/>
              <a:t>Sample, photograph, and/or video record any cultivation activity, discharge, waste material, waste treatment system, or monitoring device.</a:t>
            </a:r>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191280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board was created in 1960s to protect water quality, to implement the federal clean water act</a:t>
            </a:r>
          </a:p>
          <a:p>
            <a:r>
              <a:rPr lang="en-US" dirty="0"/>
              <a:t> </a:t>
            </a:r>
          </a:p>
          <a:p>
            <a:r>
              <a:rPr lang="en-US" dirty="0"/>
              <a:t>We are region 5, central valley water board Redding cannabis unit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nine regional water quality control boards. Regional boundaries are based on watersheds.  water quality requirements are based on the unique differences in climate, topography, geology and hydrology for each watershed. Each Regional Board makes water quality decisions for its region, including setting standards, issuing waste discharge requirements,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Region 5 consists of two watersheds Sacramento River and San Joaquin river watersheds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Cannabis regulation is new to this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Now let me talk briefly about cannabis</a:t>
            </a:r>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366866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304928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78634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provides definitions for 108 terms used throughout the Order. Many useful definitions can be found here, including: Watercourse (Class 1-4 which determines setback requirements), Land Disturbance (what counts towards the ‘disturbed area’ calculation that defines the Tier enrollment needed), and Qualified Professional (what type of credentials someone needs to have to create reports for your site)</a:t>
            </a:r>
          </a:p>
          <a:p>
            <a:pPr marL="0" indent="0">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233735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Disturbed land includes cultivation areas, storage areas where soil or soil amendments (e.g., potting soil, compost, or biosolids) are located. </a:t>
            </a:r>
          </a:p>
          <a:p>
            <a:pPr marL="0" indent="0">
              <a:buNone/>
            </a:pPr>
            <a:endParaRPr lang="en-US" dirty="0"/>
          </a:p>
          <a:p>
            <a:pPr marL="0" indent="0">
              <a:buNone/>
            </a:pPr>
            <a:r>
              <a:rPr lang="en-US" dirty="0"/>
              <a:t>Access roads that are designed, constructed, and maintained, or are reconstructed consistent with the Handbook for Forest, Ranch, and Rural Roads (Road Handbook), and that implement the interim and long-term erosion prevention and soil stabilization measures contained in Attachment A, are not considered disturbed areas for the purpose of tier determination under the Cannabis Cultivation General Order.</a:t>
            </a:r>
          </a:p>
        </p:txBody>
      </p:sp>
      <p:sp>
        <p:nvSpPr>
          <p:cNvPr id="4" name="Slide Number Placeholder 3"/>
          <p:cNvSpPr>
            <a:spLocks noGrp="1"/>
          </p:cNvSpPr>
          <p:nvPr>
            <p:ph type="sldNum" sz="quarter" idx="5"/>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4172403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Example for cultivation area vs disturbed area </a:t>
            </a:r>
          </a:p>
        </p:txBody>
      </p:sp>
      <p:sp>
        <p:nvSpPr>
          <p:cNvPr id="4" name="Slide Number Placeholder 3"/>
          <p:cNvSpPr>
            <a:spLocks noGrp="1"/>
          </p:cNvSpPr>
          <p:nvPr>
            <p:ph type="sldNum" sz="quarter" idx="5"/>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352016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Slope –Measure the highest and lowest elevations of the land to be disturbed, then measure the horizontal distance separating the highest and lowest elevations. Determine the slope using the formula below. (Multiple the ratio by 100 to find the percent value.) There may be more than one slope value if the low elevation has higher elevations in different directions. The highest slope value calculated (highest percentage numerically) is the value to be reported. </a:t>
            </a:r>
          </a:p>
          <a:p>
            <a:pPr marL="0" indent="0">
              <a:buNone/>
            </a:pPr>
            <a:endParaRPr lang="en-US" dirty="0"/>
          </a:p>
          <a:p>
            <a:pPr marL="0" indent="0">
              <a:buNone/>
            </a:pPr>
            <a:r>
              <a:rPr lang="en-US" dirty="0"/>
              <a:t>Slope – Value of slope expressed as a percentage. </a:t>
            </a:r>
          </a:p>
          <a:p>
            <a:pPr marL="0" indent="0">
              <a:buNone/>
            </a:pPr>
            <a:r>
              <a:rPr lang="en-US" dirty="0"/>
              <a:t>Elevation difference – Report in feet to an accuracy of one inch or one tenth of a foot. </a:t>
            </a:r>
          </a:p>
          <a:p>
            <a:pPr marL="0" indent="0">
              <a:buNone/>
            </a:pPr>
            <a:r>
              <a:rPr lang="en-US" dirty="0"/>
              <a:t>Horizontal distance – Report in feet to an accuracy of one inch or one tenth of a foot.</a:t>
            </a:r>
          </a:p>
        </p:txBody>
      </p:sp>
      <p:sp>
        <p:nvSpPr>
          <p:cNvPr id="4" name="Slide Number Placeholder 3"/>
          <p:cNvSpPr>
            <a:spLocks noGrp="1"/>
          </p:cNvSpPr>
          <p:nvPr>
            <p:ph type="sldNum" sz="quarter" idx="5"/>
          </p:nvPr>
        </p:nvSpPr>
        <p:spPr/>
        <p:txBody>
          <a:bodyPr/>
          <a:lstStyle/>
          <a:p>
            <a:fld id="{77542409-6A04-4DC6-AC3A-D3758287A8F2}" type="slidenum">
              <a:rPr lang="en-US" smtClean="0"/>
              <a:t>25</a:t>
            </a:fld>
            <a:endParaRPr lang="en-US"/>
          </a:p>
        </p:txBody>
      </p:sp>
    </p:spTree>
    <p:extLst>
      <p:ext uri="{BB962C8B-B14F-4D97-AF65-F5344CB8AC3E}">
        <p14:creationId xmlns:p14="http://schemas.microsoft.com/office/powerpoint/2010/main" val="419069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1870671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Regional Water Board Executive Officer may impose a more restrictive winter period to protect water quality based on special county rules or as specified in a Basin Plan. The following special rules or basin plan requirements apply: </a:t>
            </a:r>
            <a:r>
              <a:rPr lang="en-US" dirty="0" err="1"/>
              <a:t>i</a:t>
            </a:r>
            <a:r>
              <a:rPr lang="en-US" dirty="0"/>
              <a:t>. Santa Clara County, Santa Cruz County, and Monterey County: October 15 to April 15; ii. Marin County: October 1 to April 15; and iii. Lahontan Regional Water Board: October 15 to May 1 (for elevations above 6,000 feet).</a:t>
            </a:r>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1996440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details general requirements for cultivators to be in compliance with the Water Boards general order. Many, if not most, are requirements by other agencies. Thus, we require for the cultivators to be in compliance with all state and local agencies to also be in complied with our agency. This includes and LSA with CDFW, CRI and BSA which is usually required at a county level before land disturbance, and all </a:t>
            </a:r>
            <a:r>
              <a:rPr lang="en-US" sz="1200" kern="1200" dirty="0" err="1">
                <a:solidFill>
                  <a:schemeClr val="tx1"/>
                </a:solidFill>
                <a:effectLst/>
                <a:latin typeface="+mn-lt"/>
                <a:ea typeface="+mn-ea"/>
                <a:cs typeface="+mn-cs"/>
              </a:rPr>
              <a:t>CalFIRE</a:t>
            </a:r>
            <a:r>
              <a:rPr lang="en-US" sz="1200" kern="1200" dirty="0">
                <a:solidFill>
                  <a:schemeClr val="tx1"/>
                </a:solidFill>
                <a:effectLst/>
                <a:latin typeface="+mn-lt"/>
                <a:ea typeface="+mn-ea"/>
                <a:cs typeface="+mn-cs"/>
              </a:rPr>
              <a:t> and CDFW laws. It also clarifies that the Order does not permit any discharges to surface waters or anything leading to the degradation of surface waters.</a:t>
            </a:r>
          </a:p>
          <a:p>
            <a:pPr marL="0" indent="0">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3370302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Construction Storm Water Permit </a:t>
            </a:r>
          </a:p>
          <a:p>
            <a:pPr marL="171450" indent="-171450">
              <a:buFontTx/>
              <a:buChar char="-"/>
            </a:pPr>
            <a:r>
              <a:rPr lang="en-US" dirty="0"/>
              <a:t>LSA Lake and Streambed Alteration Agreement (LSA Agreement) or consult with CDFW</a:t>
            </a:r>
          </a:p>
          <a:p>
            <a:pPr marL="171450" indent="-171450">
              <a:buFontTx/>
              <a:buChar char="-"/>
            </a:pPr>
            <a:r>
              <a:rPr lang="en-US" dirty="0"/>
              <a:t>shall not take any action which results in the taking of Special-Status Plants, protected species </a:t>
            </a:r>
          </a:p>
          <a:p>
            <a:pPr marL="171450" indent="-171450">
              <a:buFontTx/>
              <a:buChar char="-"/>
            </a:pPr>
            <a:r>
              <a:rPr lang="en-US" dirty="0"/>
              <a:t>California </a:t>
            </a:r>
            <a:r>
              <a:rPr lang="en-US" i="1" dirty="0"/>
              <a:t>Endangered Species Act </a:t>
            </a:r>
          </a:p>
        </p:txBody>
      </p:sp>
      <p:sp>
        <p:nvSpPr>
          <p:cNvPr id="4" name="Slide Number Placeholder 3"/>
          <p:cNvSpPr>
            <a:spLocks noGrp="1"/>
          </p:cNvSpPr>
          <p:nvPr>
            <p:ph type="sldNum" sz="quarter" idx="5"/>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307204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am going to go over the Cannabis General order 2019. First of all, lets see how many of you have seen this document/book/digital copy before? This is the one of the document you should have on site (available either paper or digital form) all the time during the operation. Its free to download and you can print yourself if you wish to keep hard copy. </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522748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6 To avoid water quality degradation from erosion and sedimentation, land disturbance activities shall not occur during the winter period unless authorized by a Regional Water Board Executive Officer. All land disturbing activities during the winter period shall be supervised by a Qualified Professional. </a:t>
            </a:r>
          </a:p>
          <a:p>
            <a:pPr marL="171450" indent="-171450">
              <a:buFontTx/>
              <a:buChar char="-"/>
            </a:pPr>
            <a:endParaRPr lang="en-US" dirty="0"/>
          </a:p>
          <a:p>
            <a:pPr marL="171450" indent="-171450">
              <a:buFontTx/>
              <a:buChar char="-"/>
            </a:pPr>
            <a:r>
              <a:rPr lang="en-US" dirty="0">
                <a:latin typeface="Arial" panose="020B0604020202020204" pitchFamily="34" charset="0"/>
                <a:cs typeface="Arial" panose="020B0604020202020204" pitchFamily="34" charset="0"/>
              </a:rPr>
              <a:t>calendar dates from November 15 to April 1</a:t>
            </a:r>
            <a:endParaRPr lang="en-US" dirty="0"/>
          </a:p>
          <a:p>
            <a:pPr marL="171450" indent="-171450">
              <a:buFontTx/>
              <a:buChar char="-"/>
            </a:pPr>
            <a:endParaRPr lang="en-US" dirty="0"/>
          </a:p>
          <a:p>
            <a:pPr marL="171450" indent="-171450">
              <a:buFontTx/>
              <a:buChar char="-"/>
            </a:pPr>
            <a:r>
              <a:rPr lang="en-US" dirty="0"/>
              <a:t>7. All timberland conversions shall be permitted and compliant with the Forest Practice Rules and CAL FIRE permitting requirements.</a:t>
            </a:r>
          </a:p>
        </p:txBody>
      </p:sp>
      <p:sp>
        <p:nvSpPr>
          <p:cNvPr id="4" name="Slide Number Placeholder 3"/>
          <p:cNvSpPr>
            <a:spLocks noGrp="1"/>
          </p:cNvSpPr>
          <p:nvPr>
            <p:ph type="sldNum" sz="quarter" idx="5"/>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1332945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During land disturbance activities, the cannabis cultivator shall review and evaluate the applicable daily weather forecast and any applicable 24 hour forecast4 at least once per 24 hour period and maintain records of the weather forecast for each day land disturbance activities are conducted. The cannabis cultivator shall cease land disturbance activities and shall implement erosion control Requirements described in this Policy during any 24 hour period in which the applicable daily weather forecast or any 24 hour forecast reports a 50 percent or greater chance of precipitation greater than 0.5 inch per 24 hours. </a:t>
            </a:r>
          </a:p>
        </p:txBody>
      </p:sp>
      <p:sp>
        <p:nvSpPr>
          <p:cNvPr id="4" name="Slide Number Placeholder 3"/>
          <p:cNvSpPr>
            <a:spLocks noGrp="1"/>
          </p:cNvSpPr>
          <p:nvPr>
            <p:ph type="sldNum" sz="quarter" idx="5"/>
          </p:nvPr>
        </p:nvSpPr>
        <p:spPr/>
        <p:txBody>
          <a:bodyPr/>
          <a:lstStyle/>
          <a:p>
            <a:fld id="{77542409-6A04-4DC6-AC3A-D3758287A8F2}" type="slidenum">
              <a:rPr lang="en-US" smtClean="0"/>
              <a:t>31</a:t>
            </a:fld>
            <a:endParaRPr lang="en-US"/>
          </a:p>
        </p:txBody>
      </p:sp>
    </p:spTree>
    <p:extLst>
      <p:ext uri="{BB962C8B-B14F-4D97-AF65-F5344CB8AC3E}">
        <p14:creationId xmlns:p14="http://schemas.microsoft.com/office/powerpoint/2010/main" val="2563871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32</a:t>
            </a:fld>
            <a:endParaRPr lang="en-US"/>
          </a:p>
        </p:txBody>
      </p:sp>
    </p:spTree>
    <p:extLst>
      <p:ext uri="{BB962C8B-B14F-4D97-AF65-F5344CB8AC3E}">
        <p14:creationId xmlns:p14="http://schemas.microsoft.com/office/powerpoint/2010/main" val="389467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18 easement, open space easement, or greenway easement. This includes, but is not limited to, land owned by the United States or any department thereof, the State of California or any department thereof, any local agency, or any other person who is not the cannabis cultivator. Trespass grow will be considered as illegal grow. </a:t>
            </a:r>
          </a:p>
          <a:p>
            <a:pPr marL="171450" indent="-171450">
              <a:buFontTx/>
              <a:buChar char="-"/>
            </a:pPr>
            <a:endParaRPr lang="en-US" dirty="0"/>
          </a:p>
          <a:p>
            <a:pPr marL="171450" indent="-171450">
              <a:buFontTx/>
              <a:buChar char="-"/>
            </a:pPr>
            <a:r>
              <a:rPr lang="en-US" dirty="0"/>
              <a:t>19. During the 45-day review period, the affected tribe may, at its discretion, accept, reject, or not act regarding the cannabis cultivation proposal. If the tribe rejects the proposed cultivation, the cannabis cultivator is prohibited from cultivating cannabis on or within 600 feet of the affected tribe’s tribal lands. If the affected tribe accepts the cannabis cultivation proposal or does not act during the 45-day review period, the Water Boards may proceed with a decision on the cannabis cultivation request as though the affected tribe accepted the cannabis cultivation proposal. The Water Boards will consider requests to extend the 45-day review period on a case by case basis.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33</a:t>
            </a:fld>
            <a:endParaRPr lang="en-US"/>
          </a:p>
        </p:txBody>
      </p:sp>
    </p:spTree>
    <p:extLst>
      <p:ext uri="{BB962C8B-B14F-4D97-AF65-F5344CB8AC3E}">
        <p14:creationId xmlns:p14="http://schemas.microsoft.com/office/powerpoint/2010/main" val="3655740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event that prehistoric archeological materials or indicators are discovered, the cannabis cultivator shall also notify the Native American Heritage Commission within 48 hours of any discovery and request a list of any California Native American tribes that are potentially culturally affiliated with the discovery. T</a:t>
            </a:r>
          </a:p>
          <a:p>
            <a:pPr marL="171450" indent="-171450">
              <a:buFontTx/>
              <a:buChar char="-"/>
            </a:pPr>
            <a:endParaRPr lang="en-US" dirty="0"/>
          </a:p>
          <a:p>
            <a:pPr marL="171450" indent="-171450">
              <a:buFontTx/>
              <a:buChar char="-"/>
            </a:pPr>
            <a:r>
              <a:rPr lang="en-US" dirty="0"/>
              <a:t>22 The cannabis cultivator shall notify the Appropriate Person within 48 hours of any discovery. The Appropriate Person is the Deputy Director if the cannabis cultivator is operating under the Cannabis SIUR, the Regional Water Board Executive Officer if the cannabis cultivator is operating under the Cannabis Cultivation General Order or Cannabis General Water Quality Certification, or both if the cannabis cultivator is operating under both programs.</a:t>
            </a:r>
          </a:p>
        </p:txBody>
      </p:sp>
      <p:sp>
        <p:nvSpPr>
          <p:cNvPr id="4" name="Slide Number Placeholder 3"/>
          <p:cNvSpPr>
            <a:spLocks noGrp="1"/>
          </p:cNvSpPr>
          <p:nvPr>
            <p:ph type="sldNum" sz="quarter" idx="5"/>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1045309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Per Health and Safety Code section 7050.5, the coroner has two working days to examine human remains after being notified by the person responsible for the excavation, or by their authorized representative. If the remains are Native American, the coroner has 24 hours to notify the Native American Heritage Commission.</a:t>
            </a:r>
          </a:p>
        </p:txBody>
      </p:sp>
      <p:sp>
        <p:nvSpPr>
          <p:cNvPr id="4" name="Slide Number Placeholder 3"/>
          <p:cNvSpPr>
            <a:spLocks noGrp="1"/>
          </p:cNvSpPr>
          <p:nvPr>
            <p:ph type="sldNum" sz="quarter" idx="5"/>
          </p:nvPr>
        </p:nvSpPr>
        <p:spPr/>
        <p:txBody>
          <a:bodyPr/>
          <a:lstStyle/>
          <a:p>
            <a:fld id="{77542409-6A04-4DC6-AC3A-D3758287A8F2}" type="slidenum">
              <a:rPr lang="en-US" smtClean="0"/>
              <a:t>35</a:t>
            </a:fld>
            <a:endParaRPr lang="en-US"/>
          </a:p>
        </p:txBody>
      </p:sp>
    </p:spTree>
    <p:extLst>
      <p:ext uri="{BB962C8B-B14F-4D97-AF65-F5344CB8AC3E}">
        <p14:creationId xmlns:p14="http://schemas.microsoft.com/office/powerpoint/2010/main" val="1206270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 I say “shall not discharge” here means directly discharge into the watercourse, like as in point source. For example if you have a sediment basin, you can not directly discharge water from the basin into the natural watercourse via a culvert, or narrow cannel. There must be setback distance as buffer between the source and watercourse. </a:t>
            </a:r>
          </a:p>
          <a:p>
            <a:pPr marL="171450" indent="-171450">
              <a:buFontTx/>
              <a:buChar char="-"/>
            </a:pPr>
            <a:endParaRPr lang="en-US" dirty="0"/>
          </a:p>
          <a:p>
            <a:pPr marL="171450" indent="-171450">
              <a:buFontTx/>
              <a:buChar char="-"/>
            </a:pPr>
            <a:r>
              <a:rPr lang="en-US" dirty="0"/>
              <a:t>34 interim requirements are during and after the construction, BMP required. </a:t>
            </a:r>
          </a:p>
        </p:txBody>
      </p:sp>
      <p:sp>
        <p:nvSpPr>
          <p:cNvPr id="4" name="Slide Number Placeholder 3"/>
          <p:cNvSpPr>
            <a:spLocks noGrp="1"/>
          </p:cNvSpPr>
          <p:nvPr>
            <p:ph type="sldNum" sz="quarter" idx="5"/>
          </p:nvPr>
        </p:nvSpPr>
        <p:spPr/>
        <p:txBody>
          <a:bodyPr/>
          <a:lstStyle/>
          <a:p>
            <a:fld id="{77542409-6A04-4DC6-AC3A-D3758287A8F2}" type="slidenum">
              <a:rPr lang="en-US" smtClean="0"/>
              <a:t>36</a:t>
            </a:fld>
            <a:endParaRPr lang="en-US"/>
          </a:p>
        </p:txBody>
      </p:sp>
    </p:spTree>
    <p:extLst>
      <p:ext uri="{BB962C8B-B14F-4D97-AF65-F5344CB8AC3E}">
        <p14:creationId xmlns:p14="http://schemas.microsoft.com/office/powerpoint/2010/main" val="434809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36. Landowners will be named as responsible parties and will be notified if a Cannabis Cultivation General Order Notice of Applicability or conditional exemption has been issued for cannabis activities on their property. The cannabis cultivator and the landowner will be held responsible for correcting non-compliance.</a:t>
            </a:r>
          </a:p>
        </p:txBody>
      </p:sp>
      <p:sp>
        <p:nvSpPr>
          <p:cNvPr id="4" name="Slide Number Placeholder 3"/>
          <p:cNvSpPr>
            <a:spLocks noGrp="1"/>
          </p:cNvSpPr>
          <p:nvPr>
            <p:ph type="sldNum" sz="quarter" idx="5"/>
          </p:nvPr>
        </p:nvSpPr>
        <p:spPr/>
        <p:txBody>
          <a:bodyPr/>
          <a:lstStyle/>
          <a:p>
            <a:fld id="{77542409-6A04-4DC6-AC3A-D3758287A8F2}" type="slidenum">
              <a:rPr lang="en-US" smtClean="0"/>
              <a:t>37</a:t>
            </a:fld>
            <a:endParaRPr lang="en-US"/>
          </a:p>
        </p:txBody>
      </p:sp>
    </p:spTree>
    <p:extLst>
      <p:ext uri="{BB962C8B-B14F-4D97-AF65-F5344CB8AC3E}">
        <p14:creationId xmlns:p14="http://schemas.microsoft.com/office/powerpoint/2010/main" val="3531907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the cannabis cultivation site cannot be managed to protect water quality, the Executive Officer of the applicable Regional Water Board may revoke authorization for cannabis cultivation activities at the cannabis cultivation site.</a:t>
            </a:r>
          </a:p>
        </p:txBody>
      </p:sp>
      <p:sp>
        <p:nvSpPr>
          <p:cNvPr id="4" name="Slide Number Placeholder 3"/>
          <p:cNvSpPr>
            <a:spLocks noGrp="1"/>
          </p:cNvSpPr>
          <p:nvPr>
            <p:ph type="sldNum" sz="quarter" idx="5"/>
          </p:nvPr>
        </p:nvSpPr>
        <p:spPr/>
        <p:txBody>
          <a:bodyPr/>
          <a:lstStyle/>
          <a:p>
            <a:fld id="{77542409-6A04-4DC6-AC3A-D3758287A8F2}" type="slidenum">
              <a:rPr lang="en-US" smtClean="0"/>
              <a:t>38</a:t>
            </a:fld>
            <a:endParaRPr lang="en-US"/>
          </a:p>
        </p:txBody>
      </p:sp>
    </p:spTree>
    <p:extLst>
      <p:ext uri="{BB962C8B-B14F-4D97-AF65-F5344CB8AC3E}">
        <p14:creationId xmlns:p14="http://schemas.microsoft.com/office/powerpoint/2010/main" val="172055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Indoor cannabis cultivation is cannabis cultivation that occurs within a structure with a permanent roof, a permanent relatively impermeable floor (e.g., concrete or asphalt paved), and either 1) discharges all industrial wastewaters generated to a permitted wastewater treatment collection system and facility that accepts cannabis cultivation wastewater; or 2) collects all industrial wastewater in an appropriate storage container to be collected and properly disposed of by a permitted wastewater hauler at a permitted wastewater treatment facility that accepts cannabis cultivation wastewater.</a:t>
            </a:r>
          </a:p>
        </p:txBody>
      </p:sp>
      <p:sp>
        <p:nvSpPr>
          <p:cNvPr id="4" name="Slide Number Placeholder 3"/>
          <p:cNvSpPr>
            <a:spLocks noGrp="1"/>
          </p:cNvSpPr>
          <p:nvPr>
            <p:ph type="sldNum" sz="quarter" idx="5"/>
          </p:nvPr>
        </p:nvSpPr>
        <p:spPr/>
        <p:txBody>
          <a:bodyPr/>
          <a:lstStyle/>
          <a:p>
            <a:fld id="{77542409-6A04-4DC6-AC3A-D3758287A8F2}" type="slidenum">
              <a:rPr lang="en-US" smtClean="0"/>
              <a:t>39</a:t>
            </a:fld>
            <a:endParaRPr lang="en-US"/>
          </a:p>
        </p:txBody>
      </p:sp>
    </p:spTree>
    <p:extLst>
      <p:ext uri="{BB962C8B-B14F-4D97-AF65-F5344CB8AC3E}">
        <p14:creationId xmlns:p14="http://schemas.microsoft.com/office/powerpoint/2010/main" val="229604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400746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40</a:t>
            </a:fld>
            <a:endParaRPr lang="en-US"/>
          </a:p>
        </p:txBody>
      </p:sp>
    </p:spTree>
    <p:extLst>
      <p:ext uri="{BB962C8B-B14F-4D97-AF65-F5344CB8AC3E}">
        <p14:creationId xmlns:p14="http://schemas.microsoft.com/office/powerpoint/2010/main" val="865476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 or as restricted by local county or city permits, ordinances, or regulations for grading, agriculture, or cannabis cultivation; whichever is more stringent shall apply. The grading prohibition on slopes exceeding 50 percent does not apply to site mitigation or remediation if the cannabis cultivator is issued separate WDRs or an enforcement order for the activity by the Regional Water Board Executive Officer.</a:t>
            </a:r>
          </a:p>
          <a:p>
            <a:pPr marL="171450" indent="-171450">
              <a:buFontTx/>
              <a:buChar char="-"/>
            </a:pPr>
            <a:endParaRPr lang="en-US" dirty="0"/>
          </a:p>
          <a:p>
            <a:pPr marL="171450" indent="-171450">
              <a:buFontTx/>
              <a:buChar char="-"/>
            </a:pPr>
            <a:r>
              <a:rPr lang="en-US" dirty="0"/>
              <a:t>3. Cannabis cultivators shall not drive or operate vehicles or equipment within the riparian setbacks or within waters of the state unless authorized under 404/401 CWA permits, a CDFW LSA Agreement, coverage under the Cannabis Cultivation General Order water quality certification, or site-specific WDRs issued by the Regional Water Board. This requirement does not prohibit driving on established, maintained access roads that are in compliance with this Policy.</a:t>
            </a:r>
          </a:p>
        </p:txBody>
      </p:sp>
      <p:sp>
        <p:nvSpPr>
          <p:cNvPr id="4" name="Slide Number Placeholder 3"/>
          <p:cNvSpPr>
            <a:spLocks noGrp="1"/>
          </p:cNvSpPr>
          <p:nvPr>
            <p:ph type="sldNum" sz="quarter" idx="5"/>
          </p:nvPr>
        </p:nvSpPr>
        <p:spPr/>
        <p:txBody>
          <a:bodyPr/>
          <a:lstStyle/>
          <a:p>
            <a:fld id="{77542409-6A04-4DC6-AC3A-D3758287A8F2}" type="slidenum">
              <a:rPr lang="en-US" smtClean="0"/>
              <a:t>41</a:t>
            </a:fld>
            <a:endParaRPr lang="en-US"/>
          </a:p>
        </p:txBody>
      </p:sp>
    </p:spTree>
    <p:extLst>
      <p:ext uri="{BB962C8B-B14F-4D97-AF65-F5344CB8AC3E}">
        <p14:creationId xmlns:p14="http://schemas.microsoft.com/office/powerpoint/2010/main" val="439180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5. The cannabis cultivator shall implement dust control measures, including, but not limited to, pre-watering of excavation or grading sites, use of water trucks, track-out prevention, washing down vehicles or equipment before leaving a site, and prohibiting land disturbance activities when instantaneous wind speeds (gusts) exceed 25 miles per hour</a:t>
            </a:r>
          </a:p>
        </p:txBody>
      </p:sp>
      <p:sp>
        <p:nvSpPr>
          <p:cNvPr id="4" name="Slide Number Placeholder 3"/>
          <p:cNvSpPr>
            <a:spLocks noGrp="1"/>
          </p:cNvSpPr>
          <p:nvPr>
            <p:ph type="sldNum" sz="quarter" idx="5"/>
          </p:nvPr>
        </p:nvSpPr>
        <p:spPr/>
        <p:txBody>
          <a:bodyPr/>
          <a:lstStyle/>
          <a:p>
            <a:fld id="{77542409-6A04-4DC6-AC3A-D3758287A8F2}" type="slidenum">
              <a:rPr lang="en-US" smtClean="0"/>
              <a:t>42</a:t>
            </a:fld>
            <a:endParaRPr lang="en-US"/>
          </a:p>
        </p:txBody>
      </p:sp>
    </p:spTree>
    <p:extLst>
      <p:ext uri="{BB962C8B-B14F-4D97-AF65-F5344CB8AC3E}">
        <p14:creationId xmlns:p14="http://schemas.microsoft.com/office/powerpoint/2010/main" val="264696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At a minimum, the following measures shall be implemented: </a:t>
            </a:r>
          </a:p>
          <a:p>
            <a:pPr marL="171450" indent="-171450">
              <a:buFontTx/>
              <a:buChar char="-"/>
            </a:pPr>
            <a:r>
              <a:rPr lang="en-US" dirty="0"/>
              <a:t>a) Designate an area outside the riparian setback for equipment storage, </a:t>
            </a:r>
            <a:r>
              <a:rPr lang="en-US" dirty="0" err="1"/>
              <a:t>shortterm</a:t>
            </a:r>
            <a:r>
              <a:rPr lang="en-US" dirty="0"/>
              <a:t> maintenance, and refueling. Cannabis cultivator shall not conduct any maintenance activity or refuel equipment in any location where the petroleum products or other pollutants may enter waters of the state as per Fish and Game Code section 5650 (a)(1). </a:t>
            </a:r>
          </a:p>
          <a:p>
            <a:pPr marL="171450" indent="-171450">
              <a:buFontTx/>
              <a:buChar char="-"/>
            </a:pPr>
            <a:r>
              <a:rPr lang="en-US" dirty="0"/>
              <a:t>b) Frequently inspect equipment and vehicles for leaks. </a:t>
            </a:r>
          </a:p>
          <a:p>
            <a:pPr marL="171450" indent="-171450">
              <a:buFontTx/>
              <a:buChar char="-"/>
            </a:pPr>
            <a:r>
              <a:rPr lang="en-US" dirty="0"/>
              <a:t>c) Immediately clean up leaks, drips, and spills. Except for emergency repairs that are necessary for the safe transport of equipment or vehicles to an appropriate repair facility; performing equipment or vehicle repairs, maintenance, and washing onsite is prohibited. </a:t>
            </a:r>
          </a:p>
          <a:p>
            <a:pPr marL="171450" indent="-171450">
              <a:buFontTx/>
              <a:buChar char="-"/>
            </a:pPr>
            <a:r>
              <a:rPr lang="en-US" dirty="0"/>
              <a:t>d) If emergency repairs generate waste fluids, ensure they are contained and properly disposed or recycled off-site. </a:t>
            </a:r>
          </a:p>
          <a:p>
            <a:pPr marL="171450" indent="-171450">
              <a:buFontTx/>
              <a:buChar char="-"/>
            </a:pPr>
            <a:r>
              <a:rPr lang="en-US" dirty="0"/>
              <a:t>e) Properly dispose of all construction debris off-site. </a:t>
            </a:r>
          </a:p>
          <a:p>
            <a:pPr marL="171450" indent="-171450">
              <a:buFontTx/>
              <a:buChar char="-"/>
            </a:pPr>
            <a:r>
              <a:rPr lang="en-US" dirty="0"/>
              <a:t>f) Use dry cleanup methods (e.g., absorbent materials, cat litter, and/or rags) whenever possible. Sweep up, contain, and properly dispose of spilled dry materials. </a:t>
            </a:r>
          </a:p>
        </p:txBody>
      </p:sp>
      <p:sp>
        <p:nvSpPr>
          <p:cNvPr id="4" name="Slide Number Placeholder 3"/>
          <p:cNvSpPr>
            <a:spLocks noGrp="1"/>
          </p:cNvSpPr>
          <p:nvPr>
            <p:ph type="sldNum" sz="quarter" idx="5"/>
          </p:nvPr>
        </p:nvSpPr>
        <p:spPr/>
        <p:txBody>
          <a:bodyPr/>
          <a:lstStyle/>
          <a:p>
            <a:fld id="{77542409-6A04-4DC6-AC3A-D3758287A8F2}" type="slidenum">
              <a:rPr lang="en-US" smtClean="0"/>
              <a:t>43</a:t>
            </a:fld>
            <a:endParaRPr lang="en-US"/>
          </a:p>
        </p:txBody>
      </p:sp>
    </p:spTree>
    <p:extLst>
      <p:ext uri="{BB962C8B-B14F-4D97-AF65-F5344CB8AC3E}">
        <p14:creationId xmlns:p14="http://schemas.microsoft.com/office/powerpoint/2010/main" val="3939300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8. Fill soil shall not be placed where it may discharge into surface water. If used, weed-free straw mulch shall be applied at a rate of two tons per acre of exposed soils and, if warranted by site conditions, shall be secured to the ground. </a:t>
            </a:r>
          </a:p>
          <a:p>
            <a:pPr marL="171450" indent="-171450">
              <a:buFontTx/>
              <a:buChar char="-"/>
            </a:pPr>
            <a:r>
              <a:rPr lang="en-US" dirty="0"/>
              <a:t>9. Locally native, non-invasive, and nonpersistent grass species may be used for temporary erosion control benefits to stabilize disturbed land and prevent exposure of disturbed land to rainfall. Nothing in this term may be construed as a ban on cannabis cultivation that complies with the terms of this Policy.</a:t>
            </a:r>
          </a:p>
        </p:txBody>
      </p:sp>
      <p:sp>
        <p:nvSpPr>
          <p:cNvPr id="4" name="Slide Number Placeholder 3"/>
          <p:cNvSpPr>
            <a:spLocks noGrp="1"/>
          </p:cNvSpPr>
          <p:nvPr>
            <p:ph type="sldNum" sz="quarter" idx="5"/>
          </p:nvPr>
        </p:nvSpPr>
        <p:spPr/>
        <p:txBody>
          <a:bodyPr/>
          <a:lstStyle/>
          <a:p>
            <a:fld id="{77542409-6A04-4DC6-AC3A-D3758287A8F2}" type="slidenum">
              <a:rPr lang="en-US" smtClean="0"/>
              <a:t>44</a:t>
            </a:fld>
            <a:endParaRPr lang="en-US"/>
          </a:p>
        </p:txBody>
      </p:sp>
    </p:spTree>
    <p:extLst>
      <p:ext uri="{BB962C8B-B14F-4D97-AF65-F5344CB8AC3E}">
        <p14:creationId xmlns:p14="http://schemas.microsoft.com/office/powerpoint/2010/main" val="1726493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45</a:t>
            </a:fld>
            <a:endParaRPr lang="en-US"/>
          </a:p>
        </p:txBody>
      </p:sp>
    </p:spTree>
    <p:extLst>
      <p:ext uri="{BB962C8B-B14F-4D97-AF65-F5344CB8AC3E}">
        <p14:creationId xmlns:p14="http://schemas.microsoft.com/office/powerpoint/2010/main" val="2127417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Mulching should be seed free or at least invasive species free </a:t>
            </a:r>
          </a:p>
        </p:txBody>
      </p:sp>
      <p:sp>
        <p:nvSpPr>
          <p:cNvPr id="4" name="Slide Number Placeholder 3"/>
          <p:cNvSpPr>
            <a:spLocks noGrp="1"/>
          </p:cNvSpPr>
          <p:nvPr>
            <p:ph type="sldNum" sz="quarter" idx="5"/>
          </p:nvPr>
        </p:nvSpPr>
        <p:spPr/>
        <p:txBody>
          <a:bodyPr/>
          <a:lstStyle/>
          <a:p>
            <a:fld id="{77542409-6A04-4DC6-AC3A-D3758287A8F2}" type="slidenum">
              <a:rPr lang="en-US" smtClean="0"/>
              <a:t>46</a:t>
            </a:fld>
            <a:endParaRPr lang="en-US"/>
          </a:p>
        </p:txBody>
      </p:sp>
    </p:spTree>
    <p:extLst>
      <p:ext uri="{BB962C8B-B14F-4D97-AF65-F5344CB8AC3E}">
        <p14:creationId xmlns:p14="http://schemas.microsoft.com/office/powerpoint/2010/main" val="2266825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Early monitoring allows for identification of problem areas or underperforming erosion or sediment control measures. Verification of the effectiveness of all erosion prevention and sediment capture measures is required as part of winterization activities.</a:t>
            </a:r>
          </a:p>
        </p:txBody>
      </p:sp>
      <p:sp>
        <p:nvSpPr>
          <p:cNvPr id="4" name="Slide Number Placeholder 3"/>
          <p:cNvSpPr>
            <a:spLocks noGrp="1"/>
          </p:cNvSpPr>
          <p:nvPr>
            <p:ph type="sldNum" sz="quarter" idx="5"/>
          </p:nvPr>
        </p:nvSpPr>
        <p:spPr/>
        <p:txBody>
          <a:bodyPr/>
          <a:lstStyle/>
          <a:p>
            <a:fld id="{77542409-6A04-4DC6-AC3A-D3758287A8F2}" type="slidenum">
              <a:rPr lang="en-US" smtClean="0"/>
              <a:t>47</a:t>
            </a:fld>
            <a:endParaRPr lang="en-US"/>
          </a:p>
        </p:txBody>
      </p:sp>
    </p:spTree>
    <p:extLst>
      <p:ext uri="{BB962C8B-B14F-4D97-AF65-F5344CB8AC3E}">
        <p14:creationId xmlns:p14="http://schemas.microsoft.com/office/powerpoint/2010/main" val="2306089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minimize the risk of ensnaring and strangling wildlife, cannabis cultivators shall not use synthetic (e.g., plastic or nylon) monofilament netting materials for erosion control for any cannabis cultivation activities. This prohibition includes photo- or bio-degradable plastic netting.</a:t>
            </a:r>
          </a:p>
        </p:txBody>
      </p:sp>
      <p:sp>
        <p:nvSpPr>
          <p:cNvPr id="4" name="Slide Number Placeholder 3"/>
          <p:cNvSpPr>
            <a:spLocks noGrp="1"/>
          </p:cNvSpPr>
          <p:nvPr>
            <p:ph type="sldNum" sz="quarter" idx="5"/>
          </p:nvPr>
        </p:nvSpPr>
        <p:spPr/>
        <p:txBody>
          <a:bodyPr/>
          <a:lstStyle/>
          <a:p>
            <a:fld id="{77542409-6A04-4DC6-AC3A-D3758287A8F2}" type="slidenum">
              <a:rPr lang="en-US" smtClean="0"/>
              <a:t>48</a:t>
            </a:fld>
            <a:endParaRPr lang="en-US"/>
          </a:p>
        </p:txBody>
      </p:sp>
    </p:spTree>
    <p:extLst>
      <p:ext uri="{BB962C8B-B14F-4D97-AF65-F5344CB8AC3E}">
        <p14:creationId xmlns:p14="http://schemas.microsoft.com/office/powerpoint/2010/main" val="756142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Indications of instability include the occurrence of slope failures at nearby similar sites, weak soil layers, geologic bedding parallel to slope surface, hillside creep (trees, fence posts, etc. leaning downslope), tension cracks in the slope surface, bulging soil at the base of the slope, and groundwater discharge from the slope. If indicators of instability are present, the cannabis cultivator shall consult with a Qualified Professional to design measures to stabilize the slope to prevent sediment discharge to surface waters. </a:t>
            </a:r>
          </a:p>
        </p:txBody>
      </p:sp>
      <p:sp>
        <p:nvSpPr>
          <p:cNvPr id="4" name="Slide Number Placeholder 3"/>
          <p:cNvSpPr>
            <a:spLocks noGrp="1"/>
          </p:cNvSpPr>
          <p:nvPr>
            <p:ph type="sldNum" sz="quarter" idx="5"/>
          </p:nvPr>
        </p:nvSpPr>
        <p:spPr/>
        <p:txBody>
          <a:bodyPr/>
          <a:lstStyle/>
          <a:p>
            <a:fld id="{77542409-6A04-4DC6-AC3A-D3758287A8F2}" type="slidenum">
              <a:rPr lang="en-US" smtClean="0"/>
              <a:t>49</a:t>
            </a:fld>
            <a:endParaRPr lang="en-US"/>
          </a:p>
        </p:txBody>
      </p:sp>
    </p:spTree>
    <p:extLst>
      <p:ext uri="{BB962C8B-B14F-4D97-AF65-F5344CB8AC3E}">
        <p14:creationId xmlns:p14="http://schemas.microsoft.com/office/powerpoint/2010/main" val="181989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couple of slides we will go through how we get here, we as water board and other state and local agencies to regulate cannabis cultivation. we will look at some water codes from California Law that led us to regulate the discharge from cannabis cultivation. There are two parts of cannabis cultivation regulations (out of many) that Water boards regulate, Water Rights part and Water Quality part. This General order was adopted to regulate both parts and I will only go over Water Quality regulation part. I will have the contact info about water right part, if you need.  </a:t>
            </a:r>
          </a:p>
          <a:p>
            <a:endParaRPr lang="en-US" dirty="0"/>
          </a:p>
          <a:p>
            <a:r>
              <a:rPr lang="en-US" dirty="0"/>
              <a:t>The principles and guidelines- instream flow objectives, limits on diversions, and requirements for screening of diversions and elimination of barriers to fish passage. </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1154473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Records shall be kept for 3 years. </a:t>
            </a:r>
          </a:p>
        </p:txBody>
      </p:sp>
      <p:sp>
        <p:nvSpPr>
          <p:cNvPr id="4" name="Slide Number Placeholder 3"/>
          <p:cNvSpPr>
            <a:spLocks noGrp="1"/>
          </p:cNvSpPr>
          <p:nvPr>
            <p:ph type="sldNum" sz="quarter" idx="5"/>
          </p:nvPr>
        </p:nvSpPr>
        <p:spPr/>
        <p:txBody>
          <a:bodyPr/>
          <a:lstStyle/>
          <a:p>
            <a:fld id="{77542409-6A04-4DC6-AC3A-D3758287A8F2}" type="slidenum">
              <a:rPr lang="en-US" smtClean="0"/>
              <a:t>50</a:t>
            </a:fld>
            <a:endParaRPr lang="en-US"/>
          </a:p>
        </p:txBody>
      </p:sp>
    </p:spTree>
    <p:extLst>
      <p:ext uri="{BB962C8B-B14F-4D97-AF65-F5344CB8AC3E}">
        <p14:creationId xmlns:p14="http://schemas.microsoft.com/office/powerpoint/2010/main" val="2045161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51</a:t>
            </a:fld>
            <a:endParaRPr lang="en-US"/>
          </a:p>
        </p:txBody>
      </p:sp>
    </p:spTree>
    <p:extLst>
      <p:ext uri="{BB962C8B-B14F-4D97-AF65-F5344CB8AC3E}">
        <p14:creationId xmlns:p14="http://schemas.microsoft.com/office/powerpoint/2010/main" val="1848594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17. Cannabis cultivators shall ensure that all access roads are hydrologically disconnected to receiving waters to the extent possible by installing disconnecting drainage features, increasing the frequency of (inside) ditch drain relief as needed, constructing out-sloped roads, constructing energy dissipating structures, avoiding concentrating flows in unstable areas, and performing inspection and maintenance as needed to optimize the access road performance.</a:t>
            </a:r>
          </a:p>
          <a:p>
            <a:pPr marL="171450" indent="-171450">
              <a:buFontTx/>
              <a:buChar char="-"/>
            </a:pPr>
            <a:endParaRPr lang="en-US" dirty="0"/>
          </a:p>
          <a:p>
            <a:pPr marL="171450" indent="-171450">
              <a:buFontTx/>
              <a:buChar char="-"/>
            </a:pPr>
            <a:r>
              <a:rPr lang="en-US" dirty="0"/>
              <a:t>18. Forest access roads should generally be kept below 12-percent except for short pitches of 500 feet or less where road slopes may go up to 20-percent. These steeper access road slopes should be paved or rock surfaced and equipped with adequate drainage. Existing access roads that do not comply with these limits shall be inspected by a Qualified Professional to determine if improvements are needed.</a:t>
            </a:r>
          </a:p>
        </p:txBody>
      </p:sp>
      <p:sp>
        <p:nvSpPr>
          <p:cNvPr id="4" name="Slide Number Placeholder 3"/>
          <p:cNvSpPr>
            <a:spLocks noGrp="1"/>
          </p:cNvSpPr>
          <p:nvPr>
            <p:ph type="sldNum" sz="quarter" idx="5"/>
          </p:nvPr>
        </p:nvSpPr>
        <p:spPr/>
        <p:txBody>
          <a:bodyPr/>
          <a:lstStyle/>
          <a:p>
            <a:fld id="{77542409-6A04-4DC6-AC3A-D3758287A8F2}" type="slidenum">
              <a:rPr lang="en-US" smtClean="0"/>
              <a:t>52</a:t>
            </a:fld>
            <a:endParaRPr lang="en-US"/>
          </a:p>
        </p:txBody>
      </p:sp>
    </p:spTree>
    <p:extLst>
      <p:ext uri="{BB962C8B-B14F-4D97-AF65-F5344CB8AC3E}">
        <p14:creationId xmlns:p14="http://schemas.microsoft.com/office/powerpoint/2010/main" val="796852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53</a:t>
            </a:fld>
            <a:endParaRPr lang="en-US"/>
          </a:p>
        </p:txBody>
      </p:sp>
    </p:spTree>
    <p:extLst>
      <p:ext uri="{BB962C8B-B14F-4D97-AF65-F5344CB8AC3E}">
        <p14:creationId xmlns:p14="http://schemas.microsoft.com/office/powerpoint/2010/main" val="1387761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24 Cannabis cultivators shall ensure that access roads are out-sloped whenever possible to promote even drainage of the access road surface, prevent the concentration of storm water flow within an inboard or inside ditch, and to minimize disruption of the natural sheet flow pattern off a hill slope to a stream. </a:t>
            </a:r>
          </a:p>
          <a:p>
            <a:pPr marL="171450" indent="-171450">
              <a:buFontTx/>
              <a:buChar char="-"/>
            </a:pPr>
            <a:endParaRPr lang="en-US" dirty="0"/>
          </a:p>
          <a:p>
            <a:pPr marL="171450" indent="-171450">
              <a:buFontTx/>
              <a:buChar char="-"/>
            </a:pPr>
            <a:r>
              <a:rPr lang="en-US" dirty="0"/>
              <a:t>25 Ditches shall be designed and maintained as recommended by a Qualified Professional. To avoid point-source discharges, inboard ditches and ditch relief culverts shall be discharged onto vegetated or armored slopes that are designed to dissipate and prevent runoff channelization. Inboard ditches and ditch relief culverts shall be designed to ensure discharges into natural stream channels or watercourses are prevented.</a:t>
            </a:r>
          </a:p>
        </p:txBody>
      </p:sp>
      <p:sp>
        <p:nvSpPr>
          <p:cNvPr id="4" name="Slide Number Placeholder 3"/>
          <p:cNvSpPr>
            <a:spLocks noGrp="1"/>
          </p:cNvSpPr>
          <p:nvPr>
            <p:ph type="sldNum" sz="quarter" idx="5"/>
          </p:nvPr>
        </p:nvSpPr>
        <p:spPr/>
        <p:txBody>
          <a:bodyPr/>
          <a:lstStyle/>
          <a:p>
            <a:fld id="{77542409-6A04-4DC6-AC3A-D3758287A8F2}" type="slidenum">
              <a:rPr lang="en-US" smtClean="0"/>
              <a:t>54</a:t>
            </a:fld>
            <a:endParaRPr lang="en-US"/>
          </a:p>
        </p:txBody>
      </p:sp>
    </p:spTree>
    <p:extLst>
      <p:ext uri="{BB962C8B-B14F-4D97-AF65-F5344CB8AC3E}">
        <p14:creationId xmlns:p14="http://schemas.microsoft.com/office/powerpoint/2010/main" val="2331006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26. Cannabis cultivators shall use water bars and rolling dips as designed by a Qualified Professional to minimize access road surface erosion and dissipate runoff. </a:t>
            </a:r>
          </a:p>
          <a:p>
            <a:pPr marL="171450" indent="-171450">
              <a:buFontTx/>
              <a:buChar char="-"/>
            </a:pPr>
            <a:endParaRPr lang="en-US" dirty="0"/>
          </a:p>
          <a:p>
            <a:pPr marL="171450" indent="-171450">
              <a:buFontTx/>
              <a:buChar char="-"/>
            </a:pPr>
            <a:r>
              <a:rPr lang="en-US" dirty="0"/>
              <a:t>27. Cannabis cultivators shall not remove more vegetation than necessary to keep water moving, as vegetation prevents scour and filters out sediment. </a:t>
            </a:r>
          </a:p>
          <a:p>
            <a:pPr marL="171450" indent="-171450">
              <a:buFontTx/>
              <a:buChar char="-"/>
            </a:pPr>
            <a:endParaRPr lang="en-US" dirty="0"/>
          </a:p>
          <a:p>
            <a:pPr marL="171450" indent="-171450">
              <a:buFontTx/>
              <a:buChar char="-"/>
            </a:pPr>
            <a:r>
              <a:rPr lang="en-US" dirty="0"/>
              <a:t>28. Drainage structures shall discharge onto stable areas with straw bales, slash, vegetation, and/or rock riprap.</a:t>
            </a:r>
          </a:p>
          <a:p>
            <a:pPr marL="171450" indent="-171450">
              <a:buFontTx/>
              <a:buChar char="-"/>
            </a:pPr>
            <a:endParaRPr lang="en-US" dirty="0"/>
          </a:p>
          <a:p>
            <a:pPr marL="171450" indent="-171450">
              <a:buFontTx/>
              <a:buChar char="-"/>
            </a:pPr>
            <a:r>
              <a:rPr lang="en-US" dirty="0"/>
              <a:t>29. Where potential discharge to a wetland or waterbody exists (e.g., within 200 feet of a waterbody) access road surface drainage shall be filtered through vegetation, slash, other appropriate material, or settled into a depression with an outlet with adequate drainage. Sediment basins shall be engineered and properly sized to allow sediment settling, spillway stability, and maintenance activities.</a:t>
            </a:r>
          </a:p>
        </p:txBody>
      </p:sp>
      <p:sp>
        <p:nvSpPr>
          <p:cNvPr id="4" name="Slide Number Placeholder 3"/>
          <p:cNvSpPr>
            <a:spLocks noGrp="1"/>
          </p:cNvSpPr>
          <p:nvPr>
            <p:ph type="sldNum" sz="quarter" idx="5"/>
          </p:nvPr>
        </p:nvSpPr>
        <p:spPr/>
        <p:txBody>
          <a:bodyPr/>
          <a:lstStyle/>
          <a:p>
            <a:fld id="{77542409-6A04-4DC6-AC3A-D3758287A8F2}" type="slidenum">
              <a:rPr lang="en-US" smtClean="0"/>
              <a:t>55</a:t>
            </a:fld>
            <a:endParaRPr lang="en-US"/>
          </a:p>
        </p:txBody>
      </p:sp>
    </p:spTree>
    <p:extLst>
      <p:ext uri="{BB962C8B-B14F-4D97-AF65-F5344CB8AC3E}">
        <p14:creationId xmlns:p14="http://schemas.microsoft.com/office/powerpoint/2010/main" val="2081613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30. Cannabis cultivators shall regularly inspect ditch-relief culverts and clear them of any debris or sediment. To reduce ditch-relief culvert plugging by debris, cannabis cultivators shall use 15- to 24-inch diameter pipes, at minimum. In forested areas with a potential for woody debris, a minimum 18-inch diameter pipe shall be used to reduce clogging. Ditch relief culverts shall be designed by a Qualified Professional based on site-specific conditions.</a:t>
            </a:r>
          </a:p>
          <a:p>
            <a:pPr marL="171450" indent="-171450">
              <a:buFontTx/>
              <a:buChar char="-"/>
            </a:pPr>
            <a:endParaRPr lang="en-US" dirty="0"/>
          </a:p>
          <a:p>
            <a:pPr marL="171450" indent="-171450">
              <a:buFontTx/>
              <a:buChar char="-"/>
            </a:pPr>
            <a:r>
              <a:rPr lang="en-US" dirty="0"/>
              <a:t>31. Watercourse crossings shall be designed and sized by a Qualified Professional.</a:t>
            </a:r>
          </a:p>
        </p:txBody>
      </p:sp>
      <p:sp>
        <p:nvSpPr>
          <p:cNvPr id="4" name="Slide Number Placeholder 3"/>
          <p:cNvSpPr>
            <a:spLocks noGrp="1"/>
          </p:cNvSpPr>
          <p:nvPr>
            <p:ph type="sldNum" sz="quarter" idx="5"/>
          </p:nvPr>
        </p:nvSpPr>
        <p:spPr/>
        <p:txBody>
          <a:bodyPr/>
          <a:lstStyle/>
          <a:p>
            <a:fld id="{77542409-6A04-4DC6-AC3A-D3758287A8F2}" type="slidenum">
              <a:rPr lang="en-US" smtClean="0"/>
              <a:t>56</a:t>
            </a:fld>
            <a:endParaRPr lang="en-US"/>
          </a:p>
        </p:txBody>
      </p:sp>
    </p:spTree>
    <p:extLst>
      <p:ext uri="{BB962C8B-B14F-4D97-AF65-F5344CB8AC3E}">
        <p14:creationId xmlns:p14="http://schemas.microsoft.com/office/powerpoint/2010/main" val="1658521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57</a:t>
            </a:fld>
            <a:endParaRPr lang="en-US"/>
          </a:p>
        </p:txBody>
      </p:sp>
    </p:spTree>
    <p:extLst>
      <p:ext uri="{BB962C8B-B14F-4D97-AF65-F5344CB8AC3E}">
        <p14:creationId xmlns:p14="http://schemas.microsoft.com/office/powerpoint/2010/main" val="176922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35. Cannabis cultivators shall develop a revegetation plan for: </a:t>
            </a:r>
          </a:p>
          <a:p>
            <a:pPr marL="171450" indent="-171450">
              <a:buFontTx/>
              <a:buChar char="-"/>
            </a:pPr>
            <a:r>
              <a:rPr lang="en-US" dirty="0"/>
              <a:t>• All exposed or disturbed riparian vegetation areas, </a:t>
            </a:r>
          </a:p>
          <a:p>
            <a:pPr marL="171450" indent="-171450">
              <a:buFontTx/>
              <a:buChar char="-"/>
            </a:pPr>
            <a:r>
              <a:rPr lang="en-US" dirty="0"/>
              <a:t>• any oak trees that are damaged or removed, and </a:t>
            </a:r>
          </a:p>
          <a:p>
            <a:pPr marL="171450" indent="-171450">
              <a:buFontTx/>
              <a:buChar char="-"/>
            </a:pPr>
            <a:r>
              <a:rPr lang="en-US" dirty="0"/>
              <a:t>• temporary work areas. </a:t>
            </a:r>
          </a:p>
          <a:p>
            <a:pPr marL="171450" indent="-171450">
              <a:buFontTx/>
              <a:buChar char="-"/>
            </a:pPr>
            <a:endParaRPr lang="en-US" dirty="0"/>
          </a:p>
          <a:p>
            <a:pPr marL="171450" indent="-171450">
              <a:buFontTx/>
              <a:buChar char="-"/>
            </a:pPr>
            <a:r>
              <a:rPr lang="en-US" dirty="0"/>
              <a:t>The presence of exposed soil shall be documented for three years following revegetation work. If the revegetation results in less than an 85 percent success rate, the unsuccessful vegetation areas shall be replanted. Cannabis cultivators shall identify the location and extent of exposed soil associated with the site; pre- and post-revegetation work photos; diagram of all areas revegetated, the planting methods, and plants used; and an assessment of the success of the revegetation program. Cannabis cultivators shall maintain a copy of the revegetation plan and monitoring results onsite and make them available, upon request, to Water Boards staff or authorized representatives. An electronic copy of monitoring results is acceptable in Portable Document Format (PDF).</a:t>
            </a:r>
          </a:p>
        </p:txBody>
      </p:sp>
      <p:sp>
        <p:nvSpPr>
          <p:cNvPr id="4" name="Slide Number Placeholder 3"/>
          <p:cNvSpPr>
            <a:spLocks noGrp="1"/>
          </p:cNvSpPr>
          <p:nvPr>
            <p:ph type="sldNum" sz="quarter" idx="5"/>
          </p:nvPr>
        </p:nvSpPr>
        <p:spPr/>
        <p:txBody>
          <a:bodyPr/>
          <a:lstStyle/>
          <a:p>
            <a:fld id="{77542409-6A04-4DC6-AC3A-D3758287A8F2}" type="slidenum">
              <a:rPr lang="en-US" smtClean="0"/>
              <a:t>58</a:t>
            </a:fld>
            <a:endParaRPr lang="en-US"/>
          </a:p>
        </p:txBody>
      </p:sp>
    </p:spTree>
    <p:extLst>
      <p:ext uri="{BB962C8B-B14F-4D97-AF65-F5344CB8AC3E}">
        <p14:creationId xmlns:p14="http://schemas.microsoft.com/office/powerpoint/2010/main" val="892559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39. When necessary, temporary stream crossings shall be located in areas where erosion potential and damage to the existing habitat is low. Cannabis cultivators shall avoid areas where runoff from access roadway side slopes and natural hillsides will drain and flow into the temporary crossing. </a:t>
            </a:r>
          </a:p>
          <a:p>
            <a:pPr marL="171450" indent="-171450">
              <a:buFontTx/>
              <a:buChar char="-"/>
            </a:pPr>
            <a:endParaRPr lang="en-US" dirty="0"/>
          </a:p>
          <a:p>
            <a:pPr marL="171450" indent="-171450">
              <a:buFontTx/>
              <a:buChar char="-"/>
            </a:pPr>
            <a:r>
              <a:rPr lang="en-US" dirty="0"/>
              <a:t>40. If use is unavoidable, heavy equipment may only travel or work in a waterbody with a rocky or cobbled channel. Wood, rubber, or clean native rock temporary work pads shall be used on the channel bottom prior to use of heavy equipment to protect channel bed and preserve channel morphology. </a:t>
            </a:r>
          </a:p>
        </p:txBody>
      </p:sp>
      <p:sp>
        <p:nvSpPr>
          <p:cNvPr id="4" name="Slide Number Placeholder 3"/>
          <p:cNvSpPr>
            <a:spLocks noGrp="1"/>
          </p:cNvSpPr>
          <p:nvPr>
            <p:ph type="sldNum" sz="quarter" idx="5"/>
          </p:nvPr>
        </p:nvSpPr>
        <p:spPr/>
        <p:txBody>
          <a:bodyPr/>
          <a:lstStyle/>
          <a:p>
            <a:fld id="{77542409-6A04-4DC6-AC3A-D3758287A8F2}" type="slidenum">
              <a:rPr lang="en-US" smtClean="0"/>
              <a:t>59</a:t>
            </a:fld>
            <a:endParaRPr lang="en-US"/>
          </a:p>
        </p:txBody>
      </p:sp>
    </p:spTree>
    <p:extLst>
      <p:ext uri="{BB962C8B-B14F-4D97-AF65-F5344CB8AC3E}">
        <p14:creationId xmlns:p14="http://schemas.microsoft.com/office/powerpoint/2010/main" val="416908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This will describe the water quality policy structure, and requirements, reporting, and guidance, how to apply, terminate, applicable fees and reporting requirements. </a:t>
            </a:r>
          </a:p>
          <a:p>
            <a:endParaRPr lang="en-US" dirty="0"/>
          </a:p>
          <a:p>
            <a:r>
              <a:rPr lang="en-US" dirty="0"/>
              <a:t>6. It is the intent of the water board enroll all eligible dischargers under this general order, however site specific WDR may issue</a:t>
            </a:r>
          </a:p>
          <a:p>
            <a:endParaRPr lang="en-US" dirty="0"/>
          </a:p>
          <a:p>
            <a:r>
              <a:rPr lang="en-US" dirty="0"/>
              <a:t>7. Tiered based on project size (footprint)</a:t>
            </a:r>
          </a:p>
          <a:p>
            <a:r>
              <a:rPr lang="en-US" dirty="0"/>
              <a:t>8. Threat based on disturbed area, slope and proximity to a surface water body. </a:t>
            </a:r>
          </a:p>
          <a:p>
            <a:r>
              <a:rPr lang="en-US" dirty="0"/>
              <a:t>9. Best practicable treatment or control </a:t>
            </a:r>
          </a:p>
          <a:p>
            <a:pPr marL="228600" indent="-228600">
              <a:buAutoNum type="alphaLcPeriod"/>
            </a:pPr>
            <a:r>
              <a:rPr lang="en-US" dirty="0"/>
              <a:t>Dischargers that cultivate in multiple areas within a parcel or contiguous parcels shall add all the disturbed areas together to calculate the total disturbed area. </a:t>
            </a:r>
          </a:p>
          <a:p>
            <a:pPr marL="228600" indent="-228600">
              <a:buAutoNum type="alphaLcPeriod"/>
            </a:pPr>
            <a:r>
              <a:rPr lang="en-US" dirty="0"/>
              <a:t>b. Risk determination based on the site conditions shall be based on the greatest threat to water quality. </a:t>
            </a:r>
          </a:p>
          <a:p>
            <a:pPr marL="228600" indent="-228600">
              <a:buAutoNum type="alphaLcPeriod"/>
            </a:pPr>
            <a:r>
              <a:rPr lang="en-US" dirty="0"/>
              <a:t>c. Dischargers that cultivate cannabis on non-contiguous parcels must evaluate each parcel for regulatory coverage separately. </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661255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41 If water is present, then the cannabis cultivator shall develop a site-specific plan prepared by a Qualified Professional. The plan shall consider partial or full stream diversion and dewatering. The plan shall consider the use of coffer dams upstream and downstream of the work site and the diversion of all flow from upstream of the upstream dam to downstream of the downstream dam, through a suitably sized pipe with intake screens that protect and prevent impacts to fish and wildlife. Cannabis cultivation activities and associated work shall be performed outside the waterbody from the top of the bank to the maximum extent possible. </a:t>
            </a:r>
          </a:p>
          <a:p>
            <a:pPr marL="171450" indent="-171450">
              <a:buFontTx/>
              <a:buChar char="-"/>
            </a:pPr>
            <a:endParaRPr lang="en-US" dirty="0"/>
          </a:p>
          <a:p>
            <a:pPr marL="171450" indent="-171450">
              <a:buFontTx/>
              <a:buChar char="-"/>
            </a:pPr>
            <a:r>
              <a:rPr lang="en-US" dirty="0"/>
              <a:t>42-47 talked about specification and materials </a:t>
            </a:r>
            <a:r>
              <a:rPr lang="en-US" dirty="0" err="1"/>
              <a:t>fro</a:t>
            </a:r>
            <a:r>
              <a:rPr lang="en-US" dirty="0"/>
              <a:t> coffer dams, what other permits needed, dewatering methods. </a:t>
            </a:r>
            <a:r>
              <a:rPr lang="en-US" dirty="0" err="1"/>
              <a:t>Ect</a:t>
            </a:r>
            <a:r>
              <a:rPr lang="en-US" dirty="0"/>
              <a:t>. </a:t>
            </a:r>
          </a:p>
        </p:txBody>
      </p:sp>
      <p:sp>
        <p:nvSpPr>
          <p:cNvPr id="4" name="Slide Number Placeholder 3"/>
          <p:cNvSpPr>
            <a:spLocks noGrp="1"/>
          </p:cNvSpPr>
          <p:nvPr>
            <p:ph type="sldNum" sz="quarter" idx="5"/>
          </p:nvPr>
        </p:nvSpPr>
        <p:spPr/>
        <p:txBody>
          <a:bodyPr/>
          <a:lstStyle/>
          <a:p>
            <a:fld id="{77542409-6A04-4DC6-AC3A-D3758287A8F2}" type="slidenum">
              <a:rPr lang="en-US" smtClean="0"/>
              <a:t>60</a:t>
            </a:fld>
            <a:endParaRPr lang="en-US"/>
          </a:p>
        </p:txBody>
      </p:sp>
    </p:spTree>
    <p:extLst>
      <p:ext uri="{BB962C8B-B14F-4D97-AF65-F5344CB8AC3E}">
        <p14:creationId xmlns:p14="http://schemas.microsoft.com/office/powerpoint/2010/main" val="1954090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61</a:t>
            </a:fld>
            <a:endParaRPr lang="en-US"/>
          </a:p>
        </p:txBody>
      </p:sp>
    </p:spTree>
    <p:extLst>
      <p:ext uri="{BB962C8B-B14F-4D97-AF65-F5344CB8AC3E}">
        <p14:creationId xmlns:p14="http://schemas.microsoft.com/office/powerpoint/2010/main" val="3222973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52. Rock fords shall be oriented perpendicular to the flow of the watercourse and designed to maintain the range of surface flows that occur in the watercourse. When constructed, rock shall be sized to withstand the range of flow events that occur at the crossing and rock shall be maintained at the rock ford to completely cover the channel bed and bank surfaces to minimize soil compaction, rutting, and erosion. Rock must extend on either side of the ford up to the break in slope. The use of rock fords as watercourse crossings for all-weather access roads is prohibited.</a:t>
            </a:r>
          </a:p>
        </p:txBody>
      </p:sp>
      <p:sp>
        <p:nvSpPr>
          <p:cNvPr id="4" name="Slide Number Placeholder 3"/>
          <p:cNvSpPr>
            <a:spLocks noGrp="1"/>
          </p:cNvSpPr>
          <p:nvPr>
            <p:ph type="sldNum" sz="quarter" idx="5"/>
          </p:nvPr>
        </p:nvSpPr>
        <p:spPr/>
        <p:txBody>
          <a:bodyPr/>
          <a:lstStyle/>
          <a:p>
            <a:fld id="{77542409-6A04-4DC6-AC3A-D3758287A8F2}" type="slidenum">
              <a:rPr lang="en-US" smtClean="0"/>
              <a:t>62</a:t>
            </a:fld>
            <a:endParaRPr lang="en-US"/>
          </a:p>
        </p:txBody>
      </p:sp>
    </p:spTree>
    <p:extLst>
      <p:ext uri="{BB962C8B-B14F-4D97-AF65-F5344CB8AC3E}">
        <p14:creationId xmlns:p14="http://schemas.microsoft.com/office/powerpoint/2010/main" val="37872124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54.. Cannabis cultivators are required to perform all of the following maintenance upon discovery:</a:t>
            </a:r>
          </a:p>
          <a:p>
            <a:pPr marL="0" indent="0">
              <a:buFontTx/>
              <a:buNone/>
            </a:pPr>
            <a:r>
              <a:rPr lang="en-US" dirty="0"/>
              <a:t>• Remove any wood debris that may restrict flow in a culvert. </a:t>
            </a:r>
          </a:p>
          <a:p>
            <a:pPr marL="0" indent="0">
              <a:buFontTx/>
              <a:buNone/>
            </a:pPr>
            <a:r>
              <a:rPr lang="en-US" dirty="0"/>
              <a:t>• Remove sediment that impacts access road or drainage feature performance. Place any removed sediment in a location outside the riparian setbacks and stabilize the sediment. </a:t>
            </a:r>
          </a:p>
          <a:p>
            <a:pPr marL="0" indent="0">
              <a:buFontTx/>
              <a:buNone/>
            </a:pPr>
            <a:r>
              <a:rPr lang="en-US" dirty="0"/>
              <a:t>• Maintain records of access road and drainage feature maintenance and consider redesigning the access road to improve performance and reduce maintenance needs.</a:t>
            </a:r>
          </a:p>
        </p:txBody>
      </p:sp>
      <p:sp>
        <p:nvSpPr>
          <p:cNvPr id="4" name="Slide Number Placeholder 3"/>
          <p:cNvSpPr>
            <a:spLocks noGrp="1"/>
          </p:cNvSpPr>
          <p:nvPr>
            <p:ph type="sldNum" sz="quarter" idx="5"/>
          </p:nvPr>
        </p:nvSpPr>
        <p:spPr/>
        <p:txBody>
          <a:bodyPr/>
          <a:lstStyle/>
          <a:p>
            <a:fld id="{77542409-6A04-4DC6-AC3A-D3758287A8F2}" type="slidenum">
              <a:rPr lang="en-US" smtClean="0"/>
              <a:t>63</a:t>
            </a:fld>
            <a:endParaRPr lang="en-US"/>
          </a:p>
        </p:txBody>
      </p:sp>
    </p:spTree>
    <p:extLst>
      <p:ext uri="{BB962C8B-B14F-4D97-AF65-F5344CB8AC3E}">
        <p14:creationId xmlns:p14="http://schemas.microsoft.com/office/powerpoint/2010/main" val="2738203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55. When possible, cannabis cultivators shall ensure that access roads over culverts are equipped with a critical dip to ensure that, if the culvert becomes blocked or plugged, water can flow over the access road surface without washing away the fill prism. Access road crossings where specific conditions do not allow for a critical dip or in areas with potential for significant debris accumulation, shall include additional measures such as emergency overflow culverts or oversized culverts that are designed by a Qualified Professional.</a:t>
            </a:r>
          </a:p>
        </p:txBody>
      </p:sp>
      <p:sp>
        <p:nvSpPr>
          <p:cNvPr id="4" name="Slide Number Placeholder 3"/>
          <p:cNvSpPr>
            <a:spLocks noGrp="1"/>
          </p:cNvSpPr>
          <p:nvPr>
            <p:ph type="sldNum" sz="quarter" idx="5"/>
          </p:nvPr>
        </p:nvSpPr>
        <p:spPr/>
        <p:txBody>
          <a:bodyPr/>
          <a:lstStyle/>
          <a:p>
            <a:fld id="{77542409-6A04-4DC6-AC3A-D3758287A8F2}" type="slidenum">
              <a:rPr lang="en-US" smtClean="0"/>
              <a:t>64</a:t>
            </a:fld>
            <a:endParaRPr lang="en-US"/>
          </a:p>
        </p:txBody>
      </p:sp>
    </p:spTree>
    <p:extLst>
      <p:ext uri="{BB962C8B-B14F-4D97-AF65-F5344CB8AC3E}">
        <p14:creationId xmlns:p14="http://schemas.microsoft.com/office/powerpoint/2010/main" val="3490774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57. Such materials shall not be stored in locations of known slope instability or where the storage of construction or waste material could reduce slope stability.   </a:t>
            </a:r>
          </a:p>
          <a:p>
            <a:pPr marL="0" indent="0">
              <a:buFontTx/>
              <a:buNone/>
            </a:pPr>
            <a:endParaRPr lang="en-US" dirty="0"/>
          </a:p>
          <a:p>
            <a:pPr marL="0" indent="0">
              <a:buFontTx/>
              <a:buNone/>
            </a:pPr>
            <a:r>
              <a:rPr lang="en-US" dirty="0"/>
              <a:t>58. Cannabis cultivators shall separate large organic material (e.g., roots, woody debris, etc.) from soil materials. Cannabis cultivators shall either place the large organic material in long-term, upland storage sites, or properly dispose of these materials offsite.</a:t>
            </a:r>
          </a:p>
          <a:p>
            <a:pPr marL="0" indent="0">
              <a:buFontTx/>
              <a:buNone/>
            </a:pPr>
            <a:endParaRPr lang="en-US" dirty="0"/>
          </a:p>
          <a:p>
            <a:pPr marL="0" indent="0">
              <a:buFontTx/>
              <a:buNone/>
            </a:pPr>
            <a:r>
              <a:rPr lang="en-US" dirty="0"/>
              <a:t>59. Storage practices may include use of tarps, upslope land contouring to divert surface flow around the material, or use of sediment control devices (e.g., silt fences, straw wattles, etc.).</a:t>
            </a:r>
          </a:p>
        </p:txBody>
      </p:sp>
      <p:sp>
        <p:nvSpPr>
          <p:cNvPr id="4" name="Slide Number Placeholder 3"/>
          <p:cNvSpPr>
            <a:spLocks noGrp="1"/>
          </p:cNvSpPr>
          <p:nvPr>
            <p:ph type="sldNum" sz="quarter" idx="5"/>
          </p:nvPr>
        </p:nvSpPr>
        <p:spPr/>
        <p:txBody>
          <a:bodyPr/>
          <a:lstStyle/>
          <a:p>
            <a:fld id="{77542409-6A04-4DC6-AC3A-D3758287A8F2}" type="slidenum">
              <a:rPr lang="en-US" smtClean="0"/>
              <a:t>65</a:t>
            </a:fld>
            <a:endParaRPr lang="en-US"/>
          </a:p>
        </p:txBody>
      </p:sp>
    </p:spTree>
    <p:extLst>
      <p:ext uri="{BB962C8B-B14F-4D97-AF65-F5344CB8AC3E}">
        <p14:creationId xmlns:p14="http://schemas.microsoft.com/office/powerpoint/2010/main" val="303610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66</a:t>
            </a:fld>
            <a:endParaRPr lang="en-US"/>
          </a:p>
        </p:txBody>
      </p:sp>
    </p:spTree>
    <p:extLst>
      <p:ext uri="{BB962C8B-B14F-4D97-AF65-F5344CB8AC3E}">
        <p14:creationId xmlns:p14="http://schemas.microsoft.com/office/powerpoint/2010/main" val="3208378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67</a:t>
            </a:fld>
            <a:endParaRPr lang="en-US"/>
          </a:p>
        </p:txBody>
      </p:sp>
    </p:spTree>
    <p:extLst>
      <p:ext uri="{BB962C8B-B14F-4D97-AF65-F5344CB8AC3E}">
        <p14:creationId xmlns:p14="http://schemas.microsoft.com/office/powerpoint/2010/main" val="21895629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68</a:t>
            </a:fld>
            <a:endParaRPr lang="en-US"/>
          </a:p>
        </p:txBody>
      </p:sp>
    </p:spTree>
    <p:extLst>
      <p:ext uri="{BB962C8B-B14F-4D97-AF65-F5344CB8AC3E}">
        <p14:creationId xmlns:p14="http://schemas.microsoft.com/office/powerpoint/2010/main" val="37223733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98. Cannabis cultivators shall maintain daily records of all water used for irrigation of cannabis. Daily records may be calculated by the use of a measuring device or, if known, by calculating the irrigation system rates and duration of time watered (e.g., irrigating for one hour twice per day using 50 half-gallon irrigation emitters equates to 50 gallons per day (1 hour x 2 times per day x 50 irrigation emitters x 0.5 gallons per irrigation emitter per hour) of water used for irrigation). </a:t>
            </a:r>
          </a:p>
        </p:txBody>
      </p:sp>
      <p:sp>
        <p:nvSpPr>
          <p:cNvPr id="4" name="Slide Number Placeholder 3"/>
          <p:cNvSpPr>
            <a:spLocks noGrp="1"/>
          </p:cNvSpPr>
          <p:nvPr>
            <p:ph type="sldNum" sz="quarter" idx="5"/>
          </p:nvPr>
        </p:nvSpPr>
        <p:spPr/>
        <p:txBody>
          <a:bodyPr/>
          <a:lstStyle/>
          <a:p>
            <a:fld id="{77542409-6A04-4DC6-AC3A-D3758287A8F2}" type="slidenum">
              <a:rPr lang="en-US" smtClean="0"/>
              <a:t>69</a:t>
            </a:fld>
            <a:endParaRPr lang="en-US"/>
          </a:p>
        </p:txBody>
      </p:sp>
    </p:spTree>
    <p:extLst>
      <p:ext uri="{BB962C8B-B14F-4D97-AF65-F5344CB8AC3E}">
        <p14:creationId xmlns:p14="http://schemas.microsoft.com/office/powerpoint/2010/main" val="62388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Tier 1 and 2 must have risk characterized </a:t>
            </a:r>
          </a:p>
          <a:p>
            <a:r>
              <a:rPr lang="en-US" dirty="0"/>
              <a:t>11. </a:t>
            </a:r>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3985533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101. Cannabis cultivators shall regularly replace worn, outdated, or inefficient irrigation system components and equipment to ensure a properly functioning, leak-free, and efficient irrigation system at all times.</a:t>
            </a:r>
          </a:p>
          <a:p>
            <a:pPr marL="0" indent="0">
              <a:buFontTx/>
              <a:buNone/>
            </a:pPr>
            <a:endParaRPr lang="en-US" dirty="0"/>
          </a:p>
          <a:p>
            <a:pPr marL="0" indent="0">
              <a:buFontTx/>
              <a:buNone/>
            </a:pPr>
            <a:r>
              <a:rPr lang="en-US" dirty="0"/>
              <a:t>102. Cannabis cultivators shall minimize irrigation deep percolation24 by applying irrigation water at agronomic rates.</a:t>
            </a:r>
          </a:p>
        </p:txBody>
      </p:sp>
      <p:sp>
        <p:nvSpPr>
          <p:cNvPr id="4" name="Slide Number Placeholder 3"/>
          <p:cNvSpPr>
            <a:spLocks noGrp="1"/>
          </p:cNvSpPr>
          <p:nvPr>
            <p:ph type="sldNum" sz="quarter" idx="5"/>
          </p:nvPr>
        </p:nvSpPr>
        <p:spPr/>
        <p:txBody>
          <a:bodyPr/>
          <a:lstStyle/>
          <a:p>
            <a:fld id="{77542409-6A04-4DC6-AC3A-D3758287A8F2}" type="slidenum">
              <a:rPr lang="en-US" smtClean="0"/>
              <a:t>70</a:t>
            </a:fld>
            <a:endParaRPr lang="en-US"/>
          </a:p>
        </p:txBody>
      </p:sp>
    </p:spTree>
    <p:extLst>
      <p:ext uri="{BB962C8B-B14F-4D97-AF65-F5344CB8AC3E}">
        <p14:creationId xmlns:p14="http://schemas.microsoft.com/office/powerpoint/2010/main" val="8891638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Pesticide is defined as follows: - Per California Code of Regulations Title 3. Division 6. Section 6000: (a) Any substance or mixture of substances that is a pesticide as defined in the Food and Agricultural Code and includes mixtures and dilutions of pesticides; (b) As the term is used in Section 12995 of the California Food and Agricultural Code, includes any substance or product that the user intends to be used for the pesticidal poison purposes specified in Sections 12753 and 12758 of the Food and Agricultural Code. - Per California Food and Agricultural Code section 12753(b), the term “Pesticide” includes any of the following: Any substance, or mixture of substances which is intended to be used for defoliating plants, regulating plant growth, or for preventing, destroying, repelling, or mitigating any pest, as defined in Section 12754.5, which may infest or be detrimental to vegetation, man, animals, or households, or be present in any agricultural or nonagricultural environment whatsoever. - In laymen’s terms: “pesticide” includes: rodenticides, herbicides, insecticides, fungicides, and disinfectants. 26 More information on DPR requirements is available at: http://www.cdpr.ca.gov/docs/legbills/laws_regulations.htm, http://www.cdpr.ca.gov/docs/county/cacltrs/penfltrs/penf2017/2017atch/attach0301.pdf, and http://www.cdpr.ca.gov/docs/cannabis/index.htm</a:t>
            </a:r>
          </a:p>
        </p:txBody>
      </p:sp>
      <p:sp>
        <p:nvSpPr>
          <p:cNvPr id="4" name="Slide Number Placeholder 3"/>
          <p:cNvSpPr>
            <a:spLocks noGrp="1"/>
          </p:cNvSpPr>
          <p:nvPr>
            <p:ph type="sldNum" sz="quarter" idx="5"/>
          </p:nvPr>
        </p:nvSpPr>
        <p:spPr/>
        <p:txBody>
          <a:bodyPr/>
          <a:lstStyle/>
          <a:p>
            <a:fld id="{77542409-6A04-4DC6-AC3A-D3758287A8F2}" type="slidenum">
              <a:rPr lang="en-US" smtClean="0"/>
              <a:t>71</a:t>
            </a:fld>
            <a:endParaRPr lang="en-US"/>
          </a:p>
        </p:txBody>
      </p:sp>
    </p:spTree>
    <p:extLst>
      <p:ext uri="{BB962C8B-B14F-4D97-AF65-F5344CB8AC3E}">
        <p14:creationId xmlns:p14="http://schemas.microsoft.com/office/powerpoint/2010/main" val="24086558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105 Cannabis cultivators shall establish and use a separate storage area for pesticides, and fertilizers, and another storage area for petroleum or other liquid chemicals (including diesel, gasoline, oils, etc.). All such storage areas shall comply with the riparian setback Requirements, be in a secured location in compliance with label instructions, outside of areas of known slope instability, and be protected from accidental ignition, weather, and wildlife. All storage areas shall have appropriate secondary containment structures, as necessary, to protect water quality and prevent spillage, mixing, discharge, or seepage. Storage tanks and containers must be of suitable material and construction to be compatible with the substances stored and conditions of storage, such as pressure and temperature.</a:t>
            </a:r>
          </a:p>
        </p:txBody>
      </p:sp>
      <p:sp>
        <p:nvSpPr>
          <p:cNvPr id="4" name="Slide Number Placeholder 3"/>
          <p:cNvSpPr>
            <a:spLocks noGrp="1"/>
          </p:cNvSpPr>
          <p:nvPr>
            <p:ph type="sldNum" sz="quarter" idx="5"/>
          </p:nvPr>
        </p:nvSpPr>
        <p:spPr/>
        <p:txBody>
          <a:bodyPr/>
          <a:lstStyle/>
          <a:p>
            <a:fld id="{77542409-6A04-4DC6-AC3A-D3758287A8F2}" type="slidenum">
              <a:rPr lang="en-US" smtClean="0"/>
              <a:t>72</a:t>
            </a:fld>
            <a:endParaRPr lang="en-US"/>
          </a:p>
        </p:txBody>
      </p:sp>
    </p:spTree>
    <p:extLst>
      <p:ext uri="{BB962C8B-B14F-4D97-AF65-F5344CB8AC3E}">
        <p14:creationId xmlns:p14="http://schemas.microsoft.com/office/powerpoint/2010/main" val="1466771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73</a:t>
            </a:fld>
            <a:endParaRPr lang="en-US"/>
          </a:p>
        </p:txBody>
      </p:sp>
    </p:spTree>
    <p:extLst>
      <p:ext uri="{BB962C8B-B14F-4D97-AF65-F5344CB8AC3E}">
        <p14:creationId xmlns:p14="http://schemas.microsoft.com/office/powerpoint/2010/main" val="2614496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111. When used, cannabis cultivators shall apply nitrogen to cannabis cultivation areas consistent with crop need (i.e., agronomic rate). Cannabis cultivators shall not apply nitrogen at a rate that may result in a discharge to surface water or groundwater that causes or contributes to exceedance of water quality objectives, and no greater than 319 pounds/acre/year unless plant tissue analysis performed by a qualified individual demonstrates the need for additional nitrogen application. The analysis shall be performed by an agricultural laboratory certified by the State Water Board’s Environmental Laboratory Accreditation Program.</a:t>
            </a:r>
          </a:p>
        </p:txBody>
      </p:sp>
      <p:sp>
        <p:nvSpPr>
          <p:cNvPr id="4" name="Slide Number Placeholder 3"/>
          <p:cNvSpPr>
            <a:spLocks noGrp="1"/>
          </p:cNvSpPr>
          <p:nvPr>
            <p:ph type="sldNum" sz="quarter" idx="5"/>
          </p:nvPr>
        </p:nvSpPr>
        <p:spPr/>
        <p:txBody>
          <a:bodyPr/>
          <a:lstStyle/>
          <a:p>
            <a:fld id="{77542409-6A04-4DC6-AC3A-D3758287A8F2}" type="slidenum">
              <a:rPr lang="en-US" smtClean="0"/>
              <a:t>74</a:t>
            </a:fld>
            <a:endParaRPr lang="en-US"/>
          </a:p>
        </p:txBody>
      </p:sp>
    </p:spTree>
    <p:extLst>
      <p:ext uri="{BB962C8B-B14F-4D97-AF65-F5344CB8AC3E}">
        <p14:creationId xmlns:p14="http://schemas.microsoft.com/office/powerpoint/2010/main" val="30123702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116. Stationary equipment (e.g., motors, pumps, generators, etc.) and vehicles not in use shall be located outside of riparian setbacks. Spill and containment equipment appropriate for the conditions at and near the site (e.g., oil spill booms if surface water could be impacted by a spill, sorbent pads, etc.) shall be stored onsite at all locations where equipment is used or staged.</a:t>
            </a:r>
          </a:p>
          <a:p>
            <a:pPr marL="0" indent="0">
              <a:buFontTx/>
              <a:buNone/>
            </a:pPr>
            <a:endParaRPr lang="en-US" dirty="0"/>
          </a:p>
          <a:p>
            <a:pPr marL="0" indent="0">
              <a:buFontTx/>
              <a:buNone/>
            </a:pPr>
            <a:r>
              <a:rPr lang="en-US" dirty="0"/>
              <a:t>118. </a:t>
            </a:r>
          </a:p>
          <a:p>
            <a:pPr marL="0" indent="0">
              <a:buFontTx/>
              <a:buNone/>
            </a:pPr>
            <a:r>
              <a:rPr lang="en-US" dirty="0"/>
              <a:t>Use of an underground storage tank(s) for the storage of petroleum products is allowed if compliant with all applicable federal, state, and local laws; regulations; and permitting requirements. </a:t>
            </a:r>
          </a:p>
        </p:txBody>
      </p:sp>
      <p:sp>
        <p:nvSpPr>
          <p:cNvPr id="4" name="Slide Number Placeholder 3"/>
          <p:cNvSpPr>
            <a:spLocks noGrp="1"/>
          </p:cNvSpPr>
          <p:nvPr>
            <p:ph type="sldNum" sz="quarter" idx="5"/>
          </p:nvPr>
        </p:nvSpPr>
        <p:spPr/>
        <p:txBody>
          <a:bodyPr/>
          <a:lstStyle/>
          <a:p>
            <a:fld id="{77542409-6A04-4DC6-AC3A-D3758287A8F2}" type="slidenum">
              <a:rPr lang="en-US" smtClean="0"/>
              <a:t>75</a:t>
            </a:fld>
            <a:endParaRPr lang="en-US"/>
          </a:p>
        </p:txBody>
      </p:sp>
    </p:spTree>
    <p:extLst>
      <p:ext uri="{BB962C8B-B14F-4D97-AF65-F5344CB8AC3E}">
        <p14:creationId xmlns:p14="http://schemas.microsoft.com/office/powerpoint/2010/main" val="10977484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119. Cannabis cultivators shall only dispose of debris and trash at an authorized landfill or other disposal site in compliance with state and local laws, ordinances, and regulations. Cannabis cultivators shall not allow litter, plastic, or similar debris to enter the riparian setback or waters of the state. Cannabis plant material may be disposed of onsite in compliance with any applicable CDFA license conditions</a:t>
            </a:r>
          </a:p>
          <a:p>
            <a:pPr marL="0" indent="0">
              <a:buFontTx/>
              <a:buNone/>
            </a:pPr>
            <a:endParaRPr lang="en-US" dirty="0"/>
          </a:p>
          <a:p>
            <a:pPr marL="0" indent="0">
              <a:buFontTx/>
              <a:buNone/>
            </a:pPr>
            <a:r>
              <a:rPr lang="en-US" dirty="0"/>
              <a:t>120. Spent growth medium (e.g., soil and other organic media) shall be covered with plastic sheeting or stored in water tight dumpsters prior to proper disposal or reuse. Spent growth medium should be disposed of at an authorized landfill or other disposal site in compliance with state and local laws, ordinances, and regulations. Proper reuse of spent growth medium may include incorporation into garden beds or spreading on a stable surface and revegetating the surface with native plants. Cannabis cultivators shall use erosion control techniques, as needed, for any reused or stored spent growth medium to prevent polluted runoff. </a:t>
            </a:r>
          </a:p>
        </p:txBody>
      </p:sp>
      <p:sp>
        <p:nvSpPr>
          <p:cNvPr id="4" name="Slide Number Placeholder 3"/>
          <p:cNvSpPr>
            <a:spLocks noGrp="1"/>
          </p:cNvSpPr>
          <p:nvPr>
            <p:ph type="sldNum" sz="quarter" idx="5"/>
          </p:nvPr>
        </p:nvSpPr>
        <p:spPr/>
        <p:txBody>
          <a:bodyPr/>
          <a:lstStyle/>
          <a:p>
            <a:fld id="{77542409-6A04-4DC6-AC3A-D3758287A8F2}" type="slidenum">
              <a:rPr lang="en-US" smtClean="0"/>
              <a:t>76</a:t>
            </a:fld>
            <a:endParaRPr lang="en-US"/>
          </a:p>
        </p:txBody>
      </p:sp>
    </p:spTree>
    <p:extLst>
      <p:ext uri="{BB962C8B-B14F-4D97-AF65-F5344CB8AC3E}">
        <p14:creationId xmlns:p14="http://schemas.microsoft.com/office/powerpoint/2010/main" val="1020372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Nothing in this requirement supersedes other applicable state, county, or local requirements for the installation of wastewater tanks or storage containers, whichever is more stringent shall apply. </a:t>
            </a:r>
          </a:p>
        </p:txBody>
      </p:sp>
      <p:sp>
        <p:nvSpPr>
          <p:cNvPr id="4" name="Slide Number Placeholder 3"/>
          <p:cNvSpPr>
            <a:spLocks noGrp="1"/>
          </p:cNvSpPr>
          <p:nvPr>
            <p:ph type="sldNum" sz="quarter" idx="5"/>
          </p:nvPr>
        </p:nvSpPr>
        <p:spPr/>
        <p:txBody>
          <a:bodyPr/>
          <a:lstStyle/>
          <a:p>
            <a:fld id="{77542409-6A04-4DC6-AC3A-D3758287A8F2}" type="slidenum">
              <a:rPr lang="en-US" smtClean="0"/>
              <a:t>77</a:t>
            </a:fld>
            <a:endParaRPr lang="en-US"/>
          </a:p>
        </p:txBody>
      </p:sp>
    </p:spTree>
    <p:extLst>
      <p:ext uri="{BB962C8B-B14F-4D97-AF65-F5344CB8AC3E}">
        <p14:creationId xmlns:p14="http://schemas.microsoft.com/office/powerpoint/2010/main" val="32058487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123. Cannabis cultivators shall ensure that debris, soil, silt, bark, slash, sawdust, rubbish, creosote-treated wood, raw cement and concrete or washings thereof, asphalt, paint or other coating material, oil or other petroleum products, or any other substances which could be hazardous to any life stage of fish and wildlife or their habitat (including food sources) </a:t>
            </a:r>
          </a:p>
          <a:p>
            <a:pPr marL="0" indent="0">
              <a:buFontTx/>
              <a:buNone/>
            </a:pPr>
            <a:endParaRPr lang="en-US" dirty="0"/>
          </a:p>
          <a:p>
            <a:pPr marL="0" indent="0">
              <a:buFontTx/>
              <a:buNone/>
            </a:pPr>
            <a:r>
              <a:rPr lang="en-US" dirty="0"/>
              <a:t>124. Cannabis cultivators shall not dispose of domestic wastewater unless it meets applicable local agency and/or Regional Water Board requirements. Cannabis cultivators shall ensure that human or animal waste is disposed of properly. </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78</a:t>
            </a:fld>
            <a:endParaRPr lang="en-US"/>
          </a:p>
        </p:txBody>
      </p:sp>
    </p:spTree>
    <p:extLst>
      <p:ext uri="{BB962C8B-B14F-4D97-AF65-F5344CB8AC3E}">
        <p14:creationId xmlns:p14="http://schemas.microsoft.com/office/powerpoint/2010/main" val="2269545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128. Cannabis cultivators shall not operate heavy equipment of any kind at the cannabis cultivation site during the winter period, unless authorized (1) in a site management plan as described below, or (2) for emergency repairs contained in an enforcement order issued by the State Water Board, Regional Water Board, or other agency having jurisdiction. Use of heavy equipment (e.g. agricultural equipment) for routine cannabis cultivation soil preparation or planting may be authorized in a site management plan approved by the applicable Regional Water Board Executive Officer or designee if both of the following conditions are met: a) all soil preparation and planting activities occur outside of the riparian setbacks; and b) all soil preparation and planting activities are located on an average slope equal to or less than five percent (5%) (e.g., valley floor).</a:t>
            </a:r>
          </a:p>
          <a:p>
            <a:pPr marL="0" indent="0">
              <a:buFontTx/>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79</a:t>
            </a:fld>
            <a:endParaRPr lang="en-US"/>
          </a:p>
        </p:txBody>
      </p:sp>
    </p:spTree>
    <p:extLst>
      <p:ext uri="{BB962C8B-B14F-4D97-AF65-F5344CB8AC3E}">
        <p14:creationId xmlns:p14="http://schemas.microsoft.com/office/powerpoint/2010/main" val="267007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The 1,000 square feet personal use exemption criteria provides sufficient area for outdoor cultivation of six mature plants for non-medical use, or 500 square feet of cannabis plant canopy as allowed for medical cultivation purposes. </a:t>
            </a:r>
          </a:p>
          <a:p>
            <a:endParaRPr lang="en-US" dirty="0"/>
          </a:p>
          <a:p>
            <a:r>
              <a:rPr lang="en-US" dirty="0"/>
              <a:t>The exemptions apply per parcel or contiguous parcels; no coalitions, cooperatives, or other combination of cultivation </a:t>
            </a:r>
          </a:p>
          <a:p>
            <a:endParaRPr lang="en-US" dirty="0"/>
          </a:p>
          <a:p>
            <a:r>
              <a:rPr lang="en-US" dirty="0"/>
              <a:t>If the personal use exemption does not apply, the Discharger shall contact the Regional Water Board to determine if the activity qualifies for coverage as conditionally exempt, or Tier 1 or Tier 2 enrollment.</a:t>
            </a:r>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26463708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129 Cannabis cultivators shall apply linear sediment controls (e.g., silt fences, wattles, etc.) along the toe of the slope, face of the slope, and at the grade breaks of exposed slopes to comply with sheet flow length29 at the frequency specified below. Sheet flow length is the length that shallow, low velocity flow travels across a site. </a:t>
            </a:r>
          </a:p>
        </p:txBody>
      </p:sp>
      <p:sp>
        <p:nvSpPr>
          <p:cNvPr id="4" name="Slide Number Placeholder 3"/>
          <p:cNvSpPr>
            <a:spLocks noGrp="1"/>
          </p:cNvSpPr>
          <p:nvPr>
            <p:ph type="sldNum" sz="quarter" idx="5"/>
          </p:nvPr>
        </p:nvSpPr>
        <p:spPr/>
        <p:txBody>
          <a:bodyPr/>
          <a:lstStyle/>
          <a:p>
            <a:fld id="{77542409-6A04-4DC6-AC3A-D3758287A8F2}" type="slidenum">
              <a:rPr lang="en-US" smtClean="0"/>
              <a:t>80</a:t>
            </a:fld>
            <a:endParaRPr lang="en-US"/>
          </a:p>
        </p:txBody>
      </p:sp>
    </p:spTree>
    <p:extLst>
      <p:ext uri="{BB962C8B-B14F-4D97-AF65-F5344CB8AC3E}">
        <p14:creationId xmlns:p14="http://schemas.microsoft.com/office/powerpoint/2010/main" val="9298604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130. The outflow of culverts shall be inspected to ensure erosion is not undermining the culvert. Culverts shall be inspected prior to the onset of fall and winter precipitation and following precipitation events that produce at least 0.5 in/day or 1.0 inch/7 days of precipitation to determine if maintenance or cleaning is required.</a:t>
            </a:r>
          </a:p>
          <a:p>
            <a:pPr marL="0" indent="0">
              <a:buFontTx/>
              <a:buNone/>
            </a:pPr>
            <a:endParaRPr lang="en-US" dirty="0"/>
          </a:p>
          <a:p>
            <a:pPr marL="0" indent="0">
              <a:buFontTx/>
              <a:buNone/>
            </a:pPr>
            <a:r>
              <a:rPr lang="en-US" dirty="0"/>
              <a:t>132. Cannabis cultivators shall cover and berm all loose stockpiled construction materials (e.g., soil, spoils, aggregate, etc.) that are not actively (scheduled for use within 48 hours) being used as needed to prevent erosion by storm water. The cannabis cultivator shall have adequate cover and berm materials available onsite if the weather forecast indicates a probability of precipitation. </a:t>
            </a:r>
          </a:p>
        </p:txBody>
      </p:sp>
      <p:sp>
        <p:nvSpPr>
          <p:cNvPr id="4" name="Slide Number Placeholder 3"/>
          <p:cNvSpPr>
            <a:spLocks noGrp="1"/>
          </p:cNvSpPr>
          <p:nvPr>
            <p:ph type="sldNum" sz="quarter" idx="5"/>
          </p:nvPr>
        </p:nvSpPr>
        <p:spPr/>
        <p:txBody>
          <a:bodyPr/>
          <a:lstStyle/>
          <a:p>
            <a:fld id="{77542409-6A04-4DC6-AC3A-D3758287A8F2}" type="slidenum">
              <a:rPr lang="en-US" smtClean="0"/>
              <a:t>81</a:t>
            </a:fld>
            <a:endParaRPr lang="en-US"/>
          </a:p>
        </p:txBody>
      </p:sp>
    </p:spTree>
    <p:extLst>
      <p:ext uri="{BB962C8B-B14F-4D97-AF65-F5344CB8AC3E}">
        <p14:creationId xmlns:p14="http://schemas.microsoft.com/office/powerpoint/2010/main" val="16531589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133. Cannabis cultivators shall apply erosion repair and control measures to the bare ground (e.g., cultivation area, access paths, etc.) to prevent discharge of sediment to waters of the state.</a:t>
            </a:r>
          </a:p>
        </p:txBody>
      </p:sp>
      <p:sp>
        <p:nvSpPr>
          <p:cNvPr id="4" name="Slide Number Placeholder 3"/>
          <p:cNvSpPr>
            <a:spLocks noGrp="1"/>
          </p:cNvSpPr>
          <p:nvPr>
            <p:ph type="sldNum" sz="quarter" idx="5"/>
          </p:nvPr>
        </p:nvSpPr>
        <p:spPr/>
        <p:txBody>
          <a:bodyPr/>
          <a:lstStyle/>
          <a:p>
            <a:fld id="{77542409-6A04-4DC6-AC3A-D3758287A8F2}" type="slidenum">
              <a:rPr lang="en-US" smtClean="0"/>
              <a:t>82</a:t>
            </a:fld>
            <a:endParaRPr lang="en-US"/>
          </a:p>
        </p:txBody>
      </p:sp>
    </p:spTree>
    <p:extLst>
      <p:ext uri="{BB962C8B-B14F-4D97-AF65-F5344CB8AC3E}">
        <p14:creationId xmlns:p14="http://schemas.microsoft.com/office/powerpoint/2010/main" val="2322504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83</a:t>
            </a:fld>
            <a:endParaRPr lang="en-US"/>
          </a:p>
        </p:txBody>
      </p:sp>
    </p:spTree>
    <p:extLst>
      <p:ext uri="{BB962C8B-B14F-4D97-AF65-F5344CB8AC3E}">
        <p14:creationId xmlns:p14="http://schemas.microsoft.com/office/powerpoint/2010/main" val="25606898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84</a:t>
            </a:fld>
            <a:endParaRPr lang="en-US"/>
          </a:p>
        </p:txBody>
      </p:sp>
    </p:spTree>
    <p:extLst>
      <p:ext uri="{BB962C8B-B14F-4D97-AF65-F5344CB8AC3E}">
        <p14:creationId xmlns:p14="http://schemas.microsoft.com/office/powerpoint/2010/main" val="34755067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85</a:t>
            </a:fld>
            <a:endParaRPr lang="en-US"/>
          </a:p>
        </p:txBody>
      </p:sp>
    </p:spTree>
    <p:extLst>
      <p:ext uri="{BB962C8B-B14F-4D97-AF65-F5344CB8AC3E}">
        <p14:creationId xmlns:p14="http://schemas.microsoft.com/office/powerpoint/2010/main" val="665699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Management Plan Within 90 days of the issuance of a notice of receipt, Tier 1 and Tier 2 cannabis cultivators shall submit and implement a Site Management Plan that describes how the cannabis cultivator is complying with the Requirements listed in Attachment A. The plan shall describe how the Best Practicable Treatment or Control (BPTC) measures are implemented (e.g., for petroleum fuel storage, specify the specific product or means of compliance). </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86</a:t>
            </a:fld>
            <a:endParaRPr lang="en-US"/>
          </a:p>
        </p:txBody>
      </p:sp>
    </p:spTree>
    <p:extLst>
      <p:ext uri="{BB962C8B-B14F-4D97-AF65-F5344CB8AC3E}">
        <p14:creationId xmlns:p14="http://schemas.microsoft.com/office/powerpoint/2010/main" val="12055598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Management Plan Within 90 days of the issuance of a notice of receipt, Tier 1 and Tier 2 cannabis cultivators shall submit and implement a Site Management Plan that describes how the cannabis cultivator is complying with the Requirements listed in Attachment A. The plan shall describe how the Best Practicable Treatment or Control (BPTC) measures are implemented (e.g., for petroleum fuel storage, specify the specific product or means of compliance). </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87</a:t>
            </a:fld>
            <a:endParaRPr lang="en-US"/>
          </a:p>
        </p:txBody>
      </p:sp>
    </p:spTree>
    <p:extLst>
      <p:ext uri="{BB962C8B-B14F-4D97-AF65-F5344CB8AC3E}">
        <p14:creationId xmlns:p14="http://schemas.microsoft.com/office/powerpoint/2010/main" val="38453564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88</a:t>
            </a:fld>
            <a:endParaRPr lang="en-US"/>
          </a:p>
        </p:txBody>
      </p:sp>
    </p:spTree>
    <p:extLst>
      <p:ext uri="{BB962C8B-B14F-4D97-AF65-F5344CB8AC3E}">
        <p14:creationId xmlns:p14="http://schemas.microsoft.com/office/powerpoint/2010/main" val="25385817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89</a:t>
            </a:fld>
            <a:endParaRPr lang="en-US"/>
          </a:p>
        </p:txBody>
      </p:sp>
    </p:spTree>
    <p:extLst>
      <p:ext uri="{BB962C8B-B14F-4D97-AF65-F5344CB8AC3E}">
        <p14:creationId xmlns:p14="http://schemas.microsoft.com/office/powerpoint/2010/main" val="362137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1134601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Professional in Erosion and Sediment Control (CPESC)</a:t>
            </a:r>
          </a:p>
          <a:p>
            <a:r>
              <a:rPr lang="en-US" dirty="0"/>
              <a:t>Certified Professional in Storm Water Quality (CPSWQ)</a:t>
            </a:r>
          </a:p>
          <a:p>
            <a:r>
              <a:rPr lang="en-US" dirty="0"/>
              <a:t>National Institute for Certification in Engineering Technologies (NICET)</a:t>
            </a:r>
          </a:p>
        </p:txBody>
      </p:sp>
      <p:sp>
        <p:nvSpPr>
          <p:cNvPr id="4" name="Slide Number Placeholder 3"/>
          <p:cNvSpPr>
            <a:spLocks noGrp="1"/>
          </p:cNvSpPr>
          <p:nvPr>
            <p:ph type="sldNum" sz="quarter" idx="5"/>
          </p:nvPr>
        </p:nvSpPr>
        <p:spPr/>
        <p:txBody>
          <a:bodyPr/>
          <a:lstStyle/>
          <a:p>
            <a:fld id="{77542409-6A04-4DC6-AC3A-D3758287A8F2}" type="slidenum">
              <a:rPr lang="en-US" smtClean="0"/>
              <a:t>90</a:t>
            </a:fld>
            <a:endParaRPr lang="en-US"/>
          </a:p>
        </p:txBody>
      </p:sp>
    </p:spTree>
    <p:extLst>
      <p:ext uri="{BB962C8B-B14F-4D97-AF65-F5344CB8AC3E}">
        <p14:creationId xmlns:p14="http://schemas.microsoft.com/office/powerpoint/2010/main" val="3098578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or Tier 2 cannabis cultivators classified as high risk (any portion of the disturbed area exists within the riparian setbacks Requirements specified in Section 1 of this Policy except as authorized under 404/401 CWA permits, a CDFW LSA Agreement, coverage under the Cannabis Cultivation General Order water quality certification, or site-specific WDRs issued by the Regional Water Board )</a:t>
            </a:r>
          </a:p>
        </p:txBody>
      </p:sp>
      <p:sp>
        <p:nvSpPr>
          <p:cNvPr id="4" name="Slide Number Placeholder 3"/>
          <p:cNvSpPr>
            <a:spLocks noGrp="1"/>
          </p:cNvSpPr>
          <p:nvPr>
            <p:ph type="sldNum" sz="quarter" idx="5"/>
          </p:nvPr>
        </p:nvSpPr>
        <p:spPr/>
        <p:txBody>
          <a:bodyPr/>
          <a:lstStyle/>
          <a:p>
            <a:fld id="{77542409-6A04-4DC6-AC3A-D3758287A8F2}" type="slidenum">
              <a:rPr lang="en-US" smtClean="0"/>
              <a:t>91</a:t>
            </a:fld>
            <a:endParaRPr lang="en-US"/>
          </a:p>
        </p:txBody>
      </p:sp>
    </p:spTree>
    <p:extLst>
      <p:ext uri="{BB962C8B-B14F-4D97-AF65-F5344CB8AC3E}">
        <p14:creationId xmlns:p14="http://schemas.microsoft.com/office/powerpoint/2010/main" val="1869742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Notice of Termination must be submitted (Attachment C of the Cannabis Cultivation General Order) with the Site Closure Report.</a:t>
            </a:r>
          </a:p>
        </p:txBody>
      </p:sp>
      <p:sp>
        <p:nvSpPr>
          <p:cNvPr id="4" name="Slide Number Placeholder 3"/>
          <p:cNvSpPr>
            <a:spLocks noGrp="1"/>
          </p:cNvSpPr>
          <p:nvPr>
            <p:ph type="sldNum" sz="quarter" idx="5"/>
          </p:nvPr>
        </p:nvSpPr>
        <p:spPr/>
        <p:txBody>
          <a:bodyPr/>
          <a:lstStyle/>
          <a:p>
            <a:fld id="{77542409-6A04-4DC6-AC3A-D3758287A8F2}" type="slidenum">
              <a:rPr lang="en-US" smtClean="0"/>
              <a:t>92</a:t>
            </a:fld>
            <a:endParaRPr lang="en-US"/>
          </a:p>
        </p:txBody>
      </p:sp>
    </p:spTree>
    <p:extLst>
      <p:ext uri="{BB962C8B-B14F-4D97-AF65-F5344CB8AC3E}">
        <p14:creationId xmlns:p14="http://schemas.microsoft.com/office/powerpoint/2010/main" val="977879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93</a:t>
            </a:fld>
            <a:endParaRPr lang="en-US"/>
          </a:p>
        </p:txBody>
      </p:sp>
    </p:spTree>
    <p:extLst>
      <p:ext uri="{BB962C8B-B14F-4D97-AF65-F5344CB8AC3E}">
        <p14:creationId xmlns:p14="http://schemas.microsoft.com/office/powerpoint/2010/main" val="1451670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94</a:t>
            </a:fld>
            <a:endParaRPr lang="en-US"/>
          </a:p>
        </p:txBody>
      </p:sp>
    </p:spTree>
    <p:extLst>
      <p:ext uri="{BB962C8B-B14F-4D97-AF65-F5344CB8AC3E}">
        <p14:creationId xmlns:p14="http://schemas.microsoft.com/office/powerpoint/2010/main" val="15328779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95</a:t>
            </a:fld>
            <a:endParaRPr lang="en-US"/>
          </a:p>
        </p:txBody>
      </p:sp>
    </p:spTree>
    <p:extLst>
      <p:ext uri="{BB962C8B-B14F-4D97-AF65-F5344CB8AC3E}">
        <p14:creationId xmlns:p14="http://schemas.microsoft.com/office/powerpoint/2010/main" val="4045420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96</a:t>
            </a:fld>
            <a:endParaRPr lang="en-US"/>
          </a:p>
        </p:txBody>
      </p:sp>
    </p:spTree>
    <p:extLst>
      <p:ext uri="{BB962C8B-B14F-4D97-AF65-F5344CB8AC3E}">
        <p14:creationId xmlns:p14="http://schemas.microsoft.com/office/powerpoint/2010/main" val="189941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97</a:t>
            </a:fld>
            <a:endParaRPr lang="en-US"/>
          </a:p>
        </p:txBody>
      </p:sp>
    </p:spTree>
    <p:extLst>
      <p:ext uri="{BB962C8B-B14F-4D97-AF65-F5344CB8AC3E}">
        <p14:creationId xmlns:p14="http://schemas.microsoft.com/office/powerpoint/2010/main" val="17140646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98</a:t>
            </a:fld>
            <a:endParaRPr lang="en-US"/>
          </a:p>
        </p:txBody>
      </p:sp>
    </p:spTree>
    <p:extLst>
      <p:ext uri="{BB962C8B-B14F-4D97-AF65-F5344CB8AC3E}">
        <p14:creationId xmlns:p14="http://schemas.microsoft.com/office/powerpoint/2010/main" val="14757697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99</a:t>
            </a:fld>
            <a:endParaRPr lang="en-US"/>
          </a:p>
        </p:txBody>
      </p:sp>
    </p:spTree>
    <p:extLst>
      <p:ext uri="{BB962C8B-B14F-4D97-AF65-F5344CB8AC3E}">
        <p14:creationId xmlns:p14="http://schemas.microsoft.com/office/powerpoint/2010/main" val="3453418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12/03/2019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12/03/2019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12/03/2019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12/03/2019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12/03/2019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12/03/2019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12/03/2019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12/03/2019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12/03/2019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12/03/2019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file:///C:\Users\hnepal\Desktop\Archieved\YoloPresentation\CANGO_2019%20NOT%20and%20Site%20Closure%20Report.pdf"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hyperlink" Target="https://www.waterboards.ca.gov/centralvalley/water_issues/cannabis/" TargetMode="External"/><Relationship Id="rId3" Type="http://schemas.openxmlformats.org/officeDocument/2006/relationships/hyperlink" Target="https://www.waterboards.ca.gov/" TargetMode="External"/><Relationship Id="rId7" Type="http://schemas.openxmlformats.org/officeDocument/2006/relationships/hyperlink" Target="https://www.waterboards.ca.gov/centralvalley/"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hyperlink" Target="https://www.waterboards.ca.gov/water_issues/programs/cannabis/cannabis_water_rights.html" TargetMode="External"/><Relationship Id="rId5" Type="http://schemas.openxmlformats.org/officeDocument/2006/relationships/hyperlink" Target="https://www.waterboards.ca.gov/waterrights/" TargetMode="External"/><Relationship Id="rId4" Type="http://schemas.openxmlformats.org/officeDocument/2006/relationships/hyperlink" Target="https://www.waterboards.ca.gov/water_issues/programs/cannabi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al-ipc.org/pa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tmp"/><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acificwatershed.com/PWA-publications-librar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acificwatershed.com/sites/default/files/RoadsEnglishBOOKapril2015b.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epa.gov/safepestcontrol/integrated-pest-management-ipm-principle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waterboards.ca.gov/waterright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mailto:CannabisReg@waterboards.ca.gov" TargetMode="External"/><Relationship Id="rId4" Type="http://schemas.openxmlformats.org/officeDocument/2006/relationships/hyperlink" Target="https://www.waterboards.ca.gov/water_issues/programs/cannabis/cannabis_water_rights.html"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waterboards.ca.gov/centralcoast/water_issues/programs/cannabis_cultivation/docs/cango2019_with_attachment_a.pdf" TargetMode="External"/><Relationship Id="rId3" Type="http://schemas.openxmlformats.org/officeDocument/2006/relationships/hyperlink" Target="https://www.waterboards.ca.gov/water_issues/programs/cannabis/" TargetMode="External"/><Relationship Id="rId7" Type="http://schemas.openxmlformats.org/officeDocument/2006/relationships/hyperlink" Target="https://www.waterboards.ca.gov/centralvalley/water_issues/cannabi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www.waterboards.ca.gov/centralvalley/" TargetMode="External"/><Relationship Id="rId11" Type="http://schemas.openxmlformats.org/officeDocument/2006/relationships/hyperlink" Target="mailto:Ryan.cornwall@waterboards.ca.gov" TargetMode="External"/><Relationship Id="rId5" Type="http://schemas.openxmlformats.org/officeDocument/2006/relationships/hyperlink" Target="https://www.waterboards.ca.gov/water_issues/programs/cannabis/cannabis_water_rights.html" TargetMode="External"/><Relationship Id="rId10" Type="http://schemas.openxmlformats.org/officeDocument/2006/relationships/hyperlink" Target="mailto:Harihar.nepal@waterboards.ca.gov" TargetMode="External"/><Relationship Id="rId4" Type="http://schemas.openxmlformats.org/officeDocument/2006/relationships/hyperlink" Target="https://www.waterboards.ca.gov/waterrights/" TargetMode="External"/><Relationship Id="rId9" Type="http://schemas.openxmlformats.org/officeDocument/2006/relationships/hyperlink" Target="mailto:Elizabeth.Betancourt@waterboards.ca.gov"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www.waterandseptictanks.com/Portals/0/files/GUIDELINES-FOR-INSTALLATIONOF-WATER-TANKS-_rev1_-03-20-08-_2_.pdf" TargetMode="External"/><Relationship Id="rId3" Type="http://schemas.openxmlformats.org/officeDocument/2006/relationships/hyperlink" Target="http://www.pacificwatershed.com/sites/default/files/RoadsEnglishBOOKapril2015b.pdf" TargetMode="External"/><Relationship Id="rId7" Type="http://schemas.openxmlformats.org/officeDocument/2006/relationships/hyperlink" Target="http://michigan.gov/documents/deq/deq-wb-nps-sp_250905_7.pdf"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s://nepis.epa.gov/Exe/ZyPDF.cgi/2000W45Y.PDF?Dockey=2000W45Y.PDF" TargetMode="External"/><Relationship Id="rId5" Type="http://schemas.openxmlformats.org/officeDocument/2006/relationships/hyperlink" Target="http://www.dot.ca.gov/hq/construc/stormwater/factsheets.htm" TargetMode="External"/><Relationship Id="rId4" Type="http://schemas.openxmlformats.org/officeDocument/2006/relationships/hyperlink" Target="http://www.5counties.org/roadmanual.htm"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87" y="2963915"/>
            <a:ext cx="4994928" cy="1578775"/>
          </a:xfrm>
        </p:spPr>
        <p:txBody>
          <a:bodyPr>
            <a:normAutofit/>
          </a:bodyPr>
          <a:lstStyle/>
          <a:p>
            <a:r>
              <a:rPr lang="en-US" sz="4400" dirty="0"/>
              <a:t>Cannabis Cultivation Regulatory Program</a:t>
            </a:r>
          </a:p>
        </p:txBody>
      </p:sp>
      <p:sp>
        <p:nvSpPr>
          <p:cNvPr id="3" name="Subtitle 2"/>
          <p:cNvSpPr>
            <a:spLocks noGrp="1"/>
          </p:cNvSpPr>
          <p:nvPr>
            <p:ph type="subTitle" idx="1"/>
          </p:nvPr>
        </p:nvSpPr>
        <p:spPr>
          <a:xfrm>
            <a:off x="1619687" y="4961912"/>
            <a:ext cx="4846320" cy="603415"/>
          </a:xfrm>
        </p:spPr>
        <p:txBody>
          <a:bodyPr>
            <a:noAutofit/>
          </a:bodyPr>
          <a:lstStyle/>
          <a:p>
            <a:r>
              <a:rPr lang="en-US" sz="2000" dirty="0">
                <a:latin typeface="Adobe Devanagari" panose="02040503050201020203" pitchFamily="18" charset="0"/>
                <a:cs typeface="Adobe Devanagari" panose="02040503050201020203" pitchFamily="18" charset="0"/>
              </a:rPr>
              <a:t>Harihar Nepal (M.S.)</a:t>
            </a:r>
          </a:p>
          <a:p>
            <a:r>
              <a:rPr lang="en-US" sz="2000" dirty="0">
                <a:latin typeface="Adobe Devanagari" panose="02040503050201020203" pitchFamily="18" charset="0"/>
                <a:cs typeface="Adobe Devanagari" panose="02040503050201020203" pitchFamily="18" charset="0"/>
              </a:rPr>
              <a:t>Environmental Scientist</a:t>
            </a:r>
          </a:p>
          <a:p>
            <a:r>
              <a:rPr lang="en-US" sz="2000" dirty="0">
                <a:latin typeface="Adobe Devanagari" panose="02040503050201020203" pitchFamily="18" charset="0"/>
                <a:cs typeface="Adobe Devanagari" panose="02040503050201020203" pitchFamily="18" charset="0"/>
              </a:rPr>
              <a:t>Cal EPA – Water Board, Central Valley Region</a:t>
            </a:r>
          </a:p>
        </p:txBody>
      </p:sp>
      <p:pic>
        <p:nvPicPr>
          <p:cNvPr id="7" name="Picture 6">
            <a:extLst>
              <a:ext uri="{FF2B5EF4-FFF2-40B4-BE49-F238E27FC236}">
                <a16:creationId xmlns:a16="http://schemas.microsoft.com/office/drawing/2014/main" id="{8EA06B2C-2367-439F-8BED-683B171D32C7}"/>
              </a:ext>
            </a:extLst>
          </p:cNvPr>
          <p:cNvPicPr>
            <a:picLocks noChangeAspect="1"/>
          </p:cNvPicPr>
          <p:nvPr/>
        </p:nvPicPr>
        <p:blipFill rotWithShape="1">
          <a:blip r:embed="rId3">
            <a:extLst>
              <a:ext uri="{28A0092B-C50C-407E-A947-70E740481C1C}">
                <a14:useLocalDpi xmlns:a14="http://schemas.microsoft.com/office/drawing/2010/main" val="0"/>
              </a:ext>
            </a:extLst>
          </a:blip>
          <a:srcRect l="35497" r="23163"/>
          <a:stretch/>
        </p:blipFill>
        <p:spPr>
          <a:xfrm>
            <a:off x="6737684" y="2065283"/>
            <a:ext cx="2097558" cy="3878317"/>
          </a:xfrm>
          <a:prstGeom prst="rect">
            <a:avLst/>
          </a:prstGeom>
        </p:spPr>
      </p:pic>
      <p:pic>
        <p:nvPicPr>
          <p:cNvPr id="6" name="Picture 6">
            <a:extLst>
              <a:ext uri="{FF2B5EF4-FFF2-40B4-BE49-F238E27FC236}">
                <a16:creationId xmlns:a16="http://schemas.microsoft.com/office/drawing/2014/main" id="{35BA5C25-727F-43AB-9E28-1FE578B381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287" b="43704"/>
          <a:stretch/>
        </p:blipFill>
        <p:spPr bwMode="auto">
          <a:xfrm>
            <a:off x="0" y="0"/>
            <a:ext cx="1496618" cy="193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3033F6E-DA1D-4EA1-8438-16ED010A89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205" r="2533" b="43704"/>
          <a:stretch/>
        </p:blipFill>
        <p:spPr bwMode="auto">
          <a:xfrm>
            <a:off x="6737684" y="0"/>
            <a:ext cx="5454316"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EXEMPTIONS FOR CERTAIN CULTIVATION ACTIVITIES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14"/>
            </a:pPr>
            <a:r>
              <a:rPr lang="en-US" b="1" u="sng" dirty="0">
                <a:latin typeface="Arial" panose="020B0604020202020204" pitchFamily="34" charset="0"/>
                <a:cs typeface="Arial" panose="020B0604020202020204" pitchFamily="34" charset="0"/>
              </a:rPr>
              <a:t>Conditionally Exempt</a:t>
            </a:r>
            <a:r>
              <a:rPr lang="en-US" dirty="0">
                <a:latin typeface="Arial" panose="020B0604020202020204" pitchFamily="34" charset="0"/>
                <a:cs typeface="Arial" panose="020B0604020202020204" pitchFamily="34" charset="0"/>
              </a:rPr>
              <a:t>–  The Conditional exemption does not alter any other legal requirements </a:t>
            </a:r>
          </a:p>
          <a:p>
            <a:pPr marL="457200" indent="-457200">
              <a:buAutoNum type="alphaLcPeriod"/>
            </a:pPr>
            <a:r>
              <a:rPr lang="en-US" u="sng" dirty="0">
                <a:latin typeface="Arial" panose="020B0604020202020204" pitchFamily="34" charset="0"/>
                <a:cs typeface="Arial" panose="020B0604020202020204" pitchFamily="34" charset="0"/>
              </a:rPr>
              <a:t>Completely Indoor </a:t>
            </a:r>
            <a:r>
              <a:rPr lang="en-US" dirty="0">
                <a:latin typeface="Arial" panose="020B0604020202020204" pitchFamily="34" charset="0"/>
                <a:cs typeface="Arial" panose="020B0604020202020204" pitchFamily="34" charset="0"/>
              </a:rPr>
              <a:t>: a structure with a permanent roof, relatively impermeable floor, and 	</a:t>
            </a:r>
          </a:p>
          <a:p>
            <a:pPr marL="742950" lvl="1" indent="-514350">
              <a:buFont typeface="+mj-lt"/>
              <a:buAutoNum type="romanUcPeriod"/>
            </a:pPr>
            <a:r>
              <a:rPr lang="en-US" sz="2200" dirty="0">
                <a:latin typeface="Arial" panose="020B0604020202020204" pitchFamily="34" charset="0"/>
                <a:cs typeface="Arial" panose="020B0604020202020204" pitchFamily="34" charset="0"/>
              </a:rPr>
              <a:t>Discharge all industrial wastewater generated to a permitted wastewater treatment collection system </a:t>
            </a:r>
          </a:p>
          <a:p>
            <a:pPr marL="742950" lvl="1" indent="-514350">
              <a:buFont typeface="+mj-lt"/>
              <a:buAutoNum type="romanUcPeriod"/>
            </a:pPr>
            <a:r>
              <a:rPr lang="en-US" sz="2200" dirty="0">
                <a:latin typeface="Arial" panose="020B0604020202020204" pitchFamily="34" charset="0"/>
                <a:cs typeface="Arial" panose="020B0604020202020204" pitchFamily="34" charset="0"/>
              </a:rPr>
              <a:t>Collect all wastewater in an appropriate storage container to be stored and properly disposed by hauler</a:t>
            </a:r>
          </a:p>
          <a:p>
            <a:pPr marL="742950" lvl="1" indent="-514350">
              <a:buFont typeface="+mj-lt"/>
              <a:buAutoNum type="romanUcPeriod"/>
            </a:pPr>
            <a:r>
              <a:rPr lang="en-US" sz="2200" dirty="0">
                <a:latin typeface="Arial" panose="020B0604020202020204" pitchFamily="34" charset="0"/>
                <a:cs typeface="Arial" panose="020B0604020202020204" pitchFamily="34" charset="0"/>
              </a:rPr>
              <a:t>Discharges of irrigation tailwater, hydroponic wastewater or other industrial wastewaters from indoor to an on-site wastewater treatment system like septic tank and leach</a:t>
            </a:r>
          </a:p>
          <a:p>
            <a:pPr marL="742950" lvl="1" indent="-514350">
              <a:buFont typeface="+mj-lt"/>
              <a:buAutoNum type="romanUcPeriod"/>
            </a:pPr>
            <a:r>
              <a:rPr lang="en-US" sz="2200" dirty="0">
                <a:latin typeface="Arial" panose="020B0604020202020204" pitchFamily="34" charset="0"/>
                <a:cs typeface="Arial" panose="020B0604020202020204" pitchFamily="34" charset="0"/>
              </a:rPr>
              <a:t>Still require to apply for permit.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436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100</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7" name="Content Placeholder 6">
            <a:extLst>
              <a:ext uri="{FF2B5EF4-FFF2-40B4-BE49-F238E27FC236}">
                <a16:creationId xmlns:a16="http://schemas.microsoft.com/office/drawing/2014/main" id="{0FC398EB-20F9-4093-8AC6-FB3BB0B33AA9}"/>
              </a:ext>
            </a:extLst>
          </p:cNvPr>
          <p:cNvSpPr>
            <a:spLocks noGrp="1"/>
          </p:cNvSpPr>
          <p:nvPr>
            <p:ph idx="1"/>
          </p:nvPr>
        </p:nvSpPr>
        <p:spPr>
          <a:xfrm>
            <a:off x="1410027" y="1794601"/>
            <a:ext cx="9371948" cy="2826705"/>
          </a:xfrm>
        </p:spPr>
        <p:txBody>
          <a:bodyPr>
            <a:normAutofit/>
          </a:bodyPr>
          <a:lstStyle/>
          <a:p>
            <a:r>
              <a:rPr lang="en-US" dirty="0">
                <a:latin typeface="Arial" panose="020B0604020202020204" pitchFamily="34" charset="0"/>
                <a:cs typeface="Arial" panose="020B0604020202020204" pitchFamily="34" charset="0"/>
              </a:rPr>
              <a:t>The user of the field test instruments (for pH, DO, EC) shall be trained in proper use and maintenance of the instruments </a:t>
            </a:r>
          </a:p>
          <a:p>
            <a:r>
              <a:rPr lang="en-US" dirty="0">
                <a:latin typeface="Arial" panose="020B0604020202020204" pitchFamily="34" charset="0"/>
                <a:cs typeface="Arial" panose="020B0604020202020204" pitchFamily="34" charset="0"/>
              </a:rPr>
              <a:t>The instruments shall be field calibrated prior to sampling </a:t>
            </a:r>
          </a:p>
          <a:p>
            <a:r>
              <a:rPr lang="en-US" dirty="0">
                <a:latin typeface="Arial" panose="020B0604020202020204" pitchFamily="34" charset="0"/>
                <a:cs typeface="Arial" panose="020B0604020202020204" pitchFamily="34" charset="0"/>
              </a:rPr>
              <a:t>Field calibration reports shall be maintained and available for at least 3 years </a:t>
            </a:r>
          </a:p>
          <a:p>
            <a:r>
              <a:rPr lang="en-US" dirty="0">
                <a:latin typeface="Arial" panose="020B0604020202020204" pitchFamily="34" charset="0"/>
                <a:cs typeface="Arial" panose="020B0604020202020204" pitchFamily="34" charset="0"/>
              </a:rPr>
              <a:t>Instruments should shall be serviced by the manufacturer or authorized representative at the recommended frequency. </a:t>
            </a:r>
          </a:p>
        </p:txBody>
      </p:sp>
    </p:spTree>
    <p:extLst>
      <p:ext uri="{BB962C8B-B14F-4D97-AF65-F5344CB8AC3E}">
        <p14:creationId xmlns:p14="http://schemas.microsoft.com/office/powerpoint/2010/main" val="30990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101</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7" name="Content Placeholder 6">
            <a:extLst>
              <a:ext uri="{FF2B5EF4-FFF2-40B4-BE49-F238E27FC236}">
                <a16:creationId xmlns:a16="http://schemas.microsoft.com/office/drawing/2014/main" id="{0FC398EB-20F9-4093-8AC6-FB3BB0B33AA9}"/>
              </a:ext>
            </a:extLst>
          </p:cNvPr>
          <p:cNvSpPr>
            <a:spLocks noGrp="1"/>
          </p:cNvSpPr>
          <p:nvPr>
            <p:ph idx="1"/>
          </p:nvPr>
        </p:nvSpPr>
        <p:spPr>
          <a:xfrm>
            <a:off x="1410026" y="2273383"/>
            <a:ext cx="9371948" cy="2311234"/>
          </a:xfrm>
        </p:spPr>
        <p:txBody>
          <a:bodyPr>
            <a:normAutofit/>
          </a:bodyPr>
          <a:lstStyle/>
          <a:p>
            <a:r>
              <a:rPr lang="en-US" dirty="0">
                <a:latin typeface="Arial" panose="020B0604020202020204" pitchFamily="34" charset="0"/>
                <a:cs typeface="Arial" panose="020B0604020202020204" pitchFamily="34" charset="0"/>
              </a:rPr>
              <a:t>All samples shall be representative of the volume and nature of the discharge or matrix of material sampled. </a:t>
            </a:r>
          </a:p>
          <a:p>
            <a:r>
              <a:rPr lang="en-US" dirty="0">
                <a:latin typeface="Arial" panose="020B0604020202020204" pitchFamily="34" charset="0"/>
                <a:cs typeface="Arial" panose="020B0604020202020204" pitchFamily="34" charset="0"/>
              </a:rPr>
              <a:t>The name of the sampler, sample type (grab or composite), date, time, location, bottle type shall be recorded on the sample chain of custody form.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69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102</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2D4D05E8-AAF4-44B6-8991-30A6E45E88CA}"/>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How to submit Annual Monitoring Report </a:t>
            </a:r>
          </a:p>
          <a:p>
            <a:pPr lvl="1"/>
            <a:r>
              <a:rPr lang="en-US" sz="2200" dirty="0">
                <a:latin typeface="Arial" panose="020B0604020202020204" pitchFamily="34" charset="0"/>
                <a:cs typeface="Arial" panose="020B0604020202020204" pitchFamily="34" charset="0"/>
              </a:rPr>
              <a:t>1. Log in to your Water Boards Cannabis Cultivation Programs Portal </a:t>
            </a:r>
          </a:p>
        </p:txBody>
      </p:sp>
      <p:pic>
        <p:nvPicPr>
          <p:cNvPr id="7" name="Picture 6">
            <a:extLst>
              <a:ext uri="{FF2B5EF4-FFF2-40B4-BE49-F238E27FC236}">
                <a16:creationId xmlns:a16="http://schemas.microsoft.com/office/drawing/2014/main" id="{6912FB84-2E84-4108-ABD2-C0C1A1AF2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03" y="1257300"/>
            <a:ext cx="11695285" cy="4992940"/>
          </a:xfrm>
          <a:prstGeom prst="rect">
            <a:avLst/>
          </a:prstGeom>
        </p:spPr>
      </p:pic>
      <p:grpSp>
        <p:nvGrpSpPr>
          <p:cNvPr id="12" name="Group 11">
            <a:extLst>
              <a:ext uri="{FF2B5EF4-FFF2-40B4-BE49-F238E27FC236}">
                <a16:creationId xmlns:a16="http://schemas.microsoft.com/office/drawing/2014/main" id="{8F6CFC59-F08C-4D39-B842-F5755CB0EEB1}"/>
              </a:ext>
            </a:extLst>
          </p:cNvPr>
          <p:cNvGrpSpPr/>
          <p:nvPr/>
        </p:nvGrpSpPr>
        <p:grpSpPr>
          <a:xfrm>
            <a:off x="287867" y="211857"/>
            <a:ext cx="11366500" cy="6531843"/>
            <a:chOff x="372097" y="326157"/>
            <a:chExt cx="11366500" cy="6531843"/>
          </a:xfrm>
        </p:grpSpPr>
        <p:pic>
          <p:nvPicPr>
            <p:cNvPr id="9" name="Picture 8">
              <a:extLst>
                <a:ext uri="{FF2B5EF4-FFF2-40B4-BE49-F238E27FC236}">
                  <a16:creationId xmlns:a16="http://schemas.microsoft.com/office/drawing/2014/main" id="{ACE95E6E-08D7-48D5-8418-EEBC15BF9631}"/>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t="16572" r="19271"/>
            <a:stretch/>
          </p:blipFill>
          <p:spPr>
            <a:xfrm>
              <a:off x="372097" y="326157"/>
              <a:ext cx="11366500" cy="6531843"/>
            </a:xfrm>
            <a:prstGeom prst="rect">
              <a:avLst/>
            </a:prstGeom>
          </p:spPr>
        </p:pic>
        <p:cxnSp>
          <p:nvCxnSpPr>
            <p:cNvPr id="11" name="Straight Arrow Connector 10">
              <a:extLst>
                <a:ext uri="{FF2B5EF4-FFF2-40B4-BE49-F238E27FC236}">
                  <a16:creationId xmlns:a16="http://schemas.microsoft.com/office/drawing/2014/main" id="{52565C8C-660E-47CE-B542-3F32F2BD21F8}"/>
                </a:ext>
              </a:extLst>
            </p:cNvPr>
            <p:cNvCxnSpPr/>
            <p:nvPr/>
          </p:nvCxnSpPr>
          <p:spPr>
            <a:xfrm>
              <a:off x="372097" y="2959100"/>
              <a:ext cx="453403" cy="917242"/>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pic>
        <p:nvPicPr>
          <p:cNvPr id="14" name="Picture 13" descr="A screenshot of a cell phone&#10;&#10;Description automatically generated">
            <a:extLst>
              <a:ext uri="{FF2B5EF4-FFF2-40B4-BE49-F238E27FC236}">
                <a16:creationId xmlns:a16="http://schemas.microsoft.com/office/drawing/2014/main" id="{14A7E967-B3F4-4C40-8BF1-C5D124B15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03" y="97557"/>
            <a:ext cx="10941336" cy="6646143"/>
          </a:xfrm>
          <a:prstGeom prst="rect">
            <a:avLst/>
          </a:prstGeom>
        </p:spPr>
      </p:pic>
    </p:spTree>
    <p:extLst>
      <p:ext uri="{BB962C8B-B14F-4D97-AF65-F5344CB8AC3E}">
        <p14:creationId xmlns:p14="http://schemas.microsoft.com/office/powerpoint/2010/main" val="23746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1523870" y="1969420"/>
            <a:ext cx="9371949" cy="1183566"/>
          </a:xfrm>
        </p:spPr>
        <p:txBody>
          <a:bodyPr>
            <a:normAutofit/>
          </a:bodyPr>
          <a:lstStyle/>
          <a:p>
            <a:r>
              <a:rPr lang="en-US" b="1" dirty="0"/>
              <a:t>ATTACHMENT C: </a:t>
            </a:r>
            <a:br>
              <a:rPr lang="en-US" b="1" dirty="0"/>
            </a:br>
            <a:r>
              <a:rPr lang="en-US" b="1" dirty="0"/>
              <a:t>NOTICE OF TERMINATION (NOT)</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103</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5086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sz="3100" dirty="0"/>
              <a:t>ATTACHMENT C: NOTICE OF TERMINATION</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104</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7" name="Content Placeholder 6">
            <a:extLst>
              <a:ext uri="{FF2B5EF4-FFF2-40B4-BE49-F238E27FC236}">
                <a16:creationId xmlns:a16="http://schemas.microsoft.com/office/drawing/2014/main" id="{0FC398EB-20F9-4093-8AC6-FB3BB0B33AA9}"/>
              </a:ext>
            </a:extLst>
          </p:cNvPr>
          <p:cNvSpPr>
            <a:spLocks noGrp="1"/>
          </p:cNvSpPr>
          <p:nvPr>
            <p:ph idx="1"/>
          </p:nvPr>
        </p:nvSpPr>
        <p:spPr>
          <a:xfrm>
            <a:off x="889000" y="1422401"/>
            <a:ext cx="9731609" cy="3419952"/>
          </a:xfrm>
        </p:spPr>
        <p:txBody>
          <a:bodyPr>
            <a:noAutofit/>
          </a:bodyPr>
          <a:lstStyle/>
          <a:p>
            <a:r>
              <a:rPr lang="en-US" dirty="0">
                <a:latin typeface="Arial" panose="020B0604020202020204" pitchFamily="34" charset="0"/>
                <a:cs typeface="Arial" panose="020B0604020202020204" pitchFamily="34" charset="0"/>
              </a:rPr>
              <a:t>The Discharger shall submit a NOT to Water Board requesting termination of coverage under General Order WQ 2019-0001-DWQ</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Termination is 2 step process: </a:t>
            </a:r>
          </a:p>
          <a:p>
            <a:pPr lvl="1"/>
            <a:r>
              <a:rPr lang="en-US" sz="2200" dirty="0">
                <a:latin typeface="Arial" panose="020B0604020202020204" pitchFamily="34" charset="0"/>
                <a:cs typeface="Arial" panose="020B0604020202020204" pitchFamily="34" charset="0"/>
              </a:rPr>
              <a:t>Submittal of NOT form by Discharger, and/or Landowner</a:t>
            </a:r>
          </a:p>
          <a:p>
            <a:pPr lvl="1"/>
            <a:r>
              <a:rPr lang="en-US" sz="2200" dirty="0">
                <a:latin typeface="Arial" panose="020B0604020202020204" pitchFamily="34" charset="0"/>
                <a:cs typeface="Arial" panose="020B0604020202020204" pitchFamily="34" charset="0"/>
              </a:rPr>
              <a:t>Site closure report (will discuss in Attachment D)</a:t>
            </a:r>
          </a:p>
          <a:p>
            <a:pPr marL="53975" lvl="1" indent="0">
              <a:buNone/>
            </a:pPr>
            <a:endParaRPr lang="en-US" sz="2200" dirty="0">
              <a:latin typeface="Arial" panose="020B0604020202020204" pitchFamily="34" charset="0"/>
              <a:cs typeface="Arial" panose="020B0604020202020204" pitchFamily="34" charset="0"/>
            </a:endParaRPr>
          </a:p>
          <a:p>
            <a:pPr marL="53975" lvl="1" indent="0">
              <a:buNone/>
            </a:pPr>
            <a:r>
              <a:rPr lang="en-US" sz="2200" dirty="0">
                <a:latin typeface="Arial" panose="020B0604020202020204" pitchFamily="34" charset="0"/>
                <a:cs typeface="Arial" panose="020B0604020202020204" pitchFamily="34" charset="0"/>
              </a:rPr>
              <a:t>The Regional Water Board may inspect the condition of the site prior to terminating coverage </a:t>
            </a:r>
          </a:p>
        </p:txBody>
      </p:sp>
    </p:spTree>
    <p:extLst>
      <p:ext uri="{BB962C8B-B14F-4D97-AF65-F5344CB8AC3E}">
        <p14:creationId xmlns:p14="http://schemas.microsoft.com/office/powerpoint/2010/main" val="12094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sz="3100" dirty="0"/>
              <a:t>ATTACHMENT C: NOTICE OF TERMINATION</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105</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graphicFrame>
        <p:nvGraphicFramePr>
          <p:cNvPr id="7" name="Object 6">
            <a:extLst>
              <a:ext uri="{FF2B5EF4-FFF2-40B4-BE49-F238E27FC236}">
                <a16:creationId xmlns:a16="http://schemas.microsoft.com/office/drawing/2014/main" id="{6306F58A-70F5-4FF1-BEEF-5A9E3DE05756}"/>
              </a:ext>
            </a:extLst>
          </p:cNvPr>
          <p:cNvGraphicFramePr>
            <a:graphicFrameLocks noChangeAspect="1"/>
          </p:cNvGraphicFramePr>
          <p:nvPr>
            <p:extLst>
              <p:ext uri="{D42A27DB-BD31-4B8C-83A1-F6EECF244321}">
                <p14:modId xmlns:p14="http://schemas.microsoft.com/office/powerpoint/2010/main" val="741499752"/>
              </p:ext>
            </p:extLst>
          </p:nvPr>
        </p:nvGraphicFramePr>
        <p:xfrm>
          <a:off x="4838506" y="2367989"/>
          <a:ext cx="2514988" cy="2122021"/>
        </p:xfrm>
        <a:graphic>
          <a:graphicData uri="http://schemas.openxmlformats.org/presentationml/2006/ole">
            <mc:AlternateContent xmlns:mc="http://schemas.openxmlformats.org/markup-compatibility/2006">
              <mc:Choice xmlns:v="urn:schemas-microsoft-com:vml" Requires="v">
                <p:oleObj spid="_x0000_s1103" name="Acrobat Document" showAsIcon="1" r:id="rId4" imgW="914400" imgH="771480" progId="Acrobat.Document.DC">
                  <p:link updateAutomatic="1"/>
                </p:oleObj>
              </mc:Choice>
              <mc:Fallback>
                <p:oleObj name="Acrobat Document" showAsIcon="1" r:id="rId4" imgW="914400" imgH="771480" progId="Acrobat.Document.DC">
                  <p:link updateAutomatic="1"/>
                  <p:pic>
                    <p:nvPicPr>
                      <p:cNvPr id="0" name=""/>
                      <p:cNvPicPr/>
                      <p:nvPr/>
                    </p:nvPicPr>
                    <p:blipFill>
                      <a:blip r:embed="rId5"/>
                      <a:stretch>
                        <a:fillRect/>
                      </a:stretch>
                    </p:blipFill>
                    <p:spPr>
                      <a:xfrm>
                        <a:off x="4838506" y="2367989"/>
                        <a:ext cx="2514988" cy="2122021"/>
                      </a:xfrm>
                      <a:prstGeom prst="rect">
                        <a:avLst/>
                      </a:prstGeom>
                    </p:spPr>
                  </p:pic>
                </p:oleObj>
              </mc:Fallback>
            </mc:AlternateContent>
          </a:graphicData>
        </a:graphic>
      </p:graphicFrame>
    </p:spTree>
    <p:extLst>
      <p:ext uri="{BB962C8B-B14F-4D97-AF65-F5344CB8AC3E}">
        <p14:creationId xmlns:p14="http://schemas.microsoft.com/office/powerpoint/2010/main" val="18813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1127578" y="1965934"/>
            <a:ext cx="11493731" cy="1463066"/>
          </a:xfrm>
        </p:spPr>
        <p:txBody>
          <a:bodyPr>
            <a:normAutofit/>
          </a:bodyPr>
          <a:lstStyle/>
          <a:p>
            <a:r>
              <a:rPr lang="en-US" sz="3100" dirty="0"/>
              <a:t>ATTACHMENT D: </a:t>
            </a:r>
            <a:br>
              <a:rPr lang="en-US" sz="3100" dirty="0"/>
            </a:br>
            <a:r>
              <a:rPr lang="en-US" sz="3100" dirty="0"/>
              <a:t>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106</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14017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sz="3100" dirty="0"/>
              <a:t>ATTACHMENT D: 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107</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8" name="Content Placeholder 6">
            <a:extLst>
              <a:ext uri="{FF2B5EF4-FFF2-40B4-BE49-F238E27FC236}">
                <a16:creationId xmlns:a16="http://schemas.microsoft.com/office/drawing/2014/main" id="{AB37E036-5956-46A8-A559-96D946A90C08}"/>
              </a:ext>
            </a:extLst>
          </p:cNvPr>
          <p:cNvSpPr>
            <a:spLocks noGrp="1"/>
          </p:cNvSpPr>
          <p:nvPr>
            <p:ph idx="1"/>
          </p:nvPr>
        </p:nvSpPr>
        <p:spPr>
          <a:xfrm>
            <a:off x="953734" y="1358983"/>
            <a:ext cx="9371948" cy="1204923"/>
          </a:xfrm>
        </p:spPr>
        <p:txBody>
          <a:bodyPr>
            <a:normAutofit/>
          </a:bodyPr>
          <a:lstStyle/>
          <a:p>
            <a:r>
              <a:rPr lang="en-US" dirty="0">
                <a:latin typeface="Arial" panose="020B0604020202020204" pitchFamily="34" charset="0"/>
                <a:cs typeface="Arial" panose="020B0604020202020204" pitchFamily="34" charset="0"/>
              </a:rPr>
              <a:t>Site Management Plan </a:t>
            </a:r>
          </a:p>
          <a:p>
            <a:endParaRPr lang="en-US" dirty="0">
              <a:latin typeface="Arial" panose="020B0604020202020204" pitchFamily="34" charset="0"/>
              <a:cs typeface="Arial" panose="020B0604020202020204" pitchFamily="34" charset="0"/>
            </a:endParaRPr>
          </a:p>
        </p:txBody>
      </p:sp>
      <p:pic>
        <p:nvPicPr>
          <p:cNvPr id="9" name="Picture 2" descr="http://www.cmar.csiro.au/research/mse/images/adaptive_cycle.gif">
            <a:extLst>
              <a:ext uri="{FF2B5EF4-FFF2-40B4-BE49-F238E27FC236}">
                <a16:creationId xmlns:a16="http://schemas.microsoft.com/office/drawing/2014/main" id="{57D04913-F0B9-474D-8649-B03046D91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876" y="1647277"/>
            <a:ext cx="7585019" cy="479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sz="3100" dirty="0"/>
              <a:t>ATTACHMENT D: 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108</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8" name="Content Placeholder 6">
            <a:extLst>
              <a:ext uri="{FF2B5EF4-FFF2-40B4-BE49-F238E27FC236}">
                <a16:creationId xmlns:a16="http://schemas.microsoft.com/office/drawing/2014/main" id="{AB37E036-5956-46A8-A559-96D946A90C08}"/>
              </a:ext>
            </a:extLst>
          </p:cNvPr>
          <p:cNvSpPr>
            <a:spLocks noGrp="1"/>
          </p:cNvSpPr>
          <p:nvPr>
            <p:ph idx="1"/>
          </p:nvPr>
        </p:nvSpPr>
        <p:spPr>
          <a:xfrm>
            <a:off x="953734" y="1152795"/>
            <a:ext cx="9371948" cy="1564839"/>
          </a:xfrm>
        </p:spPr>
        <p:txBody>
          <a:bodyPr>
            <a:noAutofit/>
          </a:bodyPr>
          <a:lstStyle/>
          <a:p>
            <a:r>
              <a:rPr lang="en-US" dirty="0">
                <a:latin typeface="Arial" panose="020B0604020202020204" pitchFamily="34" charset="0"/>
                <a:cs typeface="Arial" panose="020B0604020202020204" pitchFamily="34" charset="0"/>
              </a:rPr>
              <a:t>Site Management Plan </a:t>
            </a:r>
          </a:p>
          <a:p>
            <a:pPr lvl="1"/>
            <a:r>
              <a:rPr lang="en-US" sz="2200" dirty="0">
                <a:latin typeface="Arial" panose="020B0604020202020204" pitchFamily="34" charset="0"/>
                <a:cs typeface="Arial" panose="020B0604020202020204" pitchFamily="34" charset="0"/>
              </a:rPr>
              <a:t>Required for all Tiers, and Risk level except CE</a:t>
            </a:r>
          </a:p>
          <a:p>
            <a:pPr lvl="1"/>
            <a:r>
              <a:rPr lang="en-US" sz="2200" dirty="0">
                <a:latin typeface="Arial" panose="020B0604020202020204" pitchFamily="34" charset="0"/>
                <a:cs typeface="Arial" panose="020B0604020202020204" pitchFamily="34" charset="0"/>
              </a:rPr>
              <a:t>The plan outline below is a general guidance for the Discharger and consultants. </a:t>
            </a:r>
          </a:p>
          <a:p>
            <a:pPr lvl="1"/>
            <a:r>
              <a:rPr lang="en-US" sz="2200" dirty="0">
                <a:latin typeface="Arial" panose="020B0604020202020204" pitchFamily="34" charset="0"/>
                <a:cs typeface="Arial" panose="020B0604020202020204" pitchFamily="34" charset="0"/>
              </a:rPr>
              <a:t>How to implement the Best Practical Treatment or Control (BPTC)</a:t>
            </a:r>
          </a:p>
          <a:p>
            <a:endParaRPr lang="en-US" dirty="0">
              <a:latin typeface="Arial" panose="020B0604020202020204" pitchFamily="34" charset="0"/>
              <a:cs typeface="Arial" panose="020B0604020202020204" pitchFamily="34" charset="0"/>
            </a:endParaRP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953734" y="3251200"/>
            <a:ext cx="9371948" cy="2580424"/>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1.0 Sediment Discharge BPTC Measures </a:t>
            </a:r>
          </a:p>
          <a:p>
            <a:pPr marL="0" indent="0">
              <a:buNone/>
            </a:pPr>
            <a:r>
              <a:rPr lang="en-US" dirty="0">
                <a:latin typeface="Arial" panose="020B0604020202020204" pitchFamily="34" charset="0"/>
                <a:cs typeface="Arial" panose="020B0604020202020204" pitchFamily="34" charset="0"/>
              </a:rPr>
              <a:t>	1.1 Site Characteristics </a:t>
            </a:r>
          </a:p>
          <a:p>
            <a:pPr marL="0" indent="0">
              <a:buNone/>
            </a:pPr>
            <a:r>
              <a:rPr lang="en-US" dirty="0">
                <a:latin typeface="Arial" panose="020B0604020202020204" pitchFamily="34" charset="0"/>
                <a:cs typeface="Arial" panose="020B0604020202020204" pitchFamily="34" charset="0"/>
              </a:rPr>
              <a:t>		1.1.1 Map</a:t>
            </a:r>
          </a:p>
          <a:p>
            <a:pPr marL="0" indent="0">
              <a:buNone/>
            </a:pPr>
            <a:r>
              <a:rPr lang="en-US" dirty="0">
                <a:latin typeface="Arial" panose="020B0604020202020204" pitchFamily="34" charset="0"/>
                <a:cs typeface="Arial" panose="020B0604020202020204" pitchFamily="34" charset="0"/>
              </a:rPr>
              <a:t>		1.1.2 access road, traffic, and maintenance</a:t>
            </a:r>
          </a:p>
          <a:p>
            <a:pPr marL="0" indent="0">
              <a:buNone/>
            </a:pPr>
            <a:r>
              <a:rPr lang="en-US" dirty="0">
                <a:latin typeface="Arial" panose="020B0604020202020204" pitchFamily="34" charset="0"/>
                <a:cs typeface="Arial" panose="020B0604020202020204" pitchFamily="34" charset="0"/>
              </a:rPr>
              <a:t>		1.1.3 vehicle stream crossing including type of crossing. </a:t>
            </a:r>
          </a:p>
        </p:txBody>
      </p:sp>
    </p:spTree>
    <p:extLst>
      <p:ext uri="{BB962C8B-B14F-4D97-AF65-F5344CB8AC3E}">
        <p14:creationId xmlns:p14="http://schemas.microsoft.com/office/powerpoint/2010/main" val="7321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sz="3100" dirty="0"/>
              <a:t>ATTACHMENT D: TECHNICAL REPORT GUIDANCE - SMP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109</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3" y="1378408"/>
            <a:ext cx="9371948" cy="5182092"/>
          </a:xfrm>
          <a:prstGeom prst="rect">
            <a:avLst/>
          </a:prstGeom>
        </p:spPr>
        <p:txBody>
          <a:bodyPr vert="horz" lIns="91440" tIns="45720" rIns="91440" bIns="45720" rtlCol="0">
            <a:normAutofit fontScale="925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1.0 Sediment Discharge BPTC Measures </a:t>
            </a:r>
          </a:p>
          <a:p>
            <a:pPr marL="0" indent="0">
              <a:buNone/>
            </a:pPr>
            <a:r>
              <a:rPr lang="en-US" sz="2400" dirty="0">
                <a:latin typeface="Arial" panose="020B0604020202020204" pitchFamily="34" charset="0"/>
                <a:cs typeface="Arial" panose="020B0604020202020204" pitchFamily="34" charset="0"/>
              </a:rPr>
              <a:t>	1.2 Sediment Erosion Prevention and Sediment Capture 	</a:t>
            </a:r>
          </a:p>
          <a:p>
            <a:pPr marL="0" indent="0">
              <a:buNone/>
            </a:pPr>
            <a:r>
              <a:rPr lang="en-US" sz="2400" dirty="0">
                <a:latin typeface="Arial" panose="020B0604020202020204" pitchFamily="34" charset="0"/>
                <a:cs typeface="Arial" panose="020B0604020202020204" pitchFamily="34" charset="0"/>
              </a:rPr>
              <a:t>		1.2.1 Erosion Prevention BPTC Measures : Describe the BPTC, schedule, and physical BPTC measures like straw much, slope stabilization, soil binders, culvert outfall armoring, vegetation preservation/replacement, hydro seeding etc.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1.2.2 Sediment Control BPTC Measures: schedule and types like silt fences, fiber rolls, settling ponds/areas, vegetated outfall, etc.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1.2.3 Maintenance Activities: how and when BPTC measures will be monitored and maintained.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1.2.4 Described the interim and long-term soil stabilization</a:t>
            </a:r>
          </a:p>
        </p:txBody>
      </p:sp>
    </p:spTree>
    <p:extLst>
      <p:ext uri="{BB962C8B-B14F-4D97-AF65-F5344CB8AC3E}">
        <p14:creationId xmlns:p14="http://schemas.microsoft.com/office/powerpoint/2010/main" val="103812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fade">
                                      <p:cBhvr>
                                        <p:cTn id="12" dur="500"/>
                                        <p:tgtEl>
                                          <p:spTgt spid="1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EXEMPTIONS FOR CERTAIN CULTIVATION ACTIVITIES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14"/>
            </a:pPr>
            <a:r>
              <a:rPr lang="en-US" b="1" u="sng" dirty="0">
                <a:latin typeface="Arial" panose="020B0604020202020204" pitchFamily="34" charset="0"/>
                <a:cs typeface="Arial" panose="020B0604020202020204" pitchFamily="34" charset="0"/>
              </a:rPr>
              <a:t>Conditionally Exempt</a:t>
            </a:r>
            <a:r>
              <a:rPr lang="en-US" dirty="0">
                <a:latin typeface="Arial" panose="020B0604020202020204" pitchFamily="34" charset="0"/>
                <a:cs typeface="Arial" panose="020B0604020202020204" pitchFamily="34" charset="0"/>
              </a:rPr>
              <a:t>–  The Conditional exemption does not alter any other legal requirements </a:t>
            </a:r>
          </a:p>
          <a:p>
            <a:pPr marL="457200" indent="-457200">
              <a:buAutoNum type="alphaLcPeriod"/>
            </a:pPr>
            <a:r>
              <a:rPr lang="en-US" u="sng" dirty="0">
                <a:latin typeface="Arial" panose="020B0604020202020204" pitchFamily="34" charset="0"/>
                <a:cs typeface="Arial" panose="020B0604020202020204" pitchFamily="34" charset="0"/>
              </a:rPr>
              <a:t>Completely Indoor</a:t>
            </a: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grpSp>
        <p:nvGrpSpPr>
          <p:cNvPr id="7" name="Group 6">
            <a:extLst>
              <a:ext uri="{FF2B5EF4-FFF2-40B4-BE49-F238E27FC236}">
                <a16:creationId xmlns:a16="http://schemas.microsoft.com/office/drawing/2014/main" id="{BA4B7457-4E0D-404A-A2B5-C9262401F6FA}"/>
              </a:ext>
            </a:extLst>
          </p:cNvPr>
          <p:cNvGrpSpPr/>
          <p:nvPr/>
        </p:nvGrpSpPr>
        <p:grpSpPr>
          <a:xfrm>
            <a:off x="3400925" y="2665785"/>
            <a:ext cx="8401397" cy="3932083"/>
            <a:chOff x="977989" y="1531785"/>
            <a:chExt cx="10824334" cy="5066083"/>
          </a:xfrm>
        </p:grpSpPr>
        <p:pic>
          <p:nvPicPr>
            <p:cNvPr id="8" name="Picture 7">
              <a:extLst>
                <a:ext uri="{FF2B5EF4-FFF2-40B4-BE49-F238E27FC236}">
                  <a16:creationId xmlns:a16="http://schemas.microsoft.com/office/drawing/2014/main" id="{3A19D1C2-C33B-4FFE-BC07-0D91C7B8AFF9}"/>
                </a:ext>
              </a:extLst>
            </p:cNvPr>
            <p:cNvPicPr>
              <a:picLocks noChangeAspect="1"/>
            </p:cNvPicPr>
            <p:nvPr/>
          </p:nvPicPr>
          <p:blipFill>
            <a:blip r:embed="rId3"/>
            <a:stretch>
              <a:fillRect/>
            </a:stretch>
          </p:blipFill>
          <p:spPr>
            <a:xfrm>
              <a:off x="977989" y="1531785"/>
              <a:ext cx="5091863" cy="3806079"/>
            </a:xfrm>
            <a:prstGeom prst="rect">
              <a:avLst/>
            </a:prstGeom>
          </p:spPr>
        </p:pic>
        <p:cxnSp>
          <p:nvCxnSpPr>
            <p:cNvPr id="9" name="Straight Arrow Connector 8">
              <a:extLst>
                <a:ext uri="{FF2B5EF4-FFF2-40B4-BE49-F238E27FC236}">
                  <a16:creationId xmlns:a16="http://schemas.microsoft.com/office/drawing/2014/main" id="{5C82D35A-CF99-47C0-9207-450E93A278D7}"/>
                </a:ext>
              </a:extLst>
            </p:cNvPr>
            <p:cNvCxnSpPr/>
            <p:nvPr/>
          </p:nvCxnSpPr>
          <p:spPr bwMode="auto">
            <a:xfrm flipH="1" flipV="1">
              <a:off x="5118274" y="1964084"/>
              <a:ext cx="1488466" cy="147587"/>
            </a:xfrm>
            <a:prstGeom prst="straightConnector1">
              <a:avLst/>
            </a:prstGeom>
            <a:solidFill>
              <a:schemeClr val="accent1"/>
            </a:solidFill>
            <a:ln w="44450" cap="flat" cmpd="thickThin"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60CA29BC-EE5D-4541-BD75-DE2824439636}"/>
                </a:ext>
              </a:extLst>
            </p:cNvPr>
            <p:cNvPicPr>
              <a:picLocks noChangeAspect="1"/>
            </p:cNvPicPr>
            <p:nvPr/>
          </p:nvPicPr>
          <p:blipFill>
            <a:blip r:embed="rId4"/>
            <a:stretch>
              <a:fillRect/>
            </a:stretch>
          </p:blipFill>
          <p:spPr>
            <a:xfrm>
              <a:off x="6606740" y="2785808"/>
              <a:ext cx="5195583" cy="3812060"/>
            </a:xfrm>
            <a:prstGeom prst="rect">
              <a:avLst/>
            </a:prstGeom>
          </p:spPr>
        </p:pic>
        <p:cxnSp>
          <p:nvCxnSpPr>
            <p:cNvPr id="11" name="Straight Arrow Connector 10">
              <a:extLst>
                <a:ext uri="{FF2B5EF4-FFF2-40B4-BE49-F238E27FC236}">
                  <a16:creationId xmlns:a16="http://schemas.microsoft.com/office/drawing/2014/main" id="{C3F83211-C43F-47EE-B09B-9D2D44D185C6}"/>
                </a:ext>
              </a:extLst>
            </p:cNvPr>
            <p:cNvCxnSpPr>
              <a:cxnSpLocks/>
            </p:cNvCxnSpPr>
            <p:nvPr/>
          </p:nvCxnSpPr>
          <p:spPr bwMode="auto">
            <a:xfrm>
              <a:off x="7597340" y="2577801"/>
              <a:ext cx="1203001" cy="3208269"/>
            </a:xfrm>
            <a:prstGeom prst="straightConnector1">
              <a:avLst/>
            </a:prstGeom>
            <a:ln w="44450" cmpd="thickThi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E630593C-0B85-4C61-B896-7FEE5541AF22}"/>
                </a:ext>
              </a:extLst>
            </p:cNvPr>
            <p:cNvSpPr txBox="1"/>
            <p:nvPr/>
          </p:nvSpPr>
          <p:spPr>
            <a:xfrm>
              <a:off x="6530538" y="1654471"/>
              <a:ext cx="5271784" cy="1070654"/>
            </a:xfrm>
            <a:prstGeom prst="rect">
              <a:avLst/>
            </a:prstGeom>
            <a:solidFill>
              <a:schemeClr val="bg1">
                <a:lumMod val="50000"/>
              </a:schemeClr>
            </a:solidFill>
          </p:spPr>
          <p:txBody>
            <a:bodyPr wrap="square" rtlCol="0">
              <a:spAutoFit/>
            </a:bodyPr>
            <a:lstStyle/>
            <a:p>
              <a:pPr algn="ctr"/>
              <a:r>
                <a:rPr lang="en-US" sz="2400" b="1" dirty="0">
                  <a:solidFill>
                    <a:schemeClr val="bg1"/>
                  </a:solidFill>
                </a:rPr>
                <a:t>Permanent Roof, Floor Semi-Impermeable</a:t>
              </a:r>
            </a:p>
          </p:txBody>
        </p:sp>
        <p:cxnSp>
          <p:nvCxnSpPr>
            <p:cNvPr id="13" name="Straight Arrow Connector 12">
              <a:extLst>
                <a:ext uri="{FF2B5EF4-FFF2-40B4-BE49-F238E27FC236}">
                  <a16:creationId xmlns:a16="http://schemas.microsoft.com/office/drawing/2014/main" id="{AC19CE93-06AB-4D78-935F-69CDB5F40267}"/>
                </a:ext>
              </a:extLst>
            </p:cNvPr>
            <p:cNvCxnSpPr>
              <a:cxnSpLocks/>
            </p:cNvCxnSpPr>
            <p:nvPr/>
          </p:nvCxnSpPr>
          <p:spPr bwMode="auto">
            <a:xfrm flipH="1">
              <a:off x="5035601" y="2774152"/>
              <a:ext cx="2675417" cy="2137615"/>
            </a:xfrm>
            <a:prstGeom prst="straightConnector1">
              <a:avLst/>
            </a:prstGeom>
            <a:ln w="44450" cmpd="thickThi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4017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110</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3" y="1399821"/>
            <a:ext cx="9371948"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2.0 Fertilizer, pesticide, herbicide and Rodenticide BPTC measure </a:t>
            </a:r>
          </a:p>
          <a:p>
            <a:pPr marL="0" indent="0">
              <a:buNone/>
            </a:pPr>
            <a:r>
              <a:rPr lang="en-US" dirty="0">
                <a:latin typeface="Arial" panose="020B0604020202020204" pitchFamily="34" charset="0"/>
                <a:cs typeface="Arial" panose="020B0604020202020204" pitchFamily="34" charset="0"/>
              </a:rPr>
              <a:t>	2.1 summary table that identifies the products </a:t>
            </a:r>
          </a:p>
          <a:p>
            <a:pPr marL="0" indent="0">
              <a:buNone/>
            </a:pPr>
            <a:r>
              <a:rPr lang="en-US" dirty="0">
                <a:latin typeface="Arial" panose="020B0604020202020204" pitchFamily="34" charset="0"/>
                <a:cs typeface="Arial" panose="020B0604020202020204" pitchFamily="34" charset="0"/>
              </a:rPr>
              <a:t>		how to store, and use at the site, </a:t>
            </a:r>
          </a:p>
          <a:p>
            <a:pPr marL="0" indent="0">
              <a:buNone/>
            </a:pPr>
            <a:r>
              <a:rPr lang="en-US" dirty="0">
                <a:latin typeface="Arial" panose="020B0604020202020204" pitchFamily="34" charset="0"/>
                <a:cs typeface="Arial" panose="020B0604020202020204" pitchFamily="34" charset="0"/>
              </a:rPr>
              <a:t>		if not consumed during the growing season,  how to remove from the site or stored on site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2.2 site map of storage locations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2.3 Bulk and concentrated chemicals are stored, mixed, applied and empty containers disposed.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2.4 procedures for spill prevention and cleanup. </a:t>
            </a:r>
          </a:p>
        </p:txBody>
      </p:sp>
    </p:spTree>
    <p:extLst>
      <p:ext uri="{BB962C8B-B14F-4D97-AF65-F5344CB8AC3E}">
        <p14:creationId xmlns:p14="http://schemas.microsoft.com/office/powerpoint/2010/main" val="12279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animEffect transition="in" filter="fade">
                                      <p:cBhvr>
                                        <p:cTn id="25"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111</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3" y="1399821"/>
            <a:ext cx="9371948"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3.0 Petroleum Products BPTC measure </a:t>
            </a:r>
          </a:p>
          <a:p>
            <a:pPr marL="0" indent="0">
              <a:buNone/>
            </a:pPr>
            <a:r>
              <a:rPr lang="en-US" dirty="0">
                <a:latin typeface="Arial" panose="020B0604020202020204" pitchFamily="34" charset="0"/>
                <a:cs typeface="Arial" panose="020B0604020202020204" pitchFamily="34" charset="0"/>
              </a:rPr>
              <a:t>	3.1 summary table that identifies the products: fuels, lubricants,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how to store, and use at the site, </a:t>
            </a:r>
          </a:p>
          <a:p>
            <a:pPr marL="0" indent="0">
              <a:buNone/>
            </a:pPr>
            <a:r>
              <a:rPr lang="en-US" dirty="0">
                <a:latin typeface="Arial" panose="020B0604020202020204" pitchFamily="34" charset="0"/>
                <a:cs typeface="Arial" panose="020B0604020202020204" pitchFamily="34" charset="0"/>
              </a:rPr>
              <a:t>		if not consumed during the growing season,  how to remove from the site or stored on site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3.2 site map of storage locations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3.3 fuels, lubricants, and other petroleum products are stored, mixed, applied and empty containers disposed.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3.4 procedures for spill prevention and cleanup. </a:t>
            </a:r>
          </a:p>
        </p:txBody>
      </p:sp>
    </p:spTree>
    <p:extLst>
      <p:ext uri="{BB962C8B-B14F-4D97-AF65-F5344CB8AC3E}">
        <p14:creationId xmlns:p14="http://schemas.microsoft.com/office/powerpoint/2010/main" val="38075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animEffect transition="in" filter="fade">
                                      <p:cBhvr>
                                        <p:cTn id="25"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112</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0" y="1399821"/>
            <a:ext cx="12192000"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4.0 Trash/refuse, and domestic wastewater BPTC measures</a:t>
            </a:r>
          </a:p>
          <a:p>
            <a:pPr marL="0" indent="0">
              <a:buNone/>
            </a:pPr>
            <a:r>
              <a:rPr lang="en-US" dirty="0">
                <a:latin typeface="Arial" panose="020B0604020202020204" pitchFamily="34" charset="0"/>
                <a:cs typeface="Arial" panose="020B0604020202020204" pitchFamily="34" charset="0"/>
              </a:rPr>
              <a:t>	4.1 types of trash/refuse that will be generated </a:t>
            </a:r>
          </a:p>
          <a:p>
            <a:pPr marL="0" indent="0">
              <a:buNone/>
            </a:pPr>
            <a:r>
              <a:rPr lang="en-US" dirty="0">
                <a:latin typeface="Arial" panose="020B0604020202020204" pitchFamily="34" charset="0"/>
                <a:cs typeface="Arial" panose="020B0604020202020204" pitchFamily="34" charset="0"/>
              </a:rPr>
              <a:t>		4.1.1 a site map of location </a:t>
            </a:r>
          </a:p>
          <a:p>
            <a:pPr marL="0" indent="0">
              <a:buNone/>
            </a:pPr>
            <a:r>
              <a:rPr lang="en-US" dirty="0">
                <a:latin typeface="Arial" panose="020B0604020202020204" pitchFamily="34" charset="0"/>
                <a:cs typeface="Arial" panose="020B0604020202020204" pitchFamily="34" charset="0"/>
              </a:rPr>
              <a:t>	4.2 number of employees, visitors or residents at the site</a:t>
            </a:r>
          </a:p>
          <a:p>
            <a:pPr marL="0" indent="0">
              <a:buNone/>
            </a:pPr>
            <a:r>
              <a:rPr lang="en-US" dirty="0">
                <a:latin typeface="Arial" panose="020B0604020202020204" pitchFamily="34" charset="0"/>
                <a:cs typeface="Arial" panose="020B0604020202020204" pitchFamily="34" charset="0"/>
              </a:rPr>
              <a:t>		4.2.1 type of domestic wastewater generated </a:t>
            </a:r>
          </a:p>
          <a:p>
            <a:pPr marL="0" indent="0">
              <a:buNone/>
            </a:pPr>
            <a:r>
              <a:rPr lang="en-US" dirty="0">
                <a:latin typeface="Arial" panose="020B0604020202020204" pitchFamily="34" charset="0"/>
                <a:cs typeface="Arial" panose="020B0604020202020204" pitchFamily="34" charset="0"/>
              </a:rPr>
              <a:t>		4.2.2 how the domestic wastewater is disposed. </a:t>
            </a:r>
          </a:p>
          <a:p>
            <a:pPr marL="0" indent="0">
              <a:buNone/>
            </a:pPr>
            <a:r>
              <a:rPr lang="en-US" dirty="0">
                <a:latin typeface="Arial" panose="020B0604020202020204" pitchFamily="34" charset="0"/>
                <a:cs typeface="Arial" panose="020B0604020202020204" pitchFamily="34" charset="0"/>
              </a:rPr>
              <a:t>			4.2.2.1 onsite wastewater treatment plant</a:t>
            </a:r>
          </a:p>
          <a:p>
            <a:pPr marL="0" indent="0">
              <a:buNone/>
            </a:pPr>
            <a:r>
              <a:rPr lang="en-US" dirty="0">
                <a:latin typeface="Arial" panose="020B0604020202020204" pitchFamily="34" charset="0"/>
                <a:cs typeface="Arial" panose="020B0604020202020204" pitchFamily="34" charset="0"/>
              </a:rPr>
              <a:t>			4.2.2.2 chemical toilets or holding tank. Provide the name of the servicing 			company and frequency of service.</a:t>
            </a:r>
          </a:p>
          <a:p>
            <a:pPr marL="0" indent="0">
              <a:buNone/>
            </a:pPr>
            <a:r>
              <a:rPr lang="en-US" dirty="0">
                <a:latin typeface="Arial" panose="020B0604020202020204" pitchFamily="34" charset="0"/>
                <a:cs typeface="Arial" panose="020B0604020202020204" pitchFamily="34" charset="0"/>
              </a:rPr>
              <a:t>			4.2.2.3 a site map where the domestic wastewater treatment, storage or 				disposal area are located. </a:t>
            </a:r>
          </a:p>
        </p:txBody>
      </p:sp>
    </p:spTree>
    <p:extLst>
      <p:ext uri="{BB962C8B-B14F-4D97-AF65-F5344CB8AC3E}">
        <p14:creationId xmlns:p14="http://schemas.microsoft.com/office/powerpoint/2010/main" val="238910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animEffect transition="in" filter="fade">
                                      <p:cBhvr>
                                        <p:cTn id="26" dur="500"/>
                                        <p:tgtEl>
                                          <p:spTgt spid="10">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fade">
                                      <p:cBhvr>
                                        <p:cTn id="29" dur="500"/>
                                        <p:tgtEl>
                                          <p:spTgt spid="10">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fade">
                                      <p:cBhvr>
                                        <p:cTn id="3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113</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0" y="1399821"/>
            <a:ext cx="12192000"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5.0 Winterization BPTC measures</a:t>
            </a:r>
          </a:p>
          <a:p>
            <a:pPr marL="0" indent="0">
              <a:buNone/>
            </a:pPr>
            <a:r>
              <a:rPr lang="en-US" dirty="0">
                <a:latin typeface="Arial" panose="020B0604020202020204" pitchFamily="34" charset="0"/>
                <a:cs typeface="Arial" panose="020B0604020202020204" pitchFamily="34" charset="0"/>
              </a:rPr>
              <a:t>	5.1 Activities that will be performed to winterize the site to prevent discharge of waste.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5.2 Maintenance of all drainage or sediment capture features like culverts, trenches, ponds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5.3 Need of any revegetation activities at the beginning or end of the precipitation season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5.4 </a:t>
            </a:r>
            <a:r>
              <a:rPr lang="en-US" b="1" u="sng" dirty="0">
                <a:latin typeface="Arial" panose="020B0604020202020204" pitchFamily="34" charset="0"/>
                <a:cs typeface="Arial" panose="020B0604020202020204" pitchFamily="34" charset="0"/>
              </a:rPr>
              <a:t>If any BPTC measure can’t be completed before the onset of winter period, contact the Regional Water Board to establish a compliance schedule. </a:t>
            </a:r>
          </a:p>
        </p:txBody>
      </p:sp>
    </p:spTree>
    <p:extLst>
      <p:ext uri="{BB962C8B-B14F-4D97-AF65-F5344CB8AC3E}">
        <p14:creationId xmlns:p14="http://schemas.microsoft.com/office/powerpoint/2010/main" val="356878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fade">
                                      <p:cBhvr>
                                        <p:cTn id="1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114</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NITROGEN MANAGEMENT PLAN</a:t>
            </a:r>
            <a:endParaRPr lang="en-US" b="1" u="sng" dirty="0">
              <a:latin typeface="Arial" panose="020B0604020202020204" pitchFamily="34" charset="0"/>
              <a:cs typeface="Arial" panose="020B0604020202020204" pitchFamily="34" charset="0"/>
            </a:endParaRPr>
          </a:p>
        </p:txBody>
      </p:sp>
      <p:pic>
        <p:nvPicPr>
          <p:cNvPr id="2050" name="Picture 2" descr="Alpro2">
            <a:extLst>
              <a:ext uri="{FF2B5EF4-FFF2-40B4-BE49-F238E27FC236}">
                <a16:creationId xmlns:a16="http://schemas.microsoft.com/office/drawing/2014/main" id="{19267E91-4CE6-48D2-A8F5-55873DB18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899" y="1824390"/>
            <a:ext cx="6918325" cy="480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8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NMP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115</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1.0 Facility Description </a:t>
            </a:r>
          </a:p>
          <a:p>
            <a:pPr marL="0" indent="0">
              <a:buNone/>
            </a:pPr>
            <a:r>
              <a:rPr lang="en-US" dirty="0">
                <a:latin typeface="Arial" panose="020B0604020202020204" pitchFamily="34" charset="0"/>
                <a:cs typeface="Arial" panose="020B0604020202020204" pitchFamily="34" charset="0"/>
              </a:rPr>
              <a:t>	1.1 Location and Configuration </a:t>
            </a:r>
          </a:p>
          <a:p>
            <a:pPr marL="0" indent="0">
              <a:buNone/>
            </a:pPr>
            <a:r>
              <a:rPr lang="en-US" dirty="0">
                <a:latin typeface="Arial" panose="020B0604020202020204" pitchFamily="34" charset="0"/>
                <a:cs typeface="Arial" panose="020B0604020202020204" pitchFamily="34" charset="0"/>
              </a:rPr>
              <a:t>		1.1.1 description of the site, and growing methods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1.1.2 described the canopy area at plant maturity</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1.1.3 topo maps showing nearby water bodies, roads etc.</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1.1.4 facility plan – scaled drawing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33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NMP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116</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2.0 Source of Nitrogen</a:t>
            </a:r>
          </a:p>
          <a:p>
            <a:pPr marL="0" indent="0">
              <a:buNone/>
            </a:pPr>
            <a:r>
              <a:rPr lang="en-US" dirty="0">
                <a:latin typeface="Arial" panose="020B0604020202020204" pitchFamily="34" charset="0"/>
                <a:cs typeface="Arial" panose="020B0604020202020204" pitchFamily="34" charset="0"/>
              </a:rPr>
              <a:t>	2.1 Bulk Materials -  growing medium or amendment to growing medium; example: potting soil, manure, biosolids etc.</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2.2 Dry fertilizers -  added to a growing medium or mixed with irrigation water; example: bone/feather meal, pelletized manure, biosolids, palletized chemical fertilizer etc.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2.3 Liquid fertilizer – added to irrigation water or applied directly to the crop; example: fish 	emulsion, chemical fertilizers etc. </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6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NMP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117</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3.0 Nitrogen storage, use and disposal practices </a:t>
            </a:r>
          </a:p>
          <a:p>
            <a:pPr marL="0" indent="0">
              <a:buNone/>
            </a:pPr>
            <a:r>
              <a:rPr lang="en-US" dirty="0">
                <a:latin typeface="Arial" panose="020B0604020202020204" pitchFamily="34" charset="0"/>
                <a:cs typeface="Arial" panose="020B0604020202020204" pitchFamily="34" charset="0"/>
              </a:rPr>
              <a:t>	3.1 delivery schedule: as needed or at the beginning of the season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3.2 storage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3.3 mixing of nitrogen containing materials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3.4 “spent” is either removed from the site or incorporated into the site soils.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3.5 process of amendments </a:t>
            </a:r>
          </a:p>
          <a:p>
            <a:pPr marL="0" indent="0">
              <a:buNone/>
            </a:pPr>
            <a:r>
              <a:rPr lang="en-US" dirty="0">
                <a:latin typeface="Arial" panose="020B0604020202020204" pitchFamily="34" charset="0"/>
                <a:cs typeface="Arial" panose="020B0604020202020204" pitchFamily="34" charset="0"/>
              </a:rPr>
              <a:t>	</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97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fade">
                                      <p:cBhvr>
                                        <p:cTn id="17" dur="500"/>
                                        <p:tgtEl>
                                          <p:spTgt spid="1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NMP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118</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4.0 Nitrogen Application Rate </a:t>
            </a:r>
          </a:p>
          <a:p>
            <a:pPr marL="0" indent="0">
              <a:buNone/>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4.1 Monthly Applied Nitrogen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4.2 Limited Nitrogen Availability – additional nitrogen may be applied if the need is demonstrated based on a plant tissue sample analysis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endParaRPr lang="en-US"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41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NMP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119</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EXAMPLE NITROGEN REPORTING WORKSHEET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application rate shall be reported as pounds per canopy acre</a:t>
            </a:r>
          </a:p>
          <a:p>
            <a:r>
              <a:rPr lang="en-US" dirty="0">
                <a:latin typeface="Arial" panose="020B0604020202020204" pitchFamily="34" charset="0"/>
                <a:cs typeface="Arial" panose="020B0604020202020204" pitchFamily="34" charset="0"/>
              </a:rPr>
              <a:t>	anticipated canopy acreage at plant maturity</a:t>
            </a:r>
          </a:p>
          <a:p>
            <a:r>
              <a:rPr lang="en-US" dirty="0">
                <a:latin typeface="Arial" panose="020B0604020202020204" pitchFamily="34" charset="0"/>
                <a:cs typeface="Arial" panose="020B0604020202020204" pitchFamily="34" charset="0"/>
              </a:rPr>
              <a:t>	the nitrogen applied shall only be calculated for the month in which it is applied </a:t>
            </a:r>
          </a:p>
          <a:p>
            <a:r>
              <a:rPr lang="en-US" dirty="0">
                <a:latin typeface="Arial" panose="020B0604020202020204" pitchFamily="34" charset="0"/>
                <a:cs typeface="Arial" panose="020B0604020202020204" pitchFamily="34" charset="0"/>
              </a:rPr>
              <a:t>	the N, P, and K on the fertilizer labels represents the % of each nutrient in the fertilizer source </a:t>
            </a:r>
          </a:p>
          <a:p>
            <a:r>
              <a:rPr lang="en-US" dirty="0">
                <a:latin typeface="Arial" panose="020B0604020202020204" pitchFamily="34" charset="0"/>
                <a:cs typeface="Arial" panose="020B0604020202020204" pitchFamily="34" charset="0"/>
              </a:rPr>
              <a:t>	for bulk materials, the seller can provide a list of nutrient content</a:t>
            </a:r>
          </a:p>
          <a:p>
            <a:r>
              <a:rPr lang="en-US" dirty="0">
                <a:latin typeface="Arial" panose="020B0604020202020204" pitchFamily="34" charset="0"/>
                <a:cs typeface="Arial" panose="020B0604020202020204" pitchFamily="34" charset="0"/>
              </a:rPr>
              <a:t>	for liquid fertilizer, density is needed (volume and weight of the product can be used to calculate the density </a:t>
            </a:r>
          </a:p>
        </p:txBody>
      </p:sp>
    </p:spTree>
    <p:extLst>
      <p:ext uri="{BB962C8B-B14F-4D97-AF65-F5344CB8AC3E}">
        <p14:creationId xmlns:p14="http://schemas.microsoft.com/office/powerpoint/2010/main" val="11793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WATER CODE CONSIDERATIONS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15"/>
            </a:pPr>
            <a:r>
              <a:rPr lang="en-US" dirty="0">
                <a:latin typeface="Arial" panose="020B0604020202020204" pitchFamily="34" charset="0"/>
                <a:cs typeface="Arial" panose="020B0604020202020204" pitchFamily="34" charset="0"/>
              </a:rPr>
              <a:t>Water Code section 13260(a) requires obtain coverage under WDR or a waiver to discharge any waste to the waters of the state </a:t>
            </a:r>
          </a:p>
          <a:p>
            <a:pPr marL="457200" indent="-457200">
              <a:buFont typeface="+mj-lt"/>
              <a:buAutoNum type="arabicPeriod" startAt="15"/>
            </a:pPr>
            <a:r>
              <a:rPr lang="en-US" dirty="0">
                <a:latin typeface="Arial" panose="020B0604020202020204" pitchFamily="34" charset="0"/>
                <a:cs typeface="Arial" panose="020B0604020202020204" pitchFamily="34" charset="0"/>
              </a:rPr>
              <a:t>Water Code section 13146 requires implement the Regional Water Board’s Water Quality Control Plan (Basin Plan). </a:t>
            </a:r>
          </a:p>
          <a:p>
            <a:pPr marL="457200" indent="-457200">
              <a:buFont typeface="+mj-lt"/>
              <a:buAutoNum type="arabicPeriod" startAt="15"/>
            </a:pPr>
            <a:r>
              <a:rPr lang="en-US" dirty="0">
                <a:latin typeface="Arial" panose="020B0604020202020204" pitchFamily="34" charset="0"/>
                <a:cs typeface="Arial" panose="020B0604020202020204" pitchFamily="34" charset="0"/>
              </a:rPr>
              <a:t>Water Code section 13263(</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and 13269 – General Order and waiver conditions </a:t>
            </a:r>
          </a:p>
          <a:p>
            <a:pPr marL="457200" indent="-457200">
              <a:buFont typeface="+mj-lt"/>
              <a:buAutoNum type="arabicPeriod" startAt="15"/>
            </a:pPr>
            <a:r>
              <a:rPr lang="en-US" sz="2200" dirty="0">
                <a:latin typeface="Arial" panose="020B0604020202020204" pitchFamily="34" charset="0"/>
                <a:cs typeface="Arial" panose="020B0604020202020204" pitchFamily="34" charset="0"/>
              </a:rPr>
              <a:t>Water Code section 1</a:t>
            </a:r>
            <a:r>
              <a:rPr lang="en-US" dirty="0">
                <a:latin typeface="Arial" panose="020B0604020202020204" pitchFamily="34" charset="0"/>
                <a:cs typeface="Arial" panose="020B0604020202020204" pitchFamily="34" charset="0"/>
              </a:rPr>
              <a:t>3263(g) – All discharges of waste into waters of the state are privileges not rights. </a:t>
            </a:r>
          </a:p>
          <a:p>
            <a:pPr marL="457200" indent="-457200">
              <a:buFont typeface="+mj-lt"/>
              <a:buAutoNum type="arabicPeriod" startAt="15"/>
            </a:pPr>
            <a:r>
              <a:rPr lang="en-US" sz="2200" dirty="0">
                <a:latin typeface="Arial" panose="020B0604020202020204" pitchFamily="34" charset="0"/>
                <a:cs typeface="Arial" panose="020B0604020202020204" pitchFamily="34" charset="0"/>
              </a:rPr>
              <a:t>Water Code section 106.3 – it is the policy of the State of California that every human being has the right to safe, clean, affordable and accessible water .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7409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NMP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120</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370634"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EXAMPLE NITROGEN REPORTING WORKSHEET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2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121</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pic>
        <p:nvPicPr>
          <p:cNvPr id="7" name="Picture 6" descr="A screenshot of a cell phone&#10;&#10;Description automatically generated">
            <a:extLst>
              <a:ext uri="{FF2B5EF4-FFF2-40B4-BE49-F238E27FC236}">
                <a16:creationId xmlns:a16="http://schemas.microsoft.com/office/drawing/2014/main" id="{9F69D612-0D4E-42EA-BADC-3BC20690B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203" y="0"/>
            <a:ext cx="5893594" cy="6858000"/>
          </a:xfrm>
          <a:prstGeom prst="rect">
            <a:avLst/>
          </a:prstGeom>
        </p:spPr>
      </p:pic>
      <p:sp>
        <p:nvSpPr>
          <p:cNvPr id="8" name="Title 7">
            <a:extLst>
              <a:ext uri="{FF2B5EF4-FFF2-40B4-BE49-F238E27FC236}">
                <a16:creationId xmlns:a16="http://schemas.microsoft.com/office/drawing/2014/main" id="{84BFA034-522A-41C1-8AE8-C3BBEE13267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8893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sz="3100" dirty="0"/>
              <a:t>ATTACHMENT D: 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122</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SITE EROSION AND SEDIMENT CONTROL PLAN (SESCP) – </a:t>
            </a:r>
            <a:r>
              <a:rPr lang="en-US" b="1" u="sng" dirty="0">
                <a:latin typeface="Arial" panose="020B0604020202020204" pitchFamily="34" charset="0"/>
                <a:cs typeface="Arial" panose="020B0604020202020204" pitchFamily="34" charset="0"/>
              </a:rPr>
              <a:t>moderate risk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plan shall be prepared by a qualified professional </a:t>
            </a:r>
          </a:p>
          <a:p>
            <a:r>
              <a:rPr lang="en-US" dirty="0">
                <a:latin typeface="Arial" panose="020B0604020202020204" pitchFamily="34" charset="0"/>
                <a:cs typeface="Arial" panose="020B0604020202020204" pitchFamily="34" charset="0"/>
              </a:rPr>
              <a:t>	Site specific factors shall be considered </a:t>
            </a:r>
          </a:p>
          <a:p>
            <a:r>
              <a:rPr lang="en-US" dirty="0">
                <a:latin typeface="Arial" panose="020B0604020202020204" pitchFamily="34" charset="0"/>
                <a:cs typeface="Arial" panose="020B0604020202020204" pitchFamily="34" charset="0"/>
              </a:rPr>
              <a:t>	The plan shall include a slope stability study </a:t>
            </a:r>
          </a:p>
          <a:p>
            <a:r>
              <a:rPr lang="en-US" dirty="0">
                <a:latin typeface="Arial" panose="020B0604020202020204" pitchFamily="34" charset="0"/>
                <a:cs typeface="Arial" panose="020B0604020202020204" pitchFamily="34" charset="0"/>
              </a:rPr>
              <a:t>	Shall be implemented prior to the onset of winter period</a:t>
            </a:r>
          </a:p>
          <a:p>
            <a:r>
              <a:rPr lang="en-US" dirty="0">
                <a:latin typeface="Arial" panose="020B0604020202020204" pitchFamily="34" charset="0"/>
                <a:cs typeface="Arial" panose="020B0604020202020204" pitchFamily="34" charset="0"/>
              </a:rPr>
              <a:t>	Interim soil stabilization BPTC shall be performed as soon as practicable </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45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SESCP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123</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1.0 Site Description </a:t>
            </a:r>
          </a:p>
          <a:p>
            <a:pPr marL="0" indent="0">
              <a:buNone/>
            </a:pPr>
            <a:r>
              <a:rPr lang="en-US" dirty="0">
                <a:latin typeface="Arial" panose="020B0604020202020204" pitchFamily="34" charset="0"/>
                <a:cs typeface="Arial" panose="020B0604020202020204" pitchFamily="34" charset="0"/>
              </a:rPr>
              <a:t>	1.1 Topography, vegetation, elevation, historic precipitation pattern, soil types, surface waterbodies etc..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1.2 Site Disturbances </a:t>
            </a:r>
          </a:p>
          <a:p>
            <a:pPr marL="0" indent="0">
              <a:buNone/>
            </a:pPr>
            <a:r>
              <a:rPr lang="en-US" dirty="0">
                <a:latin typeface="Arial" panose="020B0604020202020204" pitchFamily="34" charset="0"/>
                <a:cs typeface="Arial" panose="020B0604020202020204" pitchFamily="34" charset="0"/>
              </a:rPr>
              <a:t>		1.2.1 Historic disturbance </a:t>
            </a:r>
          </a:p>
          <a:p>
            <a:pPr marL="0" indent="0">
              <a:buNone/>
            </a:pPr>
            <a:r>
              <a:rPr lang="en-US" dirty="0">
                <a:latin typeface="Arial" panose="020B0604020202020204" pitchFamily="34" charset="0"/>
                <a:cs typeface="Arial" panose="020B0604020202020204" pitchFamily="34" charset="0"/>
              </a:rPr>
              <a:t>		1.2.2 Recent or planned disturbance </a:t>
            </a:r>
          </a:p>
          <a:p>
            <a:pPr marL="0" indent="0">
              <a:buNone/>
            </a:pPr>
            <a:r>
              <a:rPr lang="en-US" dirty="0">
                <a:latin typeface="Arial" panose="020B0604020202020204" pitchFamily="34" charset="0"/>
                <a:cs typeface="Arial" panose="020B0604020202020204" pitchFamily="34" charset="0"/>
              </a:rPr>
              <a:t>		1.2.3 Area of special concern </a:t>
            </a:r>
          </a:p>
          <a:p>
            <a:pPr marL="0" indent="0">
              <a:buNone/>
            </a:pPr>
            <a:r>
              <a:rPr lang="en-US" dirty="0">
                <a:latin typeface="Arial" panose="020B0604020202020204" pitchFamily="34" charset="0"/>
                <a:cs typeface="Arial" panose="020B0604020202020204" pitchFamily="34" charset="0"/>
              </a:rPr>
              <a:t>		1.2.4 storm water runoff sampling locations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1.3 Erosion prevention BPTC measures </a:t>
            </a:r>
          </a:p>
        </p:txBody>
      </p:sp>
    </p:spTree>
    <p:extLst>
      <p:ext uri="{BB962C8B-B14F-4D97-AF65-F5344CB8AC3E}">
        <p14:creationId xmlns:p14="http://schemas.microsoft.com/office/powerpoint/2010/main" val="88993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fade">
                                      <p:cBhvr>
                                        <p:cTn id="13" dur="500"/>
                                        <p:tgtEl>
                                          <p:spTgt spid="1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fade">
                                      <p:cBhvr>
                                        <p:cTn id="16" dur="500"/>
                                        <p:tgtEl>
                                          <p:spTgt spid="10">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500"/>
                                        <p:tgtEl>
                                          <p:spTgt spid="10">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9" end="9"/>
                                            </p:txEl>
                                          </p:spTgt>
                                        </p:tgtEl>
                                        <p:attrNameLst>
                                          <p:attrName>style.visibility</p:attrName>
                                        </p:attrNameLst>
                                      </p:cBhvr>
                                      <p:to>
                                        <p:strVal val="visible"/>
                                      </p:to>
                                    </p:set>
                                    <p:animEffect transition="in" filter="fade">
                                      <p:cBhvr>
                                        <p:cTn id="24"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SESCP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124</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1.4 Sediment control BPTC measures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1.5 Maintenance activities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2.0 Winterization </a:t>
            </a:r>
          </a:p>
          <a:p>
            <a:pPr marL="0" indent="0">
              <a:buNone/>
            </a:pPr>
            <a:r>
              <a:rPr lang="en-US" dirty="0">
                <a:latin typeface="Arial" panose="020B0604020202020204" pitchFamily="34" charset="0"/>
                <a:cs typeface="Arial" panose="020B0604020202020204" pitchFamily="34" charset="0"/>
              </a:rPr>
              <a:t>	2.1 Prevention measures </a:t>
            </a:r>
          </a:p>
        </p:txBody>
      </p:sp>
    </p:spTree>
    <p:extLst>
      <p:ext uri="{BB962C8B-B14F-4D97-AF65-F5344CB8AC3E}">
        <p14:creationId xmlns:p14="http://schemas.microsoft.com/office/powerpoint/2010/main" val="13313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125</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DISTURBED AREA STABILIZATION PLAN (DASP) – high risk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plan shall be prepared by a qualified professional </a:t>
            </a:r>
          </a:p>
          <a:p>
            <a:r>
              <a:rPr lang="en-US" dirty="0">
                <a:latin typeface="Arial" panose="020B0604020202020204" pitchFamily="34" charset="0"/>
                <a:cs typeface="Arial" panose="020B0604020202020204" pitchFamily="34" charset="0"/>
              </a:rPr>
              <a:t>	High risk site classification is a temporary condition </a:t>
            </a:r>
          </a:p>
          <a:p>
            <a:r>
              <a:rPr lang="en-US" dirty="0">
                <a:latin typeface="Arial" panose="020B0604020202020204" pitchFamily="34" charset="0"/>
                <a:cs typeface="Arial" panose="020B0604020202020204" pitchFamily="34" charset="0"/>
              </a:rPr>
              <a:t>	Site specific factors like slope, precipitation amounts, soil type, vegetation status 	shall be considered in determining the appropriate WQ protection plan</a:t>
            </a:r>
          </a:p>
          <a:p>
            <a:r>
              <a:rPr lang="en-US" dirty="0">
                <a:latin typeface="Arial" panose="020B0604020202020204" pitchFamily="34" charset="0"/>
                <a:cs typeface="Arial" panose="020B0604020202020204" pitchFamily="34" charset="0"/>
              </a:rPr>
              <a:t>	The plan shall include an implementation schedule</a:t>
            </a:r>
          </a:p>
          <a:p>
            <a:r>
              <a:rPr lang="en-US" dirty="0">
                <a:latin typeface="Arial" panose="020B0604020202020204" pitchFamily="34" charset="0"/>
                <a:cs typeface="Arial" panose="020B0604020202020204" pitchFamily="34" charset="0"/>
              </a:rPr>
              <a:t>	Interim soil stabilization BPTC measures shall be performed as soon as practicable</a:t>
            </a:r>
          </a:p>
          <a:p>
            <a:pPr marL="0" indent="0">
              <a:buNone/>
            </a:pPr>
            <a:endParaRPr lang="en-US" sz="1600" dirty="0"/>
          </a:p>
          <a:p>
            <a:pPr marL="0" indent="0">
              <a:buNone/>
            </a:pPr>
            <a:r>
              <a:rPr lang="en-US" sz="1600" dirty="0"/>
              <a:t>Note - Certain activities within the setbacks that are authorized by a California Department of Fish and Wildlife Lake or Streambed Alteration Agreement, an Army Corps section 404 permit, a Regional Water Board section 401 water quality certification, or waste discharge requirements issued by a Regional Water Board or the State Water Board may be performed within the setbacks contained in the General Order and do not trigger a high risk Discharger classification.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75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DASP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126</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1.0 Site Description </a:t>
            </a:r>
          </a:p>
          <a:p>
            <a:pPr marL="0" indent="0">
              <a:buNone/>
            </a:pPr>
            <a:r>
              <a:rPr lang="en-US" dirty="0">
                <a:latin typeface="Arial" panose="020B0604020202020204" pitchFamily="34" charset="0"/>
                <a:cs typeface="Arial" panose="020B0604020202020204" pitchFamily="34" charset="0"/>
              </a:rPr>
              <a:t>	1.1 Topography, vegetation, elevation, historic precipitation pattern, soil types, surface waterbodies etc..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1.2 Site map showing the location of all water bodies, applicable setbacks and stormwater runoff sampling locations.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1.3 Description of how the area will be disturbed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1.4 Describe the native vegetation  exists in the disturbed area</a:t>
            </a:r>
          </a:p>
        </p:txBody>
      </p:sp>
    </p:spTree>
    <p:extLst>
      <p:ext uri="{BB962C8B-B14F-4D97-AF65-F5344CB8AC3E}">
        <p14:creationId xmlns:p14="http://schemas.microsoft.com/office/powerpoint/2010/main" val="364927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fade">
                                      <p:cBhvr>
                                        <p:cTn id="1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DASP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127</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2.0 Erosion prevention BPTC measures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2.1 Describe the BPTC,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physical BPTC measures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schedule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8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Effect transition="in" filter="fade">
                                      <p:cBhvr>
                                        <p:cTn id="1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DASP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128</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3.0 Sediment control BPTC measures</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3.1 Describe the BPTC,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physical BPTC measures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schedule </a:t>
            </a:r>
          </a:p>
        </p:txBody>
      </p:sp>
    </p:spTree>
    <p:extLst>
      <p:ext uri="{BB962C8B-B14F-4D97-AF65-F5344CB8AC3E}">
        <p14:creationId xmlns:p14="http://schemas.microsoft.com/office/powerpoint/2010/main" val="31704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Effect transition="in" filter="fade">
                                      <p:cBhvr>
                                        <p:cTn id="1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DASP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129</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4.0 Maintenance Activities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5.0 Long term Stabilization measures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6.0 Compliance with General Order Schedule limits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2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REGULATORY CONSIDERATIONS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20"/>
            </a:pPr>
            <a:r>
              <a:rPr lang="en-US" dirty="0">
                <a:latin typeface="Arial" panose="020B0604020202020204" pitchFamily="34" charset="0"/>
                <a:cs typeface="Arial" panose="020B0604020202020204" pitchFamily="34" charset="0"/>
              </a:rPr>
              <a:t>The Cannabis Policy includes instream flow objectives, limits on diversions. </a:t>
            </a:r>
          </a:p>
          <a:p>
            <a:pPr marL="457200" indent="-457200">
              <a:buFont typeface="+mj-lt"/>
              <a:buAutoNum type="arabicPeriod" startAt="20"/>
            </a:pPr>
            <a:r>
              <a:rPr lang="en-US" dirty="0">
                <a:latin typeface="Arial" panose="020B0604020202020204" pitchFamily="34" charset="0"/>
                <a:cs typeface="Arial" panose="020B0604020202020204" pitchFamily="34" charset="0"/>
              </a:rPr>
              <a:t>Health and Safety Code Section 11362.2 -  local municipalities have land use authority and this General Order does not supersede any requirements, ordinances or regulations of local municipalities. </a:t>
            </a:r>
          </a:p>
          <a:p>
            <a:pPr marL="457200" indent="-457200">
              <a:buFont typeface="+mj-lt"/>
              <a:buAutoNum type="arabicPeriod" startAt="20"/>
            </a:pPr>
            <a:r>
              <a:rPr lang="en-US" dirty="0">
                <a:latin typeface="Arial" panose="020B0604020202020204" pitchFamily="34" charset="0"/>
                <a:cs typeface="Arial" panose="020B0604020202020204" pitchFamily="34" charset="0"/>
              </a:rPr>
              <a:t>Those requirements, ordinances or regulations may change over time. </a:t>
            </a:r>
          </a:p>
          <a:p>
            <a:pPr marL="457200" indent="-457200">
              <a:buFont typeface="+mj-lt"/>
              <a:buAutoNum type="arabicPeriod" startAt="20"/>
            </a:pPr>
            <a:r>
              <a:rPr lang="en-US" dirty="0">
                <a:latin typeface="Arial" panose="020B0604020202020204" pitchFamily="34" charset="0"/>
                <a:cs typeface="Arial" panose="020B0604020202020204" pitchFamily="34" charset="0"/>
              </a:rPr>
              <a:t>The Regional Water Boards Executive Officer may terminate permits coverage under the General Order if needed to protect water quality. </a:t>
            </a:r>
          </a:p>
          <a:p>
            <a:pPr marL="457200" indent="-457200">
              <a:buFont typeface="+mj-lt"/>
              <a:buAutoNum type="arabicPeriod" startAt="20"/>
            </a:pPr>
            <a:r>
              <a:rPr lang="en-US" dirty="0">
                <a:latin typeface="Arial" panose="020B0604020202020204" pitchFamily="34" charset="0"/>
                <a:cs typeface="Arial" panose="020B0604020202020204" pitchFamily="34" charset="0"/>
              </a:rPr>
              <a:t>Industrial hemp is exempt from regulation under this General Order.                                    </a:t>
            </a:r>
          </a:p>
          <a:p>
            <a:pPr marL="457200" indent="-457200">
              <a:buFont typeface="+mj-lt"/>
              <a:buAutoNum type="arabicPeriod" startAt="20"/>
            </a:pPr>
            <a:r>
              <a:rPr lang="en-US" dirty="0">
                <a:latin typeface="Arial" panose="020B0604020202020204" pitchFamily="34" charset="0"/>
                <a:cs typeface="Arial" panose="020B0604020202020204" pitchFamily="34" charset="0"/>
              </a:rPr>
              <a:t>Activities performed in and around stream and lake subject to the Forest Practice Rules shall be implemented. </a:t>
            </a:r>
          </a:p>
          <a:p>
            <a:pPr marL="457200" indent="-457200">
              <a:buFont typeface="+mj-lt"/>
              <a:buAutoNum type="arabicPeriod" startAt="20"/>
            </a:pPr>
            <a:r>
              <a:rPr lang="en-US" dirty="0">
                <a:latin typeface="Arial" panose="020B0604020202020204" pitchFamily="34" charset="0"/>
                <a:cs typeface="Arial" panose="020B0604020202020204" pitchFamily="34" charset="0"/>
              </a:rPr>
              <a:t>Diversion of water or any alteration of a lake, streambed requires CDFW notification and permitting. </a:t>
            </a:r>
          </a:p>
          <a:p>
            <a:pPr marL="457200" indent="-457200">
              <a:buFont typeface="+mj-lt"/>
              <a:buAutoNum type="arabicPeriod" startAt="20"/>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88550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130</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SITE CLOSURE REPORT (SCR)</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Required when cultivation activities at the site cease </a:t>
            </a:r>
          </a:p>
          <a:p>
            <a:r>
              <a:rPr lang="en-US" dirty="0">
                <a:latin typeface="Arial" panose="020B0604020202020204" pitchFamily="34" charset="0"/>
                <a:cs typeface="Arial" panose="020B0604020202020204" pitchFamily="34" charset="0"/>
              </a:rPr>
              <a:t>	The SCR shall be submitted with a completed NOTF</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6014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a:bodyPr>
          <a:lstStyle/>
          <a:p>
            <a:r>
              <a:rPr lang="en-US" dirty="0"/>
              <a:t>ATTACHMENT D: TECHNICAL REPORT GUIDANCE - SCR</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131</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10" name="Content Placeholder 6">
            <a:extLst>
              <a:ext uri="{FF2B5EF4-FFF2-40B4-BE49-F238E27FC236}">
                <a16:creationId xmlns:a16="http://schemas.microsoft.com/office/drawing/2014/main" id="{9DAE23EE-BCE3-440E-A1BD-44266E47C18D}"/>
              </a:ext>
            </a:extLst>
          </p:cNvPr>
          <p:cNvSpPr txBox="1">
            <a:spLocks/>
          </p:cNvSpPr>
          <p:nvPr/>
        </p:nvSpPr>
        <p:spPr>
          <a:xfrm>
            <a:off x="453402" y="1399821"/>
            <a:ext cx="11450731" cy="518209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1.0 Time of cease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2.0 Description of BPTC</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3.0 Either construction activities are proposed as a part of the closure activities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4.0 Final annual monitoring report for that year</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5.0 General housekeeping is done</a:t>
            </a:r>
          </a:p>
        </p:txBody>
      </p:sp>
    </p:spTree>
    <p:extLst>
      <p:ext uri="{BB962C8B-B14F-4D97-AF65-F5344CB8AC3E}">
        <p14:creationId xmlns:p14="http://schemas.microsoft.com/office/powerpoint/2010/main" val="37831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fade">
                                      <p:cBhvr>
                                        <p:cTn id="2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48727-6FBF-4399-B02F-46D6095B5CFB}"/>
              </a:ext>
            </a:extLst>
          </p:cNvPr>
          <p:cNvSpPr>
            <a:spLocks noGrp="1"/>
          </p:cNvSpPr>
          <p:nvPr>
            <p:ph idx="1"/>
          </p:nvPr>
        </p:nvSpPr>
        <p:spPr>
          <a:xfrm>
            <a:off x="113845" y="141538"/>
            <a:ext cx="12192000" cy="2366434"/>
          </a:xfrm>
        </p:spPr>
        <p:txBody>
          <a:bodyPr>
            <a:noAutofit/>
          </a:bodyPr>
          <a:lstStyle/>
          <a:p>
            <a:pPr marL="283464" lvl="1" indent="0">
              <a:buNone/>
            </a:pPr>
            <a:r>
              <a:rPr lang="en-US" dirty="0">
                <a:latin typeface="Arial" panose="020B0604020202020204" pitchFamily="34" charset="0"/>
                <a:cs typeface="Arial" panose="020B0604020202020204" pitchFamily="34" charset="0"/>
              </a:rPr>
              <a:t>Main Page: </a:t>
            </a:r>
            <a:r>
              <a:rPr lang="en-US" dirty="0">
                <a:latin typeface="Arial" panose="020B0604020202020204" pitchFamily="34" charset="0"/>
                <a:cs typeface="Arial" panose="020B0604020202020204" pitchFamily="34" charset="0"/>
                <a:hlinkClick r:id="rId3"/>
              </a:rPr>
              <a:t>https://www.waterboards.ca.gov/</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Waterboards Cannabis: </a:t>
            </a:r>
            <a:r>
              <a:rPr lang="en-US" dirty="0">
                <a:latin typeface="Arial" panose="020B0604020202020204" pitchFamily="34" charset="0"/>
                <a:cs typeface="Arial" panose="020B0604020202020204" pitchFamily="34" charset="0"/>
                <a:hlinkClick r:id="rId4"/>
              </a:rPr>
              <a:t>https://www.waterboards.ca.gov/water_issues/programs/cannabis/</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Division of Water Rights: </a:t>
            </a:r>
            <a:r>
              <a:rPr lang="en-US" dirty="0">
                <a:latin typeface="Arial" panose="020B0604020202020204" pitchFamily="34" charset="0"/>
                <a:cs typeface="Arial" panose="020B0604020202020204" pitchFamily="34" charset="0"/>
                <a:hlinkClick r:id="rId5"/>
              </a:rPr>
              <a:t>https://www.waterboards.ca.gov/waterrights/</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Division of Water Rights Cannabis: </a:t>
            </a:r>
            <a:r>
              <a:rPr lang="en-US" dirty="0">
                <a:latin typeface="Arial" panose="020B0604020202020204" pitchFamily="34" charset="0"/>
                <a:cs typeface="Arial" panose="020B0604020202020204" pitchFamily="34" charset="0"/>
                <a:hlinkClick r:id="rId6"/>
              </a:rPr>
              <a:t>https://www.waterboards.ca.gov/water_issues/programs/cannabis/cannabis_water_rights.html</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Central Valley Regional Water Quality Control Board: </a:t>
            </a:r>
            <a:r>
              <a:rPr lang="en-US" dirty="0">
                <a:latin typeface="Arial" panose="020B0604020202020204" pitchFamily="34" charset="0"/>
                <a:cs typeface="Arial" panose="020B0604020202020204" pitchFamily="34" charset="0"/>
                <a:hlinkClick r:id="rId7"/>
              </a:rPr>
              <a:t>https://www.waterboards.ca.gov/centralvalley/</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Cannabis Cultivation Waste Discharge Regulatory Program: </a:t>
            </a:r>
            <a:r>
              <a:rPr lang="en-US" dirty="0">
                <a:latin typeface="Arial" panose="020B0604020202020204" pitchFamily="34" charset="0"/>
                <a:cs typeface="Arial" panose="020B0604020202020204" pitchFamily="34" charset="0"/>
                <a:hlinkClick r:id="rId8"/>
              </a:rPr>
              <a:t>https://www.waterboards.ca.gov/centralvalley/water_issues/cannabis/</a:t>
            </a:r>
            <a:endParaRPr lang="en-US" dirty="0">
              <a:latin typeface="Arial" panose="020B0604020202020204" pitchFamily="34" charset="0"/>
              <a:cs typeface="Arial" panose="020B0604020202020204" pitchFamily="34" charset="0"/>
            </a:endParaRPr>
          </a:p>
          <a:p>
            <a:pPr marL="283464" lvl="1" indent="0">
              <a:buNone/>
            </a:pPr>
            <a:r>
              <a:rPr lang="en-US" b="1" u="sng" dirty="0">
                <a:latin typeface="Arial" panose="020B0604020202020204" pitchFamily="34" charset="0"/>
                <a:cs typeface="Arial" panose="020B0604020202020204" pitchFamily="34" charset="0"/>
              </a:rPr>
              <a:t> Redding office:</a:t>
            </a:r>
          </a:p>
        </p:txBody>
      </p:sp>
      <p:sp>
        <p:nvSpPr>
          <p:cNvPr id="4" name="Slide Number Placeholder 3">
            <a:extLst>
              <a:ext uri="{FF2B5EF4-FFF2-40B4-BE49-F238E27FC236}">
                <a16:creationId xmlns:a16="http://schemas.microsoft.com/office/drawing/2014/main" id="{08C45D87-8D31-4907-BC6B-79733E629437}"/>
              </a:ext>
            </a:extLst>
          </p:cNvPr>
          <p:cNvSpPr>
            <a:spLocks noGrp="1"/>
          </p:cNvSpPr>
          <p:nvPr>
            <p:ph type="sldNum" sz="quarter" idx="12"/>
          </p:nvPr>
        </p:nvSpPr>
        <p:spPr/>
        <p:txBody>
          <a:bodyPr/>
          <a:lstStyle/>
          <a:p>
            <a:fld id="{9CD8D479-8942-46E8-A226-A4E01F7A105C}" type="slidenum">
              <a:rPr lang="en-US" smtClean="0"/>
              <a:t>132</a:t>
            </a:fld>
            <a:endParaRPr lang="en-US"/>
          </a:p>
        </p:txBody>
      </p:sp>
      <p:sp>
        <p:nvSpPr>
          <p:cNvPr id="5" name="Date Placeholder 4">
            <a:extLst>
              <a:ext uri="{FF2B5EF4-FFF2-40B4-BE49-F238E27FC236}">
                <a16:creationId xmlns:a16="http://schemas.microsoft.com/office/drawing/2014/main" id="{56533A02-6638-4297-8257-66F46D96546E}"/>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DE72DE-5460-47D8-AAD8-BAF832D56812}"/>
              </a:ext>
            </a:extLst>
          </p:cNvPr>
          <p:cNvSpPr>
            <a:spLocks noGrp="1"/>
          </p:cNvSpPr>
          <p:nvPr>
            <p:ph type="ftr" sz="quarter" idx="11"/>
          </p:nvPr>
        </p:nvSpPr>
        <p:spPr/>
        <p:txBody>
          <a:bodyPr/>
          <a:lstStyle/>
          <a:p>
            <a:r>
              <a:rPr lang="en-US"/>
              <a:t>Add a footer</a:t>
            </a:r>
            <a:endParaRPr lang="en-US" dirty="0"/>
          </a:p>
        </p:txBody>
      </p:sp>
      <p:sp>
        <p:nvSpPr>
          <p:cNvPr id="7" name="TextBox 6">
            <a:extLst>
              <a:ext uri="{FF2B5EF4-FFF2-40B4-BE49-F238E27FC236}">
                <a16:creationId xmlns:a16="http://schemas.microsoft.com/office/drawing/2014/main" id="{9A93F4EE-7A11-4E66-B819-DCD6E40171C0}"/>
              </a:ext>
            </a:extLst>
          </p:cNvPr>
          <p:cNvSpPr txBox="1"/>
          <p:nvPr/>
        </p:nvSpPr>
        <p:spPr>
          <a:xfrm>
            <a:off x="470541" y="3364349"/>
            <a:ext cx="303465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Main office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Phone: 530-224-4845</a:t>
            </a:r>
          </a:p>
          <a:p>
            <a:r>
              <a:rPr lang="en-US" sz="2000" dirty="0">
                <a:latin typeface="Arial" panose="020B0604020202020204" pitchFamily="34" charset="0"/>
                <a:cs typeface="Arial" panose="020B0604020202020204" pitchFamily="34" charset="0"/>
              </a:rPr>
              <a:t>Fax: 530-224-4857</a:t>
            </a:r>
          </a:p>
        </p:txBody>
      </p:sp>
      <p:sp>
        <p:nvSpPr>
          <p:cNvPr id="8" name="TextBox 7">
            <a:extLst>
              <a:ext uri="{FF2B5EF4-FFF2-40B4-BE49-F238E27FC236}">
                <a16:creationId xmlns:a16="http://schemas.microsoft.com/office/drawing/2014/main" id="{C7138F9C-F8AF-4C08-9DC4-809290C0132E}"/>
              </a:ext>
            </a:extLst>
          </p:cNvPr>
          <p:cNvSpPr txBox="1"/>
          <p:nvPr/>
        </p:nvSpPr>
        <p:spPr>
          <a:xfrm>
            <a:off x="5791841" y="3187700"/>
            <a:ext cx="5206359" cy="1261884"/>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Permitting Supervisor</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Elizabeth Betancourt </a:t>
            </a:r>
          </a:p>
          <a:p>
            <a:r>
              <a:rPr lang="en-US" dirty="0">
                <a:latin typeface="Arial" panose="020B0604020202020204" pitchFamily="34" charset="0"/>
                <a:cs typeface="Arial" panose="020B0604020202020204" pitchFamily="34" charset="0"/>
              </a:rPr>
              <a:t>Phone: 530-224-4995</a:t>
            </a:r>
          </a:p>
          <a:p>
            <a:r>
              <a:rPr lang="en-US" dirty="0">
                <a:latin typeface="Arial" panose="020B0604020202020204" pitchFamily="34" charset="0"/>
                <a:cs typeface="Arial" panose="020B0604020202020204" pitchFamily="34" charset="0"/>
              </a:rPr>
              <a:t>Elizabeth.Betancourt@waterboards.ca.gov</a:t>
            </a:r>
          </a:p>
        </p:txBody>
      </p:sp>
      <p:sp>
        <p:nvSpPr>
          <p:cNvPr id="9" name="TextBox 8">
            <a:extLst>
              <a:ext uri="{FF2B5EF4-FFF2-40B4-BE49-F238E27FC236}">
                <a16:creationId xmlns:a16="http://schemas.microsoft.com/office/drawing/2014/main" id="{DD52B872-0C87-4362-BC06-460E3CC7CEC3}"/>
              </a:ext>
            </a:extLst>
          </p:cNvPr>
          <p:cNvSpPr txBox="1"/>
          <p:nvPr/>
        </p:nvSpPr>
        <p:spPr>
          <a:xfrm>
            <a:off x="953734" y="5246358"/>
            <a:ext cx="4254314" cy="1261884"/>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Permitting Staff: </a:t>
            </a:r>
          </a:p>
          <a:p>
            <a:r>
              <a:rPr lang="en-US" sz="2000" b="1" dirty="0">
                <a:latin typeface="Arial" panose="020B0604020202020204" pitchFamily="34" charset="0"/>
                <a:cs typeface="Arial" panose="020B0604020202020204" pitchFamily="34" charset="0"/>
              </a:rPr>
              <a:t>Harihar Nepal</a:t>
            </a:r>
          </a:p>
          <a:p>
            <a:r>
              <a:rPr lang="en-US" dirty="0">
                <a:latin typeface="Arial" panose="020B0604020202020204" pitchFamily="34" charset="0"/>
                <a:cs typeface="Arial" panose="020B0604020202020204" pitchFamily="34" charset="0"/>
              </a:rPr>
              <a:t>Phone: 530-224-4115</a:t>
            </a:r>
          </a:p>
          <a:p>
            <a:r>
              <a:rPr lang="en-US" dirty="0">
                <a:latin typeface="Arial" panose="020B0604020202020204" pitchFamily="34" charset="0"/>
                <a:cs typeface="Arial" panose="020B0604020202020204" pitchFamily="34" charset="0"/>
              </a:rPr>
              <a:t>Harihar.nepal@waterboards.ca.gov</a:t>
            </a:r>
          </a:p>
        </p:txBody>
      </p:sp>
      <p:sp>
        <p:nvSpPr>
          <p:cNvPr id="10" name="TextBox 9">
            <a:extLst>
              <a:ext uri="{FF2B5EF4-FFF2-40B4-BE49-F238E27FC236}">
                <a16:creationId xmlns:a16="http://schemas.microsoft.com/office/drawing/2014/main" id="{C6CC1586-497E-4F70-A582-4B40CF8A0E35}"/>
              </a:ext>
            </a:extLst>
          </p:cNvPr>
          <p:cNvSpPr txBox="1"/>
          <p:nvPr/>
        </p:nvSpPr>
        <p:spPr>
          <a:xfrm>
            <a:off x="5791841" y="5129312"/>
            <a:ext cx="4254314" cy="1261884"/>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Enforcement Staff</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Ryan Cornwall</a:t>
            </a:r>
          </a:p>
          <a:p>
            <a:r>
              <a:rPr lang="en-US" dirty="0">
                <a:latin typeface="Arial" panose="020B0604020202020204" pitchFamily="34" charset="0"/>
                <a:cs typeface="Arial" panose="020B0604020202020204" pitchFamily="34" charset="0"/>
              </a:rPr>
              <a:t>Phone: 530-224-4851</a:t>
            </a:r>
          </a:p>
          <a:p>
            <a:r>
              <a:rPr lang="en-US" dirty="0">
                <a:latin typeface="Arial" panose="020B0604020202020204" pitchFamily="34" charset="0"/>
                <a:cs typeface="Arial" panose="020B0604020202020204" pitchFamily="34" charset="0"/>
              </a:rPr>
              <a:t>Ryan.cornwall@waterboards.ca.gov</a:t>
            </a:r>
          </a:p>
        </p:txBody>
      </p:sp>
    </p:spTree>
    <p:extLst>
      <p:ext uri="{BB962C8B-B14F-4D97-AF65-F5344CB8AC3E}">
        <p14:creationId xmlns:p14="http://schemas.microsoft.com/office/powerpoint/2010/main" val="38793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APPLICATION/TERMINATION PROCESS AND FEES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43"/>
            </a:pPr>
            <a:r>
              <a:rPr lang="en-US" dirty="0">
                <a:latin typeface="Arial" panose="020B0604020202020204" pitchFamily="34" charset="0"/>
                <a:cs typeface="Arial" panose="020B0604020202020204" pitchFamily="34" charset="0"/>
              </a:rPr>
              <a:t>Applicants must comply with the setback and slope limits. </a:t>
            </a:r>
          </a:p>
          <a:p>
            <a:pPr marL="457200" indent="-457200">
              <a:buFont typeface="+mj-lt"/>
              <a:buAutoNum type="arabicPeriod" startAt="43"/>
            </a:pPr>
            <a:r>
              <a:rPr lang="en-US" dirty="0">
                <a:latin typeface="Arial" panose="020B0604020202020204" pitchFamily="34" charset="0"/>
                <a:cs typeface="Arial" panose="020B0604020202020204" pitchFamily="34" charset="0"/>
              </a:rPr>
              <a:t>Applicants seeking coverage under the Waiver or that are required to enroll are required to pay an application fee. The application and annual fee schedule is presented in California Code of Regulations, title 23, section 2200</a:t>
            </a:r>
          </a:p>
          <a:p>
            <a:pPr marL="457200" indent="-457200">
              <a:buFont typeface="+mj-lt"/>
              <a:buAutoNum type="arabicPeriod" startAt="43"/>
            </a:pPr>
            <a:r>
              <a:rPr lang="en-US" dirty="0">
                <a:latin typeface="Arial" panose="020B0604020202020204" pitchFamily="34" charset="0"/>
                <a:cs typeface="Arial" panose="020B0604020202020204" pitchFamily="34" charset="0"/>
              </a:rPr>
              <a:t>To apply for coverage under this General Order, the Discharger shall submit an application through the Internet. </a:t>
            </a:r>
          </a:p>
          <a:p>
            <a:pPr marL="457200" indent="-457200">
              <a:buFont typeface="+mj-lt"/>
              <a:buAutoNum type="arabicPeriod" startAt="43"/>
            </a:pPr>
            <a:r>
              <a:rPr lang="en-US" dirty="0">
                <a:latin typeface="Arial" panose="020B0604020202020204" pitchFamily="34" charset="0"/>
                <a:cs typeface="Arial" panose="020B0604020202020204" pitchFamily="34" charset="0"/>
              </a:rPr>
              <a:t>Dischargers that want to terminate coverage under this General Order shall submit a Notice of Termination (NOT), provided in Attachment C. </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7269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PROVISIONS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All technical reports shall be submitted to the appropriate Regional Water Board by transmitting the report in portable document format (pdf) to the e-mail address provided in the NOR. </a:t>
            </a:r>
          </a:p>
          <a:p>
            <a:pPr marL="685800" lvl="1" indent="-457200">
              <a:buFont typeface="+mj-lt"/>
              <a:buAutoNum type="romanUcPeriod"/>
            </a:pPr>
            <a:r>
              <a:rPr lang="en-US" sz="2200" dirty="0">
                <a:latin typeface="Arial" panose="020B0604020202020204" pitchFamily="34" charset="0"/>
                <a:cs typeface="Arial" panose="020B0604020202020204" pitchFamily="34" charset="0"/>
              </a:rPr>
              <a:t>SMP – within 90 days of the issuance of a NOR -  all Tiers</a:t>
            </a:r>
          </a:p>
          <a:p>
            <a:pPr marL="685800" lvl="1" indent="-457200">
              <a:buFont typeface="+mj-lt"/>
              <a:buAutoNum type="romanUcPeriod"/>
            </a:pPr>
            <a:r>
              <a:rPr lang="en-US" sz="2200" dirty="0">
                <a:latin typeface="Arial" panose="020B0604020202020204" pitchFamily="34" charset="0"/>
                <a:cs typeface="Arial" panose="020B0604020202020204" pitchFamily="34" charset="0"/>
              </a:rPr>
              <a:t>Site Erosion and Sediment Control Plan (SESC) – the plan shall be approved prior to implementation </a:t>
            </a:r>
          </a:p>
          <a:p>
            <a:pPr marL="685800" lvl="1" indent="-457200">
              <a:buFont typeface="+mj-lt"/>
              <a:buAutoNum type="romanUcPeriod"/>
            </a:pPr>
            <a:r>
              <a:rPr lang="en-US" sz="2200" dirty="0">
                <a:latin typeface="Arial" panose="020B0604020202020204" pitchFamily="34" charset="0"/>
                <a:cs typeface="Arial" panose="020B0604020202020204" pitchFamily="34" charset="0"/>
              </a:rPr>
              <a:t>Disturbed Area Stabilization Plan (DASP) – the plan shall be approved period to implementation</a:t>
            </a:r>
          </a:p>
          <a:p>
            <a:pPr marL="685800" lvl="1" indent="-457200">
              <a:buFont typeface="+mj-lt"/>
              <a:buAutoNum type="romanUcPeriod"/>
            </a:pPr>
            <a:r>
              <a:rPr lang="en-US" sz="2200" dirty="0">
                <a:latin typeface="Arial" panose="020B0604020202020204" pitchFamily="34" charset="0"/>
                <a:cs typeface="Arial" panose="020B0604020202020204" pitchFamily="34" charset="0"/>
              </a:rPr>
              <a:t>NMP for the facility – within 90 days of the issuance of a notice of receipt. </a:t>
            </a:r>
          </a:p>
          <a:p>
            <a:pPr marL="685800" lvl="1" indent="-457200">
              <a:buFont typeface="+mj-lt"/>
              <a:buAutoNum type="romanUcPeriod"/>
            </a:pPr>
            <a:r>
              <a:rPr lang="en-US" sz="2200" dirty="0">
                <a:latin typeface="Arial" panose="020B0604020202020204" pitchFamily="34" charset="0"/>
                <a:cs typeface="Arial" panose="020B0604020202020204" pitchFamily="34" charset="0"/>
              </a:rPr>
              <a:t>NOT – at least 90 days prior to ending cannabis cultivation – all tiers and CE. NOTF with site closure report.  </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40238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PROVISIONS – Standard for all Dischargers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lphaLcParenR"/>
            </a:pPr>
            <a:r>
              <a:rPr lang="en-US" dirty="0">
                <a:latin typeface="Arial" panose="020B0604020202020204" pitchFamily="34" charset="0"/>
                <a:cs typeface="Arial" panose="020B0604020202020204" pitchFamily="34" charset="0"/>
              </a:rPr>
              <a:t>The requirements prescribed herein do not authorize the commission of any act causing damage to the property of another, or protect the Discharger from liabilities under federal, state or local laws. </a:t>
            </a:r>
          </a:p>
          <a:p>
            <a:pPr marL="457200" indent="-457200">
              <a:buFont typeface="+mj-lt"/>
              <a:buAutoNum type="alphaLcParenR"/>
            </a:pPr>
            <a:r>
              <a:rPr lang="en-US" dirty="0">
                <a:latin typeface="Arial" panose="020B0604020202020204" pitchFamily="34" charset="0"/>
                <a:cs typeface="Arial" panose="020B0604020202020204" pitchFamily="34" charset="0"/>
              </a:rPr>
              <a:t>This General order does not relieve the Discharger from responsibility to obtain other necessary local, state, or federal permits. </a:t>
            </a:r>
          </a:p>
          <a:p>
            <a:pPr marL="457200" indent="-457200">
              <a:buFont typeface="+mj-lt"/>
              <a:buAutoNum type="alphaLcParenR"/>
            </a:pPr>
            <a:r>
              <a:rPr lang="en-US" dirty="0">
                <a:latin typeface="Arial" panose="020B0604020202020204" pitchFamily="34" charset="0"/>
                <a:cs typeface="Arial" panose="020B0604020202020204" pitchFamily="34" charset="0"/>
              </a:rPr>
              <a:t>The requirements of this General Order are severable. </a:t>
            </a:r>
          </a:p>
          <a:p>
            <a:pPr marL="457200" indent="-457200">
              <a:buFont typeface="+mj-lt"/>
              <a:buAutoNum type="alphaLcParenR"/>
            </a:pPr>
            <a:r>
              <a:rPr lang="en-US" dirty="0">
                <a:latin typeface="Arial" panose="020B0604020202020204" pitchFamily="34" charset="0"/>
                <a:cs typeface="Arial" panose="020B0604020202020204" pitchFamily="34" charset="0"/>
              </a:rPr>
              <a:t>The Discharger shall ensure that all site operating personnel are familiar with the contents of the General Order.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3955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PROVISIONS – Standard for all Dischargers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lphaLcParenR" startAt="7"/>
            </a:pPr>
            <a:r>
              <a:rPr lang="en-US" dirty="0">
                <a:latin typeface="Arial" panose="020B0604020202020204" pitchFamily="34" charset="0"/>
                <a:cs typeface="Arial" panose="020B0604020202020204" pitchFamily="34" charset="0"/>
              </a:rPr>
              <a:t>The state Water Board will review this General Order periodically and will revise requirements when necessary. </a:t>
            </a:r>
          </a:p>
          <a:p>
            <a:pPr marL="457200" indent="-457200">
              <a:buFont typeface="+mj-lt"/>
              <a:buAutoNum type="alphaLcParenR" startAt="7"/>
            </a:pPr>
            <a:r>
              <a:rPr lang="en-US" dirty="0">
                <a:latin typeface="Arial" panose="020B0604020202020204" pitchFamily="34" charset="0"/>
                <a:cs typeface="Arial" panose="020B0604020202020204" pitchFamily="34" charset="0"/>
              </a:rPr>
              <a:t>The Regional Board Executive Officer or State Water Board Division of Water Quality Deputy Director or the State Board Chief Deputy Director may terminate a Discharger’s coverage under this General Order for cause including, but not limited to, any of the following: </a:t>
            </a:r>
          </a:p>
          <a:p>
            <a:pPr marL="685800" lvl="1" indent="-457200"/>
            <a:r>
              <a:rPr lang="en-US" sz="2200" dirty="0">
                <a:latin typeface="Arial" panose="020B0604020202020204" pitchFamily="34" charset="0"/>
                <a:cs typeface="Arial" panose="020B0604020202020204" pitchFamily="34" charset="0"/>
              </a:rPr>
              <a:t>Violation of any of the terms or conditions</a:t>
            </a:r>
          </a:p>
          <a:p>
            <a:pPr marL="685800" lvl="1" indent="-457200"/>
            <a:r>
              <a:rPr lang="en-US" sz="2200" dirty="0">
                <a:latin typeface="Arial" panose="020B0604020202020204" pitchFamily="34" charset="0"/>
                <a:cs typeface="Arial" panose="020B0604020202020204" pitchFamily="34" charset="0"/>
              </a:rPr>
              <a:t>Obtaining this General Order by misrepresentation or failure to disclose fully</a:t>
            </a:r>
          </a:p>
          <a:p>
            <a:pPr marL="685800" lvl="1" indent="-457200"/>
            <a:r>
              <a:rPr lang="en-US" sz="2200" dirty="0">
                <a:latin typeface="Arial" panose="020B0604020202020204" pitchFamily="34" charset="0"/>
                <a:cs typeface="Arial" panose="020B0604020202020204" pitchFamily="34" charset="0"/>
              </a:rPr>
              <a:t>A change in any condition that results in either a temporary or permanent need to reduce or eliminate the authorized discharge activities</a:t>
            </a:r>
          </a:p>
          <a:p>
            <a:pPr marL="685800" lvl="1" indent="-457200"/>
            <a:r>
              <a:rPr lang="en-US" sz="2200" dirty="0">
                <a:latin typeface="Arial" panose="020B0604020202020204" pitchFamily="34" charset="0"/>
                <a:cs typeface="Arial" panose="020B0604020202020204" pitchFamily="34" charset="0"/>
              </a:rPr>
              <a:t>A material change in the activity, character, location or volume of discharge. </a:t>
            </a:r>
          </a:p>
          <a:p>
            <a:pPr marL="685800" lvl="1" indent="-457200"/>
            <a:r>
              <a:rPr lang="en-US" sz="2200" dirty="0">
                <a:latin typeface="Arial" panose="020B0604020202020204" pitchFamily="34" charset="0"/>
                <a:cs typeface="Arial" panose="020B0604020202020204" pitchFamily="34" charset="0"/>
              </a:rPr>
              <a:t>Adoption of a TMDL amendment, new TMDL or TMDL alternative. </a:t>
            </a:r>
          </a:p>
          <a:p>
            <a:pPr marL="685800" lvl="1" indent="-457200">
              <a:buFont typeface="+mj-lt"/>
              <a:buAutoNum type="alphaLcParenR" startAt="7"/>
            </a:pP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0238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PROVISIONS – Standard for all Dischargers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lphaLcParenR" startAt="9"/>
            </a:pPr>
            <a:r>
              <a:rPr lang="en-US" dirty="0">
                <a:latin typeface="Arial" panose="020B0604020202020204" pitchFamily="34" charset="0"/>
                <a:cs typeface="Arial" panose="020B0604020202020204" pitchFamily="34" charset="0"/>
              </a:rPr>
              <a:t>Before making a material change in the activity, character, location or volume of discharge, the Discharger shall notify the Regional Water Board.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indent="-457200">
              <a:buFont typeface="+mj-lt"/>
              <a:buAutoNum type="alphaLcParenR" startAt="9"/>
            </a:pPr>
            <a:r>
              <a:rPr lang="en-US" dirty="0">
                <a:latin typeface="Arial" panose="020B0604020202020204" pitchFamily="34" charset="0"/>
                <a:cs typeface="Arial" panose="020B0604020202020204" pitchFamily="34" charset="0"/>
              </a:rPr>
              <a:t>Except for material determined to be confidential in accordance with California law, all reports prepared shall be available for public inspection at the offices of the Regional Water Board.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685800" lvl="1" indent="-457200">
              <a:buFont typeface="+mj-lt"/>
              <a:buAutoNum type="alphaLcParenR" startAt="7"/>
            </a:pP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81331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PROVISIONS – Standard for all Dischargers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lphaLcParenR" startAt="13"/>
            </a:pPr>
            <a:r>
              <a:rPr lang="en-US" dirty="0">
                <a:latin typeface="Arial" panose="020B0604020202020204" pitchFamily="34" charset="0"/>
                <a:cs typeface="Arial" panose="020B0604020202020204" pitchFamily="34" charset="0"/>
              </a:rPr>
              <a:t>The discharger shall permit representatives of the Water Board to enter premises where cannabis is cultivated, processed, wastes are treated, stored or disposed. Sample, photograph, and/or video record any cultivation activity, discharge, waste material, waste treatment system, or monitoring device.</a:t>
            </a:r>
          </a:p>
          <a:p>
            <a:pPr marL="0" indent="0">
              <a:buNone/>
            </a:pP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685800" lvl="1" indent="-457200">
              <a:buFont typeface="+mj-lt"/>
              <a:buAutoNum type="alphaLcParenR" startAt="7"/>
            </a:pP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5873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725"/>
            <a:ext cx="9371949" cy="1183566"/>
          </a:xfrm>
        </p:spPr>
        <p:txBody>
          <a:bodyPr>
            <a:normAutofit/>
          </a:bodyPr>
          <a:lstStyle/>
          <a:p>
            <a:r>
              <a:rPr lang="en-US" sz="4000" b="1" dirty="0"/>
              <a:t>WHO WE ARE</a:t>
            </a:r>
          </a:p>
        </p:txBody>
      </p:sp>
      <p:sp>
        <p:nvSpPr>
          <p:cNvPr id="3" name="Content Placeholder 2"/>
          <p:cNvSpPr>
            <a:spLocks noGrp="1"/>
          </p:cNvSpPr>
          <p:nvPr>
            <p:ph idx="1"/>
          </p:nvPr>
        </p:nvSpPr>
        <p:spPr>
          <a:xfrm>
            <a:off x="2343807" y="2944973"/>
            <a:ext cx="3951798" cy="1473455"/>
          </a:xfrm>
        </p:spPr>
        <p:txBody>
          <a:bodyPr>
            <a:noAutofit/>
          </a:bodyPr>
          <a:lstStyle/>
          <a:p>
            <a:pPr marL="0" indent="0">
              <a:buNone/>
            </a:pPr>
            <a:r>
              <a:rPr lang="en-US" sz="3600" b="1" dirty="0">
                <a:solidFill>
                  <a:srgbClr val="C00000"/>
                </a:solidFill>
                <a:latin typeface="+mj-lt"/>
                <a:cs typeface="Adobe Devanagari" panose="02040503050201020203" pitchFamily="18" charset="0"/>
              </a:rPr>
              <a:t>Our Mission</a:t>
            </a:r>
          </a:p>
          <a:p>
            <a:pPr marL="283464" lvl="1" indent="0">
              <a:buNone/>
            </a:pPr>
            <a:endParaRPr lang="en-US" sz="3600" dirty="0">
              <a:solidFill>
                <a:srgbClr val="C00000"/>
              </a:solidFill>
              <a:latin typeface="Adobe Devanagari" panose="02040503050201020203" pitchFamily="18" charset="0"/>
              <a:cs typeface="Adobe Devanagari" panose="02040503050201020203" pitchFamily="18" charset="0"/>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12/03/2019</a:t>
            </a:fld>
            <a:endParaRPr lang="en-US" dirty="0"/>
          </a:p>
        </p:txBody>
      </p:sp>
      <p:sp>
        <p:nvSpPr>
          <p:cNvPr id="12" name="TextBox 11">
            <a:extLst>
              <a:ext uri="{FF2B5EF4-FFF2-40B4-BE49-F238E27FC236}">
                <a16:creationId xmlns:a16="http://schemas.microsoft.com/office/drawing/2014/main" id="{02C05439-8001-43C4-AD53-1AA00566D329}"/>
              </a:ext>
            </a:extLst>
          </p:cNvPr>
          <p:cNvSpPr txBox="1"/>
          <p:nvPr/>
        </p:nvSpPr>
        <p:spPr>
          <a:xfrm>
            <a:off x="6711524" y="1012954"/>
            <a:ext cx="4912963" cy="4832092"/>
          </a:xfrm>
          <a:prstGeom prst="rect">
            <a:avLst/>
          </a:prstGeom>
          <a:noFill/>
        </p:spPr>
        <p:txBody>
          <a:bodyPr wrap="square" rtlCol="0">
            <a:spAutoFit/>
          </a:bodyPr>
          <a:lstStyle/>
          <a:p>
            <a:r>
              <a:rPr lang="en-US" sz="2800" b="1" i="1" dirty="0"/>
              <a:t>“To preserve, enhance, and restore the quality of California's water resources and drinking water for the protection of the environment, public health, and all beneficial uses, and to ensure proper water resource allocation and efficient use, for the benefit of present and future generations.”</a:t>
            </a:r>
            <a:endParaRPr lang="en-US" sz="2800" b="1" dirty="0"/>
          </a:p>
        </p:txBody>
      </p:sp>
      <p:sp>
        <p:nvSpPr>
          <p:cNvPr id="7" name="Content Placeholder 2">
            <a:extLst>
              <a:ext uri="{FF2B5EF4-FFF2-40B4-BE49-F238E27FC236}">
                <a16:creationId xmlns:a16="http://schemas.microsoft.com/office/drawing/2014/main" id="{F841C733-0645-4B21-85F7-2BBEB350F3F2}"/>
              </a:ext>
            </a:extLst>
          </p:cNvPr>
          <p:cNvSpPr txBox="1">
            <a:spLocks/>
          </p:cNvSpPr>
          <p:nvPr/>
        </p:nvSpPr>
        <p:spPr>
          <a:xfrm>
            <a:off x="-1124607" y="1487141"/>
            <a:ext cx="10972800" cy="438912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buSzPct val="85000"/>
              <a:buFont typeface="Wingdings 2" panose="05020102010507070707" pitchFamily="18" charset="2"/>
              <a:buChar char=""/>
            </a:pPr>
            <a:endParaRPr lang="en-US" sz="24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23378514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PROVISIONS – Standard for all Dischargers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lphaLcParenR" startAt="16"/>
            </a:pPr>
            <a:r>
              <a:rPr lang="en-US" dirty="0">
                <a:latin typeface="Arial" panose="020B0604020202020204" pitchFamily="34" charset="0"/>
                <a:cs typeface="Arial" panose="020B0604020202020204" pitchFamily="34" charset="0"/>
              </a:rPr>
              <a:t>Any of the following changes must immediately be reported to the Regional Water Board Executive Officer: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 change in ownership of the parcel where the cultivation activities take place. The Discharger or owner must notify the succeeding owner of the existence of this General Order by letter, a copy of which shall immediately be forwarded to the Regional Water Board’s Executive Officer.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ii. A change of the permitted facility operator.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iii. A change in a third-party representative. </a:t>
            </a: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685800" lvl="1" indent="-457200">
              <a:buFont typeface="+mj-lt"/>
              <a:buAutoNum type="alphaLcParenR" startAt="7"/>
            </a:pPr>
            <a:endParaRPr lang="en-US"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439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6" y="1609271"/>
            <a:ext cx="9371949" cy="2730500"/>
          </a:xfrm>
        </p:spPr>
        <p:txBody>
          <a:bodyPr>
            <a:normAutofit/>
          </a:bodyPr>
          <a:lstStyle/>
          <a:p>
            <a:r>
              <a:rPr lang="en-US" dirty="0"/>
              <a:t>ATTACHMENT A: CANNABIS POLICY ATTACHMENT A  DEFINITIONS AND REQUIREMENTS FOR CANNABIS CULTIVATION ORDER WQ 2019-0001-DWQ</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19204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a:bodyPr>
          <a:lstStyle/>
          <a:p>
            <a:r>
              <a:rPr lang="en-US" dirty="0"/>
              <a:t>ATTACHMENT A - DEFINITIONS</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7" y="1566000"/>
            <a:ext cx="9371948" cy="4936399"/>
          </a:xfrm>
        </p:spPr>
        <p:txBody>
          <a:bodyPr>
            <a:normAutofit/>
          </a:bodyPr>
          <a:lstStyle/>
          <a:p>
            <a:r>
              <a:rPr lang="en-US" u="sng" dirty="0">
                <a:latin typeface="Arial" panose="020B0604020202020204" pitchFamily="34" charset="0"/>
                <a:cs typeface="Arial" panose="020B0604020202020204" pitchFamily="34" charset="0"/>
              </a:rPr>
              <a:t>Access Road </a:t>
            </a:r>
            <a:r>
              <a:rPr lang="en-US" dirty="0">
                <a:latin typeface="Arial" panose="020B0604020202020204" pitchFamily="34" charset="0"/>
                <a:cs typeface="Arial" panose="020B0604020202020204" pitchFamily="34" charset="0"/>
              </a:rPr>
              <a:t>– that provides access to one or more cannabis cultivation areas.</a:t>
            </a:r>
          </a:p>
          <a:p>
            <a:r>
              <a:rPr lang="en-US" u="sng" dirty="0">
                <a:latin typeface="Arial" panose="020B0604020202020204" pitchFamily="34" charset="0"/>
                <a:cs typeface="Arial" panose="020B0604020202020204" pitchFamily="34" charset="0"/>
              </a:rPr>
              <a:t>Cannabis Cultivation </a:t>
            </a:r>
            <a:r>
              <a:rPr lang="en-US" dirty="0">
                <a:latin typeface="Arial" panose="020B0604020202020204" pitchFamily="34" charset="0"/>
                <a:cs typeface="Arial" panose="020B0604020202020204" pitchFamily="34" charset="0"/>
              </a:rPr>
              <a:t>– Any activity involving or necessary for the planting, growing, pruning, harvesting, drying, curing, or trimming of cannabis.</a:t>
            </a:r>
          </a:p>
          <a:p>
            <a:r>
              <a:rPr lang="en-US" u="sng" dirty="0">
                <a:latin typeface="Arial" panose="020B0604020202020204" pitchFamily="34" charset="0"/>
                <a:cs typeface="Arial" panose="020B0604020202020204" pitchFamily="34" charset="0"/>
              </a:rPr>
              <a:t>Cannabis Cultivation Area </a:t>
            </a:r>
            <a:r>
              <a:rPr lang="en-US" dirty="0">
                <a:latin typeface="Arial" panose="020B0604020202020204" pitchFamily="34" charset="0"/>
                <a:cs typeface="Arial" panose="020B0604020202020204" pitchFamily="34" charset="0"/>
              </a:rPr>
              <a:t>– is defined by the following: </a:t>
            </a:r>
          </a:p>
          <a:p>
            <a:pPr lvl="1"/>
            <a:r>
              <a:rPr lang="en-US" dirty="0">
                <a:latin typeface="Arial" panose="020B0604020202020204" pitchFamily="34" charset="0"/>
                <a:cs typeface="Arial" panose="020B0604020202020204" pitchFamily="34" charset="0"/>
              </a:rPr>
              <a:t>a) For in-ground plants, - defined by the perimeter of the area planted, including any immediately adjacent surrounding access pathways. </a:t>
            </a:r>
          </a:p>
          <a:p>
            <a:pPr lvl="1"/>
            <a:r>
              <a:rPr lang="en-US" dirty="0">
                <a:latin typeface="Arial" panose="020B0604020202020204" pitchFamily="34" charset="0"/>
                <a:cs typeface="Arial" panose="020B0604020202020204" pitchFamily="34" charset="0"/>
              </a:rPr>
              <a:t>b) For plants grown outdoors in containers , - perimeter of the area that contains the containers, including any immediately adjacent surrounding access pathways. The area is not limited to the sum of the area of each individual container. </a:t>
            </a:r>
          </a:p>
          <a:p>
            <a:pPr lvl="1"/>
            <a:r>
              <a:rPr lang="en-US" dirty="0">
                <a:latin typeface="Arial" panose="020B0604020202020204" pitchFamily="34" charset="0"/>
                <a:cs typeface="Arial" panose="020B0604020202020204" pitchFamily="34" charset="0"/>
              </a:rPr>
              <a:t>c) For plants grown indoors, that do not qualify for the CE, it is defined by the entire area contained in the structure where cultivation occurs including areas used for storage of materials, equipment, or items related to cannabis cultivation .</a:t>
            </a:r>
          </a:p>
        </p:txBody>
      </p:sp>
    </p:spTree>
    <p:extLst>
      <p:ext uri="{BB962C8B-B14F-4D97-AF65-F5344CB8AC3E}">
        <p14:creationId xmlns:p14="http://schemas.microsoft.com/office/powerpoint/2010/main" val="4457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a:bodyPr>
          <a:lstStyle/>
          <a:p>
            <a:r>
              <a:rPr lang="en-US" dirty="0"/>
              <a:t>ATTACHMENT A - DEFINITIONS</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7" y="1566000"/>
            <a:ext cx="9371948" cy="4936399"/>
          </a:xfrm>
        </p:spPr>
        <p:txBody>
          <a:bodyPr>
            <a:normAutofit/>
          </a:bodyPr>
          <a:lstStyle/>
          <a:p>
            <a:r>
              <a:rPr lang="en-US" u="sng" dirty="0">
                <a:latin typeface="Arial" panose="020B0604020202020204" pitchFamily="34" charset="0"/>
                <a:cs typeface="Arial" panose="020B0604020202020204" pitchFamily="34" charset="0"/>
              </a:rPr>
              <a:t>Disturbed Area </a:t>
            </a:r>
            <a:r>
              <a:rPr lang="en-US" dirty="0">
                <a:latin typeface="Arial" panose="020B0604020202020204" pitchFamily="34" charset="0"/>
                <a:cs typeface="Arial" panose="020B0604020202020204" pitchFamily="34" charset="0"/>
              </a:rPr>
              <a:t>– defined as Land Disturbance – where natural conditions have been modified.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includes all activities whatsoever associated with developing or modifying land for cannabis cultivation related activities or access.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include, but not limited to, construction of roads, buildings, water storage areas; excavation, grading, and site clearing.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also includes cultivation area, storage areas where soil or soil amendments are located. </a:t>
            </a:r>
          </a:p>
        </p:txBody>
      </p:sp>
    </p:spTree>
    <p:extLst>
      <p:ext uri="{BB962C8B-B14F-4D97-AF65-F5344CB8AC3E}">
        <p14:creationId xmlns:p14="http://schemas.microsoft.com/office/powerpoint/2010/main" val="129358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a:bodyPr>
          <a:lstStyle/>
          <a:p>
            <a:r>
              <a:rPr lang="en-US" dirty="0"/>
              <a:t>ATTACHMENT A - DEFINITIONS</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pic>
        <p:nvPicPr>
          <p:cNvPr id="10" name="Picture 9" descr="A dirt road&#10;&#10;Description automatically generated">
            <a:extLst>
              <a:ext uri="{FF2B5EF4-FFF2-40B4-BE49-F238E27FC236}">
                <a16:creationId xmlns:a16="http://schemas.microsoft.com/office/drawing/2014/main" id="{5EC662B0-DE86-4D41-A90B-6EBB6FDB9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065" y="91271"/>
            <a:ext cx="8494265" cy="6370699"/>
          </a:xfrm>
          <a:prstGeom prst="rect">
            <a:avLst/>
          </a:prstGeom>
        </p:spPr>
      </p:pic>
      <p:pic>
        <p:nvPicPr>
          <p:cNvPr id="12" name="Picture 11" descr="A path with trees on the side of a dirt field&#10;&#10;Description automatically generated">
            <a:extLst>
              <a:ext uri="{FF2B5EF4-FFF2-40B4-BE49-F238E27FC236}">
                <a16:creationId xmlns:a16="http://schemas.microsoft.com/office/drawing/2014/main" id="{03A8A854-916D-4C59-84AE-7A5D3DE4B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5494" y="22079"/>
            <a:ext cx="8678779" cy="6509084"/>
          </a:xfrm>
          <a:prstGeom prst="rect">
            <a:avLst/>
          </a:prstGeom>
        </p:spPr>
      </p:pic>
    </p:spTree>
    <p:extLst>
      <p:ext uri="{BB962C8B-B14F-4D97-AF65-F5344CB8AC3E}">
        <p14:creationId xmlns:p14="http://schemas.microsoft.com/office/powerpoint/2010/main" val="10067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a:bodyPr>
          <a:lstStyle/>
          <a:p>
            <a:r>
              <a:rPr lang="en-US" dirty="0"/>
              <a:t>ATTACHMENT A - DEFINITIONS</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7" y="1566000"/>
            <a:ext cx="9371948" cy="4936399"/>
          </a:xfrm>
        </p:spPr>
        <p:txBody>
          <a:bodyPr>
            <a:normAutofit/>
          </a:bodyPr>
          <a:lstStyle/>
          <a:p>
            <a:r>
              <a:rPr lang="en-US" u="sng" dirty="0">
                <a:latin typeface="Arial" panose="020B0604020202020204" pitchFamily="34" charset="0"/>
                <a:cs typeface="Arial" panose="020B0604020202020204" pitchFamily="34" charset="0"/>
              </a:rPr>
              <a:t>Slope for Risk Determination </a:t>
            </a:r>
            <a:r>
              <a:rPr lang="en-US" dirty="0">
                <a:latin typeface="Arial" panose="020B0604020202020204" pitchFamily="34" charset="0"/>
                <a:cs typeface="Arial" panose="020B0604020202020204" pitchFamily="34" charset="0"/>
              </a:rPr>
              <a:t>– shall be determined across the natural topography (preconstruction) of the land to be disturbed. </a:t>
            </a:r>
          </a:p>
        </p:txBody>
      </p:sp>
      <p:pic>
        <p:nvPicPr>
          <p:cNvPr id="7" name="Picture 6" descr="A close up of a street&#10;&#10;Description automatically generated">
            <a:extLst>
              <a:ext uri="{FF2B5EF4-FFF2-40B4-BE49-F238E27FC236}">
                <a16:creationId xmlns:a16="http://schemas.microsoft.com/office/drawing/2014/main" id="{A376FB7C-1FB6-4501-93ED-F419E6CE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057" y="3195882"/>
            <a:ext cx="5189893" cy="853665"/>
          </a:xfrm>
          <a:prstGeom prst="rect">
            <a:avLst/>
          </a:prstGeom>
        </p:spPr>
      </p:pic>
    </p:spTree>
    <p:extLst>
      <p:ext uri="{BB962C8B-B14F-4D97-AF65-F5344CB8AC3E}">
        <p14:creationId xmlns:p14="http://schemas.microsoft.com/office/powerpoint/2010/main" val="29736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a:bodyPr>
          <a:lstStyle/>
          <a:p>
            <a:r>
              <a:rPr lang="en-US" dirty="0"/>
              <a:t>ATTACHMENT A - DEFINITIONS</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7" y="1566000"/>
            <a:ext cx="9371948" cy="4936399"/>
          </a:xfrm>
        </p:spPr>
        <p:txBody>
          <a:bodyPr>
            <a:normAutofit/>
          </a:bodyPr>
          <a:lstStyle/>
          <a:p>
            <a:r>
              <a:rPr lang="en-US" u="sng" dirty="0">
                <a:latin typeface="Arial" panose="020B0604020202020204" pitchFamily="34" charset="0"/>
                <a:cs typeface="Arial" panose="020B0604020202020204" pitchFamily="34" charset="0"/>
              </a:rPr>
              <a:t>Watercourse </a:t>
            </a:r>
            <a:r>
              <a:rPr lang="en-US" dirty="0">
                <a:latin typeface="Arial" panose="020B0604020202020204" pitchFamily="34" charset="0"/>
                <a:cs typeface="Arial" panose="020B0604020202020204" pitchFamily="34" charset="0"/>
              </a:rPr>
              <a:t>– a natural or artificial channel through which water flows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sz="2200" u="sng" dirty="0">
                <a:latin typeface="Arial" panose="020B0604020202020204" pitchFamily="34" charset="0"/>
                <a:cs typeface="Arial" panose="020B0604020202020204" pitchFamily="34" charset="0"/>
              </a:rPr>
              <a:t>Class I</a:t>
            </a:r>
            <a:r>
              <a:rPr lang="en-US" sz="2200" dirty="0">
                <a:latin typeface="Arial" panose="020B0604020202020204" pitchFamily="34" charset="0"/>
                <a:cs typeface="Arial" panose="020B0604020202020204" pitchFamily="34" charset="0"/>
              </a:rPr>
              <a:t>: Perennial Watercourse – flows for more than 9 months, habitat to sustain fish migration and spawning, fish present always or seasonally, and spring. </a:t>
            </a:r>
          </a:p>
          <a:p>
            <a:pPr lvl="1"/>
            <a:r>
              <a:rPr lang="en-US" sz="2200" u="sng" dirty="0">
                <a:latin typeface="Arial" panose="020B0604020202020204" pitchFamily="34" charset="0"/>
                <a:cs typeface="Arial" panose="020B0604020202020204" pitchFamily="34" charset="0"/>
              </a:rPr>
              <a:t>Class II</a:t>
            </a:r>
            <a:r>
              <a:rPr lang="en-US" sz="2200" dirty="0">
                <a:latin typeface="Arial" panose="020B0604020202020204" pitchFamily="34" charset="0"/>
                <a:cs typeface="Arial" panose="020B0604020202020204" pitchFamily="34" charset="0"/>
              </a:rPr>
              <a:t>: Intermittent watercourse – flows 3 to 9 months, aquatic habitat for non-fish aquatic species, within 1000 ft of class I, fish bearing watercourse </a:t>
            </a:r>
          </a:p>
          <a:p>
            <a:pPr lvl="1"/>
            <a:r>
              <a:rPr lang="en-US" sz="2200" u="sng" dirty="0">
                <a:latin typeface="Arial" panose="020B0604020202020204" pitchFamily="34" charset="0"/>
                <a:cs typeface="Arial" panose="020B0604020202020204" pitchFamily="34" charset="0"/>
              </a:rPr>
              <a:t>Class III</a:t>
            </a:r>
            <a:r>
              <a:rPr lang="en-US" sz="2200" dirty="0">
                <a:latin typeface="Arial" panose="020B0604020202020204" pitchFamily="34" charset="0"/>
                <a:cs typeface="Arial" panose="020B0604020202020204" pitchFamily="34" charset="0"/>
              </a:rPr>
              <a:t>: Ephemeral watercourse – flows less than 3 months, does not support riparian vegetation or aquatic life. </a:t>
            </a:r>
          </a:p>
          <a:p>
            <a:pPr lvl="1"/>
            <a:r>
              <a:rPr lang="en-US" sz="2200" u="sng" dirty="0">
                <a:latin typeface="Arial" panose="020B0604020202020204" pitchFamily="34" charset="0"/>
                <a:cs typeface="Arial" panose="020B0604020202020204" pitchFamily="34" charset="0"/>
              </a:rPr>
              <a:t>Class IV</a:t>
            </a:r>
            <a:r>
              <a:rPr lang="en-US" sz="2200" dirty="0">
                <a:latin typeface="Arial" panose="020B0604020202020204" pitchFamily="34" charset="0"/>
                <a:cs typeface="Arial" panose="020B0604020202020204" pitchFamily="34" charset="0"/>
              </a:rPr>
              <a:t>: Other watercourse – does not support native aquatic species, are man-made, established domestic, agricultural or other beneficial use </a:t>
            </a:r>
          </a:p>
        </p:txBody>
      </p:sp>
    </p:spTree>
    <p:extLst>
      <p:ext uri="{BB962C8B-B14F-4D97-AF65-F5344CB8AC3E}">
        <p14:creationId xmlns:p14="http://schemas.microsoft.com/office/powerpoint/2010/main" val="15801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a:bodyPr>
          <a:lstStyle/>
          <a:p>
            <a:r>
              <a:rPr lang="en-US" dirty="0"/>
              <a:t>ATTACHMENT A - DEFINITIONS</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7" y="1566000"/>
            <a:ext cx="9371948" cy="4936399"/>
          </a:xfrm>
        </p:spPr>
        <p:txBody>
          <a:bodyPr>
            <a:normAutofit/>
          </a:bodyPr>
          <a:lstStyle/>
          <a:p>
            <a:r>
              <a:rPr lang="en-US" u="sng" dirty="0">
                <a:latin typeface="Arial" panose="020B0604020202020204" pitchFamily="34" charset="0"/>
                <a:cs typeface="Arial" panose="020B0604020202020204" pitchFamily="34" charset="0"/>
              </a:rPr>
              <a:t>Winter Period </a:t>
            </a:r>
            <a:r>
              <a:rPr lang="en-US" dirty="0">
                <a:latin typeface="Arial" panose="020B0604020202020204" pitchFamily="34" charset="0"/>
                <a:cs typeface="Arial" panose="020B0604020202020204" pitchFamily="34" charset="0"/>
              </a:rPr>
              <a:t>– calendar dates from November 15 to April 1</a:t>
            </a:r>
          </a:p>
        </p:txBody>
      </p:sp>
    </p:spTree>
    <p:extLst>
      <p:ext uri="{BB962C8B-B14F-4D97-AF65-F5344CB8AC3E}">
        <p14:creationId xmlns:p14="http://schemas.microsoft.com/office/powerpoint/2010/main" val="388373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32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29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1. Prior to commencing any cannabis cultivation activities, including 	cannabis cultivation land development or alteration, the cannabis 	cultivator shall comply with all applicable federal, state, and local 	laws, regulations, and permitting requirements, as applicable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 The cannabis cultivator is responsible for meeting all requirements 	under the California ESA and the federal ESA.</a:t>
            </a:r>
          </a:p>
        </p:txBody>
      </p:sp>
    </p:spTree>
    <p:extLst>
      <p:ext uri="{BB962C8B-B14F-4D97-AF65-F5344CB8AC3E}">
        <p14:creationId xmlns:p14="http://schemas.microsoft.com/office/powerpoint/2010/main" val="109108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55E25C-4C59-4125-9224-2AACCE95FE8E}"/>
              </a:ext>
            </a:extLst>
          </p:cNvPr>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a:extLst>
              <a:ext uri="{FF2B5EF4-FFF2-40B4-BE49-F238E27FC236}">
                <a16:creationId xmlns:a16="http://schemas.microsoft.com/office/drawing/2014/main" id="{CB65076F-5D01-45D4-8B03-C1897F8DDD2C}"/>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696B9CCC-356C-4AEA-A803-B11B4AF5F2C3}"/>
              </a:ext>
            </a:extLst>
          </p:cNvPr>
          <p:cNvSpPr>
            <a:spLocks noGrp="1"/>
          </p:cNvSpPr>
          <p:nvPr>
            <p:ph type="ftr" sz="quarter" idx="11"/>
          </p:nvPr>
        </p:nvSpPr>
        <p:spPr/>
        <p:txBody>
          <a:bodyPr/>
          <a:lstStyle/>
          <a:p>
            <a:r>
              <a:rPr lang="en-US"/>
              <a:t>Add a footer</a:t>
            </a:r>
            <a:endParaRPr lang="en-US" dirty="0"/>
          </a:p>
        </p:txBody>
      </p:sp>
      <p:pic>
        <p:nvPicPr>
          <p:cNvPr id="11" name="Picture 10" descr="A screenshot of a cell phone&#10;&#10;Description automatically generated">
            <a:extLst>
              <a:ext uri="{FF2B5EF4-FFF2-40B4-BE49-F238E27FC236}">
                <a16:creationId xmlns:a16="http://schemas.microsoft.com/office/drawing/2014/main" id="{BC436815-0917-4AA1-8DE8-25680FBE2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530" y="0"/>
            <a:ext cx="7178940" cy="6858000"/>
          </a:xfrm>
          <a:prstGeom prst="rect">
            <a:avLst/>
          </a:prstGeom>
        </p:spPr>
      </p:pic>
    </p:spTree>
    <p:extLst>
      <p:ext uri="{BB962C8B-B14F-4D97-AF65-F5344CB8AC3E}">
        <p14:creationId xmlns:p14="http://schemas.microsoft.com/office/powerpoint/2010/main" val="35958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6. Cannabis cultivators shall ensure land disturbing activities are 	completed and site stabilization measures are in place prior 	to the onset of the winter period. </a:t>
            </a:r>
          </a:p>
          <a:p>
            <a:pPr marL="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7. A California Licensed Timber Operator (LTO)3 shall be used if any 	commercial tree species are to be removed from the cannabis 	cultivation site. </a:t>
            </a:r>
          </a:p>
        </p:txBody>
      </p:sp>
    </p:spTree>
    <p:extLst>
      <p:ext uri="{BB962C8B-B14F-4D97-AF65-F5344CB8AC3E}">
        <p14:creationId xmlns:p14="http://schemas.microsoft.com/office/powerpoint/2010/main" val="42423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9. During land disturbance activities, the cannabis cultivator shall review, 	evaluate and maintain records of daily weather forecast. The 	cannabis cultivator shall cease land disturbance activities and shall 	implement erosion control in which the applicable daily weather 	forecast reports a 50 percent or greater chance of precipitation 	greater than 0.5 inch per 24 hours.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10. Prior to commencing any cannabis land development or site 	expansion activities, the cannabis cultivator shall retain a Qualified 	Biologist to identify sensitive plant, wildlife species, or communities 	at the proposed development site. </a:t>
            </a: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44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11. To prevent transfer of invasive species, all equipment used at the 	cannabis cultivation site shall be clean before arriving and before 	leaving the site.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13. The cannabis cultivator shall immediately report any significant 	hazardous material release or spill that causes a film or sheen on 	the water’s surface, leaves a sludge or emulsion beneath the 	water’s surface to the </a:t>
            </a:r>
            <a:r>
              <a:rPr lang="en-US" dirty="0" err="1">
                <a:latin typeface="Arial" panose="020B0604020202020204" pitchFamily="34" charset="0"/>
                <a:cs typeface="Arial" panose="020B0604020202020204" pitchFamily="34" charset="0"/>
              </a:rPr>
              <a:t>CalOES</a:t>
            </a:r>
            <a:r>
              <a:rPr lang="en-US" dirty="0">
                <a:latin typeface="Arial" panose="020B0604020202020204" pitchFamily="34" charset="0"/>
                <a:cs typeface="Arial" panose="020B0604020202020204" pitchFamily="34" charset="0"/>
              </a:rPr>
              <a:t>, Local Unified Program Agency, 	Regional Boards, and CDFW. </a:t>
            </a: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90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18. Cannabis cultivators shall not commit trespass.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19. Prior to acting on a cannabis cultivator’s request to cultivate cannabis 	on tribal lands or within 600 feet of tribal lands, the Water Boards 	will notify the governing body of any affected California Native 	American tribe or the governing body’s authorized representative, 	as applicable. A 45-day review period will commence upon receipt 	of the notice by the affected tribe.</a:t>
            </a:r>
          </a:p>
        </p:txBody>
      </p:sp>
    </p:spTree>
    <p:extLst>
      <p:ext uri="{BB962C8B-B14F-4D97-AF65-F5344CB8AC3E}">
        <p14:creationId xmlns:p14="http://schemas.microsoft.com/office/powerpoint/2010/main" val="270403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21. Prior to land disturbance activities for new or expanded cannabis 	cultivation activities, the cannabis cultivator shall either conduct or 	request a records search of potential Native American 	archeological or cultural resources at a California Historical 	Resources Information System (CHRIS) information center and 	document the results.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22. If any buried archeological materials or indicators10 are uncovered or 	discovered during any cannabis cultivation activities, all ground-	disturbing activities shall immediately cease within 100 feet of the 	find.</a:t>
            </a:r>
          </a:p>
        </p:txBody>
      </p:sp>
    </p:spTree>
    <p:extLst>
      <p:ext uri="{BB962C8B-B14F-4D97-AF65-F5344CB8AC3E}">
        <p14:creationId xmlns:p14="http://schemas.microsoft.com/office/powerpoint/2010/main" val="40638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23. Upon discovery of any human remains, cannabis cultivators shall 	immediately comply with Health and Safety Code section 7050.5 	and, if applicable, Public Resources Code section 5097.98. All 	ground-disturbing activities in the vicinity of the discovery shall 	stop immediately. The cannabis cultivator shall immediately notify 	the county coroner. </a:t>
            </a:r>
          </a:p>
        </p:txBody>
      </p:sp>
    </p:spTree>
    <p:extLst>
      <p:ext uri="{BB962C8B-B14F-4D97-AF65-F5344CB8AC3E}">
        <p14:creationId xmlns:p14="http://schemas.microsoft.com/office/powerpoint/2010/main" val="230613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25 &amp; 26. Cannabis cultivators shall not discharge waste, irrigation runoff, 	tailwater, sediment, plant waste, chemicals, and hazardous 	material in a manner that creates or threatens to create a condition 	of pollution or nuisance, as defined by Water Code section 13050.</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34. Cannabis cultivators shall implement interim Requirements 	immediately following land disturbance, to minimize discharges of 	waste constituents. Cannabis cultivators shall complete all 	winterization Requirements prior to the onset of the winter period.</a:t>
            </a:r>
          </a:p>
        </p:txBody>
      </p:sp>
    </p:spTree>
    <p:extLst>
      <p:ext uri="{BB962C8B-B14F-4D97-AF65-F5344CB8AC3E}">
        <p14:creationId xmlns:p14="http://schemas.microsoft.com/office/powerpoint/2010/main" val="31566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36. The landowner is ultimately responsible for any water quality 	degradation that occurs on or emanates from its property and for 	water diversions that are not in compliance with this Policy.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5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37. Cannabis cultivators shall comply with the minimum riparian setbacks 	for all land disturbance, cannabis cultivation activities, and facilities 	(e.g., material or vehicle storage, petroleum 	powered pump 	locations, off-stream water storage areas, and chemical toilet 	placement).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9B0D4F11-DBEF-48ED-A1EB-D7B4A1568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943" y="2656114"/>
            <a:ext cx="6867758" cy="4201886"/>
          </a:xfrm>
          <a:prstGeom prst="rect">
            <a:avLst/>
          </a:prstGeom>
        </p:spPr>
      </p:pic>
    </p:spTree>
    <p:extLst>
      <p:ext uri="{BB962C8B-B14F-4D97-AF65-F5344CB8AC3E}">
        <p14:creationId xmlns:p14="http://schemas.microsoft.com/office/powerpoint/2010/main" val="7097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GENERAL REQUIREMENTS AND PROHIBITIONS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39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38. Indoor cannabis cultivation structures are exempt from the riparian 	setback (Requirement 37) and tribal buffer (Requirement 19) if 	either of the following conditions are met: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The indoor cannabis cultivation structure has a building permit, 	valid certificate of occupancy and connected to industrial 	wastewater treatment collection system OR collected by  permitted 	wastewater hauler at a permitted wastewater treatment facility that 	accepts cannabis cultivation wastewater.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88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A783-2A24-425E-AB30-56AC4A687AEC}"/>
              </a:ext>
            </a:extLst>
          </p:cNvPr>
          <p:cNvSpPr>
            <a:spLocks noGrp="1"/>
          </p:cNvSpPr>
          <p:nvPr>
            <p:ph type="title"/>
          </p:nvPr>
        </p:nvSpPr>
        <p:spPr/>
        <p:txBody>
          <a:bodyPr/>
          <a:lstStyle/>
          <a:p>
            <a:r>
              <a:rPr lang="en-US" dirty="0"/>
              <a:t>ACRONYMS AND ABBREVIATIONS</a:t>
            </a:r>
          </a:p>
        </p:txBody>
      </p:sp>
      <p:sp>
        <p:nvSpPr>
          <p:cNvPr id="3" name="Content Placeholder 2">
            <a:extLst>
              <a:ext uri="{FF2B5EF4-FFF2-40B4-BE49-F238E27FC236}">
                <a16:creationId xmlns:a16="http://schemas.microsoft.com/office/drawing/2014/main" id="{14FB69F4-8A74-43F6-9EBE-2F0C58551368}"/>
              </a:ext>
            </a:extLst>
          </p:cNvPr>
          <p:cNvSpPr>
            <a:spLocks noGrp="1"/>
          </p:cNvSpPr>
          <p:nvPr>
            <p:ph idx="1"/>
          </p:nvPr>
        </p:nvSpPr>
        <p:spPr>
          <a:xfrm>
            <a:off x="1454065" y="1734185"/>
            <a:ext cx="9371948" cy="4620682"/>
          </a:xfrm>
        </p:spPr>
        <p:txBody>
          <a:bodyPr/>
          <a:lstStyle/>
          <a:p>
            <a:r>
              <a:rPr lang="en-US" dirty="0">
                <a:latin typeface="Arial" panose="020B0604020202020204" pitchFamily="34" charset="0"/>
                <a:cs typeface="Arial" panose="020B0604020202020204" pitchFamily="34" charset="0"/>
              </a:rPr>
              <a:t>BPTC: Best Practicable Treatment or Control </a:t>
            </a:r>
          </a:p>
          <a:p>
            <a:r>
              <a:rPr lang="en-US" dirty="0">
                <a:latin typeface="Arial" panose="020B0604020202020204" pitchFamily="34" charset="0"/>
                <a:cs typeface="Arial" panose="020B0604020202020204" pitchFamily="34" charset="0"/>
              </a:rPr>
              <a:t>CDFA: California Department of Food and Agriculture</a:t>
            </a:r>
          </a:p>
          <a:p>
            <a:r>
              <a:rPr lang="en-US" dirty="0">
                <a:latin typeface="Arial" panose="020B0604020202020204" pitchFamily="34" charset="0"/>
                <a:cs typeface="Arial" panose="020B0604020202020204" pitchFamily="34" charset="0"/>
              </a:rPr>
              <a:t>CDFW: California Department of Fish and Wildlife</a:t>
            </a:r>
          </a:p>
          <a:p>
            <a:r>
              <a:rPr lang="en-US" dirty="0">
                <a:latin typeface="Arial" panose="020B0604020202020204" pitchFamily="34" charset="0"/>
                <a:cs typeface="Arial" panose="020B0604020202020204" pitchFamily="34" charset="0"/>
              </a:rPr>
              <a:t>CEQA: California Environmental Quality Act</a:t>
            </a:r>
          </a:p>
          <a:p>
            <a:r>
              <a:rPr lang="en-US" dirty="0">
                <a:latin typeface="Arial" panose="020B0604020202020204" pitchFamily="34" charset="0"/>
                <a:cs typeface="Arial" panose="020B0604020202020204" pitchFamily="34" charset="0"/>
              </a:rPr>
              <a:t>CDFW: California Department of Fish and Wildlife</a:t>
            </a:r>
          </a:p>
          <a:p>
            <a:r>
              <a:rPr lang="en-US" dirty="0">
                <a:latin typeface="Arial" panose="020B0604020202020204" pitchFamily="34" charset="0"/>
                <a:cs typeface="Arial" panose="020B0604020202020204" pitchFamily="34" charset="0"/>
              </a:rPr>
              <a:t>DPR: Department of Pesticides Regulation</a:t>
            </a:r>
          </a:p>
          <a:p>
            <a:r>
              <a:rPr lang="en-US" dirty="0">
                <a:latin typeface="Arial" panose="020B0604020202020204" pitchFamily="34" charset="0"/>
                <a:cs typeface="Arial" panose="020B0604020202020204" pitchFamily="34" charset="0"/>
              </a:rPr>
              <a:t>ILRP: Irrigated Lands Regulatory Program</a:t>
            </a:r>
          </a:p>
          <a:p>
            <a:r>
              <a:rPr lang="en-US" dirty="0">
                <a:latin typeface="Arial" panose="020B0604020202020204" pitchFamily="34" charset="0"/>
                <a:cs typeface="Arial" panose="020B0604020202020204" pitchFamily="34" charset="0"/>
              </a:rPr>
              <a:t>NOA: Notice of Applicability</a:t>
            </a:r>
          </a:p>
          <a:p>
            <a:r>
              <a:rPr lang="en-US" dirty="0">
                <a:latin typeface="Arial" panose="020B0604020202020204" pitchFamily="34" charset="0"/>
                <a:cs typeface="Arial" panose="020B0604020202020204" pitchFamily="34" charset="0"/>
              </a:rPr>
              <a:t>NOT: Notice of Termination</a:t>
            </a:r>
          </a:p>
          <a:p>
            <a:r>
              <a:rPr lang="en-US" dirty="0">
                <a:latin typeface="Arial" panose="020B0604020202020204" pitchFamily="34" charset="0"/>
                <a:cs typeface="Arial" panose="020B0604020202020204" pitchFamily="34" charset="0"/>
              </a:rPr>
              <a:t>NPDES: </a:t>
            </a:r>
            <a:r>
              <a:rPr lang="fr-FR" dirty="0">
                <a:latin typeface="Arial" panose="020B0604020202020204" pitchFamily="34" charset="0"/>
                <a:cs typeface="Arial" panose="020B0604020202020204" pitchFamily="34" charset="0"/>
              </a:rPr>
              <a:t>National </a:t>
            </a:r>
            <a:r>
              <a:rPr lang="fr-FR" dirty="0" err="1">
                <a:latin typeface="Arial" panose="020B0604020202020204" pitchFamily="34" charset="0"/>
                <a:cs typeface="Arial" panose="020B0604020202020204" pitchFamily="34" charset="0"/>
              </a:rPr>
              <a:t>Pollutant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Discharge</a:t>
            </a:r>
            <a:r>
              <a:rPr lang="fr-FR" dirty="0">
                <a:latin typeface="Arial" panose="020B0604020202020204" pitchFamily="34" charset="0"/>
                <a:cs typeface="Arial" panose="020B0604020202020204" pitchFamily="34" charset="0"/>
              </a:rPr>
              <a:t> Elimination System</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FC5D85-8E29-4844-B2B7-5886031FEAB7}"/>
              </a:ext>
            </a:extLst>
          </p:cNvPr>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a:extLst>
              <a:ext uri="{FF2B5EF4-FFF2-40B4-BE49-F238E27FC236}">
                <a16:creationId xmlns:a16="http://schemas.microsoft.com/office/drawing/2014/main" id="{F08B7597-276C-4DA5-B3BD-F80E6A1792C2}"/>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A661ED99-CA53-46B0-8176-5CD79FE23993}"/>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3376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299"/>
            <a:ext cx="9371949" cy="4007757"/>
          </a:xfrm>
        </p:spPr>
        <p:txBody>
          <a:bodyPr>
            <a:normAutofit/>
          </a:bodyPr>
          <a:lstStyle/>
          <a:p>
            <a:r>
              <a:rPr lang="en-US" dirty="0"/>
              <a:t>ATTACHMENT A – </a:t>
            </a:r>
            <a:br>
              <a:rPr lang="en-US" dirty="0"/>
            </a:br>
            <a:r>
              <a:rPr lang="en-US" dirty="0"/>
              <a:t>SECTION 2 – REQUIREMENTS RELATED TO WATER DIVERSIONS AND WASTE DISCHARGE FOR CANNABIS CULTIVATION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8403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Limitations on Earthmoving: </a:t>
            </a:r>
          </a:p>
          <a:p>
            <a:pPr marL="0" indent="0">
              <a:buNone/>
            </a:pPr>
            <a:r>
              <a:rPr lang="en-US" dirty="0">
                <a:latin typeface="Arial" panose="020B0604020202020204" pitchFamily="34" charset="0"/>
                <a:cs typeface="Arial" panose="020B0604020202020204" pitchFamily="34" charset="0"/>
              </a:rPr>
              <a:t>	1. Cannabis cultivators shall not conduct grading activities on 	     	slopes 	exceeding 50 percent grade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 Finished cut and fill slopes, including side slopes between 	terraces, shall not exceed slopes of 50 percent.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 Cannabis cultivators shall not drive or operate vehicles or 	equipment's within the riparian setbacks or within waters of the 	state.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2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dirty="0">
                <a:latin typeface="Arial" panose="020B0604020202020204" pitchFamily="34" charset="0"/>
                <a:cs typeface="Arial" panose="020B0604020202020204" pitchFamily="34" charset="0"/>
              </a:rPr>
              <a:t>Limitations on Earthmoving: </a:t>
            </a:r>
          </a:p>
          <a:p>
            <a:pPr marL="0" indent="0">
              <a:buNone/>
            </a:pPr>
            <a:r>
              <a:rPr lang="en-US" dirty="0">
                <a:latin typeface="Arial" panose="020B0604020202020204" pitchFamily="34" charset="0"/>
                <a:cs typeface="Arial" panose="020B0604020202020204" pitchFamily="34" charset="0"/>
              </a:rPr>
              <a:t>	4. Cannabis cultivation land development and access road 	construction shall be designed by Qualified Professionals.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 The cannabis cultivator shall control all dust related to cannabis 	cultivation activities to ensure dust does not produce sediment-	laden runoff and prohibiting land disturbance activities when 	instantaneous wind speeds exceed 25 miles per hour.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63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Construction Equipment Use and Limitations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7. Cannabis cultivators shall stage and store equipment, materials, fuels, lubricants, solvents, or hazardous or toxic materials in locations that minimize the potential for discharge to water of the state. </a:t>
            </a:r>
          </a:p>
          <a:p>
            <a:pPr marL="457200" indent="-457200">
              <a:buAutoNum type="alphaLcParenR"/>
            </a:pPr>
            <a:r>
              <a:rPr lang="en-US" dirty="0">
                <a:latin typeface="Arial" panose="020B0604020202020204" pitchFamily="34" charset="0"/>
                <a:cs typeface="Arial" panose="020B0604020202020204" pitchFamily="34" charset="0"/>
              </a:rPr>
              <a:t>Designate an area outside the riparian setback </a:t>
            </a:r>
          </a:p>
          <a:p>
            <a:pPr marL="457200" indent="-457200">
              <a:buAutoNum type="alphaLcParenR"/>
            </a:pPr>
            <a:r>
              <a:rPr lang="en-US" dirty="0">
                <a:latin typeface="Arial" panose="020B0604020202020204" pitchFamily="34" charset="0"/>
                <a:cs typeface="Arial" panose="020B0604020202020204" pitchFamily="34" charset="0"/>
              </a:rPr>
              <a:t>Frequently inspect equipment and vehicles for leaks </a:t>
            </a:r>
          </a:p>
          <a:p>
            <a:pPr marL="457200" indent="-457200">
              <a:buAutoNum type="alphaLcParenR"/>
            </a:pPr>
            <a:r>
              <a:rPr lang="en-US" dirty="0">
                <a:latin typeface="Arial" panose="020B0604020202020204" pitchFamily="34" charset="0"/>
                <a:cs typeface="Arial" panose="020B0604020202020204" pitchFamily="34" charset="0"/>
              </a:rPr>
              <a:t>Immediately clean up leaks       </a:t>
            </a:r>
          </a:p>
          <a:p>
            <a:pPr marL="457200" indent="-457200">
              <a:buAutoNum type="alphaLcParenR"/>
            </a:pPr>
            <a:r>
              <a:rPr lang="en-US" dirty="0">
                <a:latin typeface="Arial" panose="020B0604020202020204" pitchFamily="34" charset="0"/>
                <a:cs typeface="Arial" panose="020B0604020202020204" pitchFamily="34" charset="0"/>
              </a:rPr>
              <a:t>Properly disposed or recycle off-site the fluids generated from emergency repairs</a:t>
            </a:r>
          </a:p>
          <a:p>
            <a:pPr marL="457200" indent="-457200">
              <a:buAutoNum type="alphaLcParenR"/>
            </a:pPr>
            <a:r>
              <a:rPr lang="en-US" dirty="0">
                <a:latin typeface="Arial" panose="020B0604020202020204" pitchFamily="34" charset="0"/>
                <a:cs typeface="Arial" panose="020B0604020202020204" pitchFamily="34" charset="0"/>
              </a:rPr>
              <a:t>Properly dispose of all construction debris off-site.</a:t>
            </a:r>
          </a:p>
          <a:p>
            <a:pPr marL="457200" indent="-457200">
              <a:buAutoNum type="alphaLcParenR"/>
            </a:pPr>
            <a:r>
              <a:rPr lang="en-US" dirty="0">
                <a:latin typeface="Arial" panose="020B0604020202020204" pitchFamily="34" charset="0"/>
                <a:cs typeface="Arial" panose="020B0604020202020204" pitchFamily="34" charset="0"/>
              </a:rPr>
              <a:t>Use dry cleanup methods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11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8. The cannabis cultivator shall use appropriate erosion control 	measures to minimize erosion of disturbed areas, potting soil, or 	bulk soil amendments to prevent discharges of waste.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9. The cannabis cultivator shall not plant or seed noxious weeds. 	Prohibited plant species include those identified in the California 	Invasive Pest Plant Council’s database, available </a:t>
            </a:r>
          </a:p>
          <a:p>
            <a:pPr marL="0" indent="0">
              <a:buNone/>
            </a:pPr>
            <a:r>
              <a:rPr lang="en-US" dirty="0">
                <a:latin typeface="Arial" panose="020B0604020202020204" pitchFamily="34" charset="0"/>
                <a:cs typeface="Arial" panose="020B0604020202020204" pitchFamily="34" charset="0"/>
              </a:rPr>
              <a:t>	at: </a:t>
            </a:r>
            <a:r>
              <a:rPr lang="en-US" dirty="0">
                <a:latin typeface="Arial" panose="020B0604020202020204" pitchFamily="34" charset="0"/>
                <a:cs typeface="Arial" panose="020B0604020202020204" pitchFamily="34" charset="0"/>
                <a:hlinkClick r:id="rId3"/>
              </a:rPr>
              <a:t>www.cal-ipc.org/paf/</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16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10. The cannabis cultivator shall incorporate erosion control and sediment detention devices and materials into the design, work schedule and implementation of the cannabis cultivation activities.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Interim erosion prevention and sediment capture measures shall be implemented within seven days of completion of grading and land disturbance activities:	</a:t>
            </a:r>
          </a:p>
          <a:p>
            <a:pPr marL="0" indent="0">
              <a:buNone/>
            </a:pPr>
            <a:r>
              <a:rPr lang="en-US" dirty="0">
                <a:latin typeface="Arial" panose="020B0604020202020204" pitchFamily="34" charset="0"/>
                <a:cs typeface="Arial" panose="020B0604020202020204" pitchFamily="34" charset="0"/>
              </a:rPr>
              <a:t>	Erosion prevention measures are required for any earthwork that uses heavy equipment like bulldozer, compactor, excavator etc.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Erosion prevention and sediment capture measures may include: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2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340226" y="1383884"/>
            <a:ext cx="9739237" cy="4638771"/>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Sediment Capture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Surface Contouring 			Gravel bag berms</a:t>
            </a:r>
          </a:p>
          <a:p>
            <a:pPr marL="0" indent="0">
              <a:buNone/>
            </a:pPr>
            <a:r>
              <a:rPr lang="en-US" dirty="0">
                <a:latin typeface="Arial" panose="020B0604020202020204" pitchFamily="34" charset="0"/>
                <a:cs typeface="Arial" panose="020B0604020202020204" pitchFamily="34" charset="0"/>
              </a:rPr>
              <a:t>	Slope Roughening			Fiber rolls</a:t>
            </a:r>
          </a:p>
          <a:p>
            <a:pPr marL="0" indent="0">
              <a:buNone/>
            </a:pPr>
            <a:r>
              <a:rPr lang="en-US" dirty="0">
                <a:latin typeface="Arial" panose="020B0604020202020204" pitchFamily="34" charset="0"/>
                <a:cs typeface="Arial" panose="020B0604020202020204" pitchFamily="34" charset="0"/>
              </a:rPr>
              <a:t>	Upslope storm water diversion 	Straw bale barriers </a:t>
            </a:r>
          </a:p>
          <a:p>
            <a:pPr marL="0" indent="0">
              <a:buNone/>
            </a:pPr>
            <a:r>
              <a:rPr lang="en-US" dirty="0">
                <a:latin typeface="Arial" panose="020B0604020202020204" pitchFamily="34" charset="0"/>
                <a:cs typeface="Arial" panose="020B0604020202020204" pitchFamily="34" charset="0"/>
              </a:rPr>
              <a:t>	Mulching, 				Silt fences </a:t>
            </a:r>
          </a:p>
          <a:p>
            <a:pPr marL="0" indent="0">
              <a:buNone/>
            </a:pPr>
            <a:r>
              <a:rPr lang="en-US" dirty="0">
                <a:latin typeface="Arial" panose="020B0604020202020204" pitchFamily="34" charset="0"/>
                <a:cs typeface="Arial" panose="020B0604020202020204" pitchFamily="34" charset="0"/>
              </a:rPr>
              <a:t>	Hydroseeding				Sediment settling basins </a:t>
            </a:r>
          </a:p>
          <a:p>
            <a:pPr marL="0" indent="0">
              <a:buNone/>
            </a:pPr>
            <a:r>
              <a:rPr lang="en-US" dirty="0">
                <a:latin typeface="Arial" panose="020B0604020202020204" pitchFamily="34" charset="0"/>
                <a:cs typeface="Arial" panose="020B0604020202020204" pitchFamily="34" charset="0"/>
              </a:rPr>
              <a:t>	Revegetation</a:t>
            </a:r>
          </a:p>
          <a:p>
            <a:pPr marL="0" indent="0">
              <a:buNone/>
            </a:pPr>
            <a:r>
              <a:rPr lang="en-US" dirty="0">
                <a:latin typeface="Arial" panose="020B0604020202020204" pitchFamily="34" charset="0"/>
                <a:cs typeface="Arial" panose="020B0604020202020204" pitchFamily="34" charset="0"/>
              </a:rPr>
              <a:t>	Rock slope protection </a:t>
            </a:r>
          </a:p>
          <a:p>
            <a:pPr marL="0" indent="0">
              <a:buNone/>
            </a:pPr>
            <a:r>
              <a:rPr lang="en-US" dirty="0">
                <a:latin typeface="Arial" panose="020B0604020202020204" pitchFamily="34" charset="0"/>
                <a:cs typeface="Arial" panose="020B0604020202020204" pitchFamily="34" charset="0"/>
              </a:rPr>
              <a:t>	</a:t>
            </a:r>
          </a:p>
        </p:txBody>
      </p:sp>
      <p:pic>
        <p:nvPicPr>
          <p:cNvPr id="2050" name="Picture 2" descr="Image result for surface contouring erosion control">
            <a:extLst>
              <a:ext uri="{FF2B5EF4-FFF2-40B4-BE49-F238E27FC236}">
                <a16:creationId xmlns:a16="http://schemas.microsoft.com/office/drawing/2014/main" id="{D440B3A2-A7F8-4857-91C5-7DE2B67D8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72" y="1190625"/>
            <a:ext cx="7620000" cy="5438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5984C4B2-F0C2-4A45-B8D0-204A420D2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819" y="1084096"/>
            <a:ext cx="5436269" cy="54362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tanding on a dirt road&#10;&#10;Description automatically generated">
            <a:extLst>
              <a:ext uri="{FF2B5EF4-FFF2-40B4-BE49-F238E27FC236}">
                <a16:creationId xmlns:a16="http://schemas.microsoft.com/office/drawing/2014/main" id="{FC2CD134-E1FA-45C2-BC97-B96DEFEA8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448" y="1484842"/>
            <a:ext cx="6372248" cy="4537813"/>
          </a:xfrm>
          <a:prstGeom prst="rect">
            <a:avLst/>
          </a:prstGeom>
        </p:spPr>
      </p:pic>
      <p:pic>
        <p:nvPicPr>
          <p:cNvPr id="2054" name="Picture 6" descr="Image result for gravel bag berm">
            <a:extLst>
              <a:ext uri="{FF2B5EF4-FFF2-40B4-BE49-F238E27FC236}">
                <a16:creationId xmlns:a16="http://schemas.microsoft.com/office/drawing/2014/main" id="{74E67EED-E9E5-4396-AD88-16FBB0FF8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716" y="830680"/>
            <a:ext cx="7738240" cy="5803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id="{0450C274-13F5-4F6E-8C6B-02973CAD73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5208" y="902915"/>
            <a:ext cx="7330513" cy="549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Maintenance of all erosion protection and sediment capture measures is required year-round. </a:t>
            </a:r>
          </a:p>
        </p:txBody>
      </p:sp>
    </p:spTree>
    <p:extLst>
      <p:ext uri="{BB962C8B-B14F-4D97-AF65-F5344CB8AC3E}">
        <p14:creationId xmlns:p14="http://schemas.microsoft.com/office/powerpoint/2010/main" val="23990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11. Cannabis cultivators shall only use geotextiles, fiber rolls, and other erosion control measures made of loose-weave mesh like jute, coconut fiber.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Cannabis cultivators shall not use synthetic monofilament netting materials (plastic or nylon nets). This prohibition includes photo-or bio-degradable plastic netting. </a:t>
            </a:r>
          </a:p>
        </p:txBody>
      </p:sp>
    </p:spTree>
    <p:extLst>
      <p:ext uri="{BB962C8B-B14F-4D97-AF65-F5344CB8AC3E}">
        <p14:creationId xmlns:p14="http://schemas.microsoft.com/office/powerpoint/2010/main" val="162289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49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12. Cultivation sites constructed on or near slopes with a slope greater than or equal to 30 percent shall be inspected for indications of instability.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If indicators of instability are present, the cannabis cultivator shall consult with a Qualified Professional to design measures to stabilize the slope to prevent sediment discharge to surface waters.</a:t>
            </a:r>
          </a:p>
        </p:txBody>
      </p:sp>
    </p:spTree>
    <p:extLst>
      <p:ext uri="{BB962C8B-B14F-4D97-AF65-F5344CB8AC3E}">
        <p14:creationId xmlns:p14="http://schemas.microsoft.com/office/powerpoint/2010/main" val="23474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lstStyle/>
          <a:p>
            <a:r>
              <a:rPr lang="en-US" dirty="0"/>
              <a:t>FINDINGS – BACKGROUND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Cannabis cultivation in California has grown exponentially in recent years and is often located in sensitive environmental areas</a:t>
            </a:r>
          </a:p>
          <a:p>
            <a:pPr marL="457200" indent="-457200">
              <a:buFont typeface="+mj-lt"/>
              <a:buAutoNum type="arabicPeriod"/>
            </a:pPr>
            <a:r>
              <a:rPr lang="en-US" dirty="0">
                <a:latin typeface="Arial" panose="020B0604020202020204" pitchFamily="34" charset="0"/>
                <a:cs typeface="Arial" panose="020B0604020202020204" pitchFamily="34" charset="0"/>
              </a:rPr>
              <a:t>Water Code section 13149 required the State Water Board to adopt principles and guidelines for diversion and use of water for cannabis cultivation in areas where cannabis cultivation may have the potential to substantially affect instream flows.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 State Water Board does not, in any way authorize, endorse, sanction, permit or approve the cultivation, use, sale or other activities associated with cannabis. Individuals engaging in cannabis cultivation and other activities risk prosecution under federal law.</a:t>
            </a:r>
          </a:p>
          <a:p>
            <a:pPr marL="457200" indent="-457200">
              <a:buFont typeface="+mj-lt"/>
              <a:buAutoNum type="arabicPeriod"/>
            </a:pPr>
            <a:r>
              <a:rPr lang="en-US" dirty="0">
                <a:latin typeface="Arial" panose="020B0604020202020204" pitchFamily="34" charset="0"/>
                <a:cs typeface="Arial" panose="020B0604020202020204" pitchFamily="34" charset="0"/>
              </a:rPr>
              <a:t>Section 19332 (d) directs the State Water Board, with CDFW and CDFA, that individual and cumulative effects of water diversion and discharges associated with cannabis cultivation do not affect the instream flow needed for fish spawning, migration, rearing, and the flows needed to maintain natural flow variability.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21191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Erosion Control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14. Cannabis cultivators shall monitor erosion control measures during and after each storm event that produces at least 0.5 in/day or 1.0 inch/7 days of precipitation, and repair or replace, as needed, ineffective erosion control measures immediately. </a:t>
            </a:r>
          </a:p>
        </p:txBody>
      </p:sp>
    </p:spTree>
    <p:extLst>
      <p:ext uri="{BB962C8B-B14F-4D97-AF65-F5344CB8AC3E}">
        <p14:creationId xmlns:p14="http://schemas.microsoft.com/office/powerpoint/2010/main" val="10645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Access Road/Land Development and Drainage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15. Access roads shall be constructed consistent with the requirements of California Code of Regulations Title 14, Chapter 4.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Road Handbook describes how to implement the regulations and is available at </a:t>
            </a:r>
          </a:p>
          <a:p>
            <a:pPr marL="0" indent="0">
              <a:buNone/>
            </a:pPr>
            <a:r>
              <a:rPr lang="en-US" dirty="0">
                <a:latin typeface="Arial" panose="020B0604020202020204" pitchFamily="34" charset="0"/>
                <a:cs typeface="Arial" panose="020B0604020202020204" pitchFamily="34" charset="0"/>
                <a:hlinkClick r:id="rId3"/>
              </a:rPr>
              <a:t>http://www.pacificwatershed.com/PWA-publications-library</a:t>
            </a:r>
            <a:r>
              <a:rPr lang="en-US" dirty="0">
                <a:latin typeface="Arial" panose="020B0604020202020204" pitchFamily="34" charset="0"/>
                <a:cs typeface="Arial" panose="020B0604020202020204" pitchFamily="34" charset="0"/>
              </a:rPr>
              <a:t> . Existing access roads shall be upgraded to comply with the Road Handbook.</a:t>
            </a:r>
          </a:p>
        </p:txBody>
      </p:sp>
      <p:pic>
        <p:nvPicPr>
          <p:cNvPr id="7" name="Picture 6" descr="A sign on the side of a dirt road&#10;&#10;Description automatically generated">
            <a:extLst>
              <a:ext uri="{FF2B5EF4-FFF2-40B4-BE49-F238E27FC236}">
                <a16:creationId xmlns:a16="http://schemas.microsoft.com/office/drawing/2014/main" id="{C348E25F-D076-47C6-8238-9FB1C22CE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733" y="28100"/>
            <a:ext cx="5258534" cy="6801799"/>
          </a:xfrm>
          <a:prstGeom prst="rect">
            <a:avLst/>
          </a:prstGeom>
        </p:spPr>
      </p:pic>
    </p:spTree>
    <p:extLst>
      <p:ext uri="{BB962C8B-B14F-4D97-AF65-F5344CB8AC3E}">
        <p14:creationId xmlns:p14="http://schemas.microsoft.com/office/powerpoint/2010/main" val="110500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Access Road/Land Development and Drainage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16. Cannabis cultivators shall obtain all required permit and approvals prior to the construction of any access road from CDFW, County or Local Agencies.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17. Cannabis cultivators shall ensure that all access roads are hydrologically disconnected to receiving waters.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18. New access road alignments should be constructed with grades (slopes) of 3 -8 percent, whenever possible. </a:t>
            </a:r>
          </a:p>
        </p:txBody>
      </p:sp>
    </p:spTree>
    <p:extLst>
      <p:ext uri="{BB962C8B-B14F-4D97-AF65-F5344CB8AC3E}">
        <p14:creationId xmlns:p14="http://schemas.microsoft.com/office/powerpoint/2010/main" val="105680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Access Road/Land Development and Drainage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19. Cannabis cultivators shall decommission or relocate existing roads away from riparian setbacks whenever possible.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20. If site conditions prohibit drainage structures (including rolling dips and ditch-relief culverts), the cannabis cultivator shall use bioengineering techniques as the preferred measure to minimize erosion (e.g., live fascines). If bioengineering cannot be used, then engineering fixes such as armoring, and velocity dissipaters may be used for problem sites. The maximum distance between water breaks shall not exceed those defined in the Road Handbook.</a:t>
            </a:r>
          </a:p>
        </p:txBody>
      </p:sp>
    </p:spTree>
    <p:extLst>
      <p:ext uri="{BB962C8B-B14F-4D97-AF65-F5344CB8AC3E}">
        <p14:creationId xmlns:p14="http://schemas.microsoft.com/office/powerpoint/2010/main" val="233209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Access Road/Land Development and Drainage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21. Cannabis cultivators shall have a Qualified Professional design the optimal access road alignment, surfacing, drainage, maintenance requirements, and spoils handling procedure.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24. cannabis cultivators shall ensure that access roads are out-sloped whenever possible.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25. If unable to eliminate inboard or inside ditches, the cannabis cultivator shall ensure adequate ditch relief  culverts to prevent down-cutting of the ditch and to reduce water runoff concentration, velocity and erosion. </a:t>
            </a:r>
          </a:p>
        </p:txBody>
      </p:sp>
    </p:spTree>
    <p:extLst>
      <p:ext uri="{BB962C8B-B14F-4D97-AF65-F5344CB8AC3E}">
        <p14:creationId xmlns:p14="http://schemas.microsoft.com/office/powerpoint/2010/main" val="30012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Access Road/Land Development and Drainage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26. Cannabis cultivators shall ensure that access roads are not allowed to develop or show evidence of significant surface rutting or gullying.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28. access road storm water drainage structures shall not discharge onto unstable slopes, earthen fills or directly to a waterbody.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29. Sediment control devices like check dams, sand/gravel bag barriers etc. shall be used when it is not practical to disperse storm water before discharge to a waterbody. </a:t>
            </a:r>
          </a:p>
        </p:txBody>
      </p:sp>
    </p:spTree>
    <p:extLst>
      <p:ext uri="{BB962C8B-B14F-4D97-AF65-F5344CB8AC3E}">
        <p14:creationId xmlns:p14="http://schemas.microsoft.com/office/powerpoint/2010/main" val="330469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Drainage Culverts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30. Cannabis cultivators shall regularly inspect ditch-relief culverts whenever possible (15 – 24 – inch diameter pipes or minimum 18- inch diameter pipe in woody debris area.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31. Cannabis cultivators shall ensure that all permanent watercourse crossings that are constructed or reconstructed are capable of accommodating the estimated 100-year flood flow, including debris and sediment loads. </a:t>
            </a:r>
          </a:p>
        </p:txBody>
      </p:sp>
    </p:spTree>
    <p:extLst>
      <p:ext uri="{BB962C8B-B14F-4D97-AF65-F5344CB8AC3E}">
        <p14:creationId xmlns:p14="http://schemas.microsoft.com/office/powerpoint/2010/main" val="159423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Cleanup, Restoration, and Mitigation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32. Cannabis cultivators shall limit disturbance to existing grades and vegetation to the actual site of the cleanup or remediation.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33. Cannabis cultivators shall avoid damage to native riparian vegetation. Restored areas must be mulched, using at least 2 – 4 inches of weed-free, clean straw or similar biodegradable mulch over the seeded area.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Cannabis cultivators shall stabilize and restore any temporary work areas with native vegetation to pre-cannabis cultivation or pre-legacy conditions or better. </a:t>
            </a:r>
          </a:p>
        </p:txBody>
      </p:sp>
    </p:spTree>
    <p:extLst>
      <p:ext uri="{BB962C8B-B14F-4D97-AF65-F5344CB8AC3E}">
        <p14:creationId xmlns:p14="http://schemas.microsoft.com/office/powerpoint/2010/main" val="10808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Cleanup, Restoration, and Mitigation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34. Cannabis cultivators shall avoid damage to oak woodlands (plant 3 oak trees for every one oak tree damaged or removed). Trees may be planted in groves in order to maximize wildlife benefits and shall be native to the local county.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35. Cannabis cultivators shall develop a monitoring plan that evaluates the revegetation plan for five years. Cannabis cultivators shall maintain annual inspections for the purpose of assessing an 85 % survival and growth of revegetated areas within a five-year period. </a:t>
            </a:r>
          </a:p>
        </p:txBody>
      </p:sp>
    </p:spTree>
    <p:extLst>
      <p:ext uri="{BB962C8B-B14F-4D97-AF65-F5344CB8AC3E}">
        <p14:creationId xmlns:p14="http://schemas.microsoft.com/office/powerpoint/2010/main" val="403654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59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Stream Crossing Installation and Maintenance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39. Cannabis cultivators shall avoid or minimize temporary stream crossings. Temporary stream crossings that impede fish passage are strictly prohibited on permanent or seasonal fish-bearing streams.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40. Cannabis cultivators shall avoid or minimize use of heavy equipment in a watercourse. Temporary work pads and other channel protection shall be moved as soon as possible once the use of heavy equipment is complete. </a:t>
            </a:r>
          </a:p>
        </p:txBody>
      </p:sp>
    </p:spTree>
    <p:extLst>
      <p:ext uri="{BB962C8B-B14F-4D97-AF65-F5344CB8AC3E}">
        <p14:creationId xmlns:p14="http://schemas.microsoft.com/office/powerpoint/2010/main" val="345498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lstStyle/>
          <a:p>
            <a:r>
              <a:rPr lang="en-US" dirty="0"/>
              <a:t>FINDINGS – BACKGROUND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4"/>
            </a:pPr>
            <a:r>
              <a:rPr lang="en-US" dirty="0">
                <a:latin typeface="Arial" panose="020B0604020202020204" pitchFamily="34" charset="0"/>
                <a:cs typeface="Arial" panose="020B0604020202020204" pitchFamily="34" charset="0"/>
              </a:rPr>
              <a:t>This General Order Implements the Cannabis Policy requirements that address waste discharges associated with cannabis cultivation activities</a:t>
            </a:r>
          </a:p>
          <a:p>
            <a:pPr marL="457200" indent="-457200">
              <a:buFont typeface="+mj-lt"/>
              <a:buAutoNum type="arabicPeriod" startAt="4"/>
            </a:pPr>
            <a:r>
              <a:rPr lang="en-US" dirty="0">
                <a:latin typeface="Arial" panose="020B0604020202020204" pitchFamily="34" charset="0"/>
                <a:cs typeface="Arial" panose="020B0604020202020204" pitchFamily="34" charset="0"/>
              </a:rPr>
              <a:t>Two Regional Water Boards have adopted orders related to cannabis cultivation on 2015, Central Valley Region and North Coast Region. </a:t>
            </a:r>
          </a:p>
          <a:p>
            <a:pPr marL="457200" indent="-457200">
              <a:buFont typeface="+mj-lt"/>
              <a:buAutoNum type="arabicPeriod" startAt="4"/>
            </a:pPr>
            <a:r>
              <a:rPr lang="en-US" dirty="0">
                <a:latin typeface="Arial" panose="020B0604020202020204" pitchFamily="34" charset="0"/>
                <a:cs typeface="Arial" panose="020B0604020202020204" pitchFamily="34" charset="0"/>
              </a:rPr>
              <a:t>If a Regional Water Board determines that due to site-specific conditions, coverage under this General Order will not be protective of water quality, the Regional Water Board may issue site-specific WDRs for discharges from a cannabis cultivation site. </a:t>
            </a:r>
          </a:p>
          <a:p>
            <a:pPr marL="457200" indent="-457200">
              <a:buFont typeface="+mj-lt"/>
              <a:buAutoNum type="arabicPeriod" startAt="4"/>
            </a:pPr>
            <a:r>
              <a:rPr lang="en-US" dirty="0">
                <a:latin typeface="Arial" panose="020B0604020202020204" pitchFamily="34" charset="0"/>
                <a:cs typeface="Arial" panose="020B0604020202020204" pitchFamily="34" charset="0"/>
              </a:rPr>
              <a:t>The Cannabis Policy provides a statewide tiered approach. </a:t>
            </a:r>
          </a:p>
          <a:p>
            <a:pPr marL="457200" indent="-457200">
              <a:buFont typeface="+mj-lt"/>
              <a:buAutoNum type="arabicPeriod" startAt="4"/>
            </a:pPr>
            <a:r>
              <a:rPr lang="en-US" dirty="0">
                <a:latin typeface="Arial" panose="020B0604020202020204" pitchFamily="34" charset="0"/>
                <a:cs typeface="Arial" panose="020B0604020202020204" pitchFamily="34" charset="0"/>
              </a:rPr>
              <a:t>The Cannabis Policy provides criteria to evaluate the threat to water quality based on site conditions.</a:t>
            </a:r>
          </a:p>
          <a:p>
            <a:pPr marL="457200" indent="-457200">
              <a:buFont typeface="+mj-lt"/>
              <a:buAutoNum type="arabicPeriod" startAt="4"/>
            </a:pPr>
            <a:r>
              <a:rPr lang="en-US" dirty="0">
                <a:latin typeface="Arial" panose="020B0604020202020204" pitchFamily="34" charset="0"/>
                <a:cs typeface="Arial" panose="020B0604020202020204" pitchFamily="34" charset="0"/>
              </a:rPr>
              <a:t>Dischargers must implement all applicable BPTC measures described in Attachment A</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93632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Stream Crossing Installation and Maintenance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41. Cannabis cultivators shall avoid or minimize work in or near a stream, creek, river, lake, pond, or other waterbody. If work in a waterbody cannot be avoided, activities and associated workspace shall be isolated from flowing water by directing the water around the work site.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42. – 47: Temporary Watercourse Diversion and Dewatering: All Live Watercourses.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48. Cannabis cultivators shall ensure that watercourse crossings are designed by a Qualified Professional. </a:t>
            </a:r>
          </a:p>
        </p:txBody>
      </p:sp>
    </p:spTree>
    <p:extLst>
      <p:ext uri="{BB962C8B-B14F-4D97-AF65-F5344CB8AC3E}">
        <p14:creationId xmlns:p14="http://schemas.microsoft.com/office/powerpoint/2010/main" val="23592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Stream Crossing Installation and Maintenance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49. Cannabis cultivators shall ensure that all access road watercourse crossing structures allows for the unrestricted passage of water.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50. Cannabis cultivators shall ensure that watercourse crossing allow migration of aquatic life during all life stages supported.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51. Cannabis cultivators shall conduct regular inspection and maintenance of stream crossings to ensure crossings are not blocked by debris. </a:t>
            </a:r>
          </a:p>
        </p:txBody>
      </p:sp>
    </p:spTree>
    <p:extLst>
      <p:ext uri="{BB962C8B-B14F-4D97-AF65-F5344CB8AC3E}">
        <p14:creationId xmlns:p14="http://schemas.microsoft.com/office/powerpoint/2010/main" val="13386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Stream Crossing Installation and Maintenance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52. Cannabis cultivators shall only use rock fords for temporary seasonal crossings on small watercourses where aquatic life passage is not required during the time period of use.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53. Cannabis cultivators shall ensure that culverts used at watercourse crossings are designed to direct flow and debris toward the inlet (e.g., use of wing-walls, pipe beveling, rock armoring, etc.) to prevent erosion of road fill, debris blocking the culvert, and watercourses from eroding a new channel.</a:t>
            </a:r>
          </a:p>
        </p:txBody>
      </p:sp>
    </p:spTree>
    <p:extLst>
      <p:ext uri="{BB962C8B-B14F-4D97-AF65-F5344CB8AC3E}">
        <p14:creationId xmlns:p14="http://schemas.microsoft.com/office/powerpoint/2010/main" val="10337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Stream Crossing Installation and Maintenance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54. Cannabis cultivators shall regularly inspect and maintain the condition of access roads, access road drainage features, and watercourse crossings. At a minimum, perform inspections prior to the onset of fall and winter precipitation and following storm events that produce at least 0.5 in/day or 1.0 inch/7 days of precipitation. </a:t>
            </a:r>
          </a:p>
          <a:p>
            <a:pPr marL="0" indent="0">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6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Stream Crossing Installation and Maintenance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55. Cannabis cultivators shall compact access road crossing approaches and fill slopes during installation and shall stabilize them with rock or other appropriate surface protection to minimize surface erosion.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56. Cannabis cultivators shall ensure that culverts used at watercourse crossing are: installed parallel to the watercourse alignment to the extent possible, sufficient length to extend beyond stabilized fill/</a:t>
            </a:r>
            <a:r>
              <a:rPr lang="en-US" dirty="0" err="1">
                <a:latin typeface="Arial" panose="020B0604020202020204" pitchFamily="34" charset="0"/>
                <a:cs typeface="Arial" panose="020B0604020202020204" pitchFamily="34" charset="0"/>
              </a:rPr>
              <a:t>sidecast</a:t>
            </a:r>
            <a:r>
              <a:rPr lang="en-US" dirty="0">
                <a:latin typeface="Arial" panose="020B0604020202020204" pitchFamily="34" charset="0"/>
                <a:cs typeface="Arial" panose="020B0604020202020204" pitchFamily="34" charset="0"/>
              </a:rPr>
              <a:t> material and embedded or installed at the same level and gradient of the streambed .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5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Soil Disposal and Spoils Management</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57. Cannabis cultivators shall store soil, construction, and waste materials outside the riparian setback.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58. Cannabis cultivators shall separate large organic materials from soil materials.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59. Cannabis cultivators shall store erodible soil, soil amendments, and spoil piles to prevent sediment discharges in storm water. </a:t>
            </a:r>
          </a:p>
        </p:txBody>
      </p:sp>
    </p:spTree>
    <p:extLst>
      <p:ext uri="{BB962C8B-B14F-4D97-AF65-F5344CB8AC3E}">
        <p14:creationId xmlns:p14="http://schemas.microsoft.com/office/powerpoint/2010/main" val="8120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Soil Disposal and Spoils Management</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60. Cannabis cultivators shall contour and stabilize stored spoils to mimic natural slope contours and drainage pattern.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61. For soil disposal sites cannabis cultivators shall: </a:t>
            </a:r>
          </a:p>
          <a:p>
            <a:pPr marL="0" indent="0">
              <a:buNone/>
            </a:pPr>
            <a:r>
              <a:rPr lang="en-US" dirty="0">
                <a:latin typeface="Arial" panose="020B0604020202020204" pitchFamily="34" charset="0"/>
                <a:cs typeface="Arial" panose="020B0604020202020204" pitchFamily="34" charset="0"/>
              </a:rPr>
              <a:t>	• revegetate soil disposal sites with a mix of native plant species, </a:t>
            </a:r>
          </a:p>
          <a:p>
            <a:pPr marL="0" indent="0">
              <a:buNone/>
            </a:pPr>
            <a:r>
              <a:rPr lang="en-US" dirty="0">
                <a:latin typeface="Arial" panose="020B0604020202020204" pitchFamily="34" charset="0"/>
                <a:cs typeface="Arial" panose="020B0604020202020204" pitchFamily="34" charset="0"/>
              </a:rPr>
              <a:t>	• cover the seeded and planted areas with mulched straw at a rate 	of two tons per acre, and </a:t>
            </a:r>
          </a:p>
          <a:p>
            <a:pPr marL="0" indent="0">
              <a:buNone/>
            </a:pPr>
            <a:r>
              <a:rPr lang="en-US" dirty="0">
                <a:latin typeface="Arial" panose="020B0604020202020204" pitchFamily="34" charset="0"/>
                <a:cs typeface="Arial" panose="020B0604020202020204" pitchFamily="34" charset="0"/>
              </a:rPr>
              <a:t>	• apply non-synthetic netting or similar erosion control fabric (e.g., 	jute) on slopes greater than 2:1 if the site is erodible.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87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Riparian and Wetland Protection and Management</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63. Cannabis cultivators shall not disturb aquatic or riparian habitat, such as pools, spawning sites, large wood, or shading vegetation unless authorized under a CWA section 404 permit, CWA section 401 certification, Regional Water Board WDRs (when applicable), or a CDFW LSA Agreement.</a:t>
            </a:r>
          </a:p>
        </p:txBody>
      </p:sp>
    </p:spTree>
    <p:extLst>
      <p:ext uri="{BB962C8B-B14F-4D97-AF65-F5344CB8AC3E}">
        <p14:creationId xmlns:p14="http://schemas.microsoft.com/office/powerpoint/2010/main" val="275899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Water Conservation and Use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95. Cannabis cultivators shall on a monthly basis, at a minimum, inspect their entire water delivery system for leaks and immediately repair any leaky faucets, pipes, connectors or other leaks.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96. Cannabis cultivators shall use weed-free mulch in cultivation areas that do not have ground cover to conserve soil moisture and minimize evaporative loss.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97. Cannabis cultivators shall implement water conserving irrigation methods (e.g., drip or trickle irrigation, micro-spray, or hydroponics). </a:t>
            </a:r>
          </a:p>
        </p:txBody>
      </p:sp>
    </p:spTree>
    <p:extLst>
      <p:ext uri="{BB962C8B-B14F-4D97-AF65-F5344CB8AC3E}">
        <p14:creationId xmlns:p14="http://schemas.microsoft.com/office/powerpoint/2010/main" val="16220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69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Water Conservation and Use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98. Cannabis cultivators shall maintain daily records of all water used for irrigation of cannabis.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Cannabis cultivators shall retain, for a minimum of five years, irrigation records at the cannabis cultivation site and shall make all irrigation records available for review by the Water Boards, CDFW, and any other authorized representatives of the Water Boards or CDFW. </a:t>
            </a:r>
          </a:p>
        </p:txBody>
      </p:sp>
    </p:spTree>
    <p:extLst>
      <p:ext uri="{BB962C8B-B14F-4D97-AF65-F5344CB8AC3E}">
        <p14:creationId xmlns:p14="http://schemas.microsoft.com/office/powerpoint/2010/main" val="37520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lstStyle/>
          <a:p>
            <a:r>
              <a:rPr lang="en-US" dirty="0"/>
              <a:t>FINDINGS – BACKGROUND </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10"/>
            </a:pPr>
            <a:r>
              <a:rPr lang="en-US" dirty="0">
                <a:latin typeface="Arial" panose="020B0604020202020204" pitchFamily="34" charset="0"/>
                <a:cs typeface="Arial" panose="020B0604020202020204" pitchFamily="34" charset="0"/>
              </a:rPr>
              <a:t>Personal use exempt dischargers meeting the criteria don’t need to apply for converge , however, conditionally exemption, either indoor or outdoor will be covered under the waiver of WDRs in this General Order.  </a:t>
            </a:r>
          </a:p>
          <a:p>
            <a:pPr marL="457200" indent="-457200">
              <a:buFont typeface="+mj-lt"/>
              <a:buAutoNum type="arabicPeriod" startAt="10"/>
            </a:pPr>
            <a:r>
              <a:rPr lang="en-US" dirty="0">
                <a:latin typeface="Arial" panose="020B0604020202020204" pitchFamily="34" charset="0"/>
                <a:cs typeface="Arial" panose="020B0604020202020204" pitchFamily="34" charset="0"/>
              </a:rPr>
              <a:t>Site development and/or access road building activities  should have followed the </a:t>
            </a:r>
            <a:r>
              <a:rPr lang="en-US" dirty="0">
                <a:latin typeface="Arial" panose="020B0604020202020204" pitchFamily="34" charset="0"/>
                <a:cs typeface="Arial" panose="020B0604020202020204" pitchFamily="34" charset="0"/>
                <a:hlinkClick r:id="rId3"/>
              </a:rPr>
              <a:t>Handbook for Forest Ranch, &amp; Rural Road (Road Handbook). </a:t>
            </a:r>
            <a:endParaRPr lang="en-US" dirty="0">
              <a:latin typeface="Arial" panose="020B0604020202020204" pitchFamily="34" charset="0"/>
              <a:cs typeface="Arial" panose="020B0604020202020204" pitchFamily="34" charset="0"/>
            </a:endParaRPr>
          </a:p>
          <a:p>
            <a:pPr marL="457200" indent="-457200">
              <a:buFont typeface="+mj-lt"/>
              <a:buAutoNum type="arabicPeriod" startAt="10"/>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a:t>Add a footer</a:t>
            </a:r>
            <a:endParaRPr lang="en-US" dirty="0"/>
          </a:p>
        </p:txBody>
      </p:sp>
      <p:pic>
        <p:nvPicPr>
          <p:cNvPr id="8" name="Picture 7" descr="A sign on the side of a dirt road&#10;&#10;Description automatically generated">
            <a:extLst>
              <a:ext uri="{FF2B5EF4-FFF2-40B4-BE49-F238E27FC236}">
                <a16:creationId xmlns:a16="http://schemas.microsoft.com/office/drawing/2014/main" id="{98632C03-46C9-40B3-B41B-EF09AC162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733" y="28100"/>
            <a:ext cx="5258534" cy="6801799"/>
          </a:xfrm>
          <a:prstGeom prst="rect">
            <a:avLst/>
          </a:prstGeom>
        </p:spPr>
      </p:pic>
    </p:spTree>
    <p:extLst>
      <p:ext uri="{BB962C8B-B14F-4D97-AF65-F5344CB8AC3E}">
        <p14:creationId xmlns:p14="http://schemas.microsoft.com/office/powerpoint/2010/main" val="8657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Irrigation Runoff</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99. Cannabis cultivators shall on a weekly basis, at a minimum, during period of use inspect for leaks in mainlines, laterals, in irrigation connections, sprinkler heads, irrigation emitters, or at the ends of drip tape and feeder lines and immediately repair any leaks found upon detection.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100. The irrigation system shall be designed to include redundancy (e.g., safety valves) in the event that leaks occur, so that waste of water and runoff is prevented and minimized.</a:t>
            </a:r>
          </a:p>
        </p:txBody>
      </p:sp>
    </p:spTree>
    <p:extLst>
      <p:ext uri="{BB962C8B-B14F-4D97-AF65-F5344CB8AC3E}">
        <p14:creationId xmlns:p14="http://schemas.microsoft.com/office/powerpoint/2010/main" val="268820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Fertilizers, Pesticides, Petroleum Products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103. Cannabis cultivators shall not mix, prepare, over apply or dispose of agricultural product/chemicals in any location where they could enter the riparian setback or waters of the state.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The use of agricultural chemicals inconsistently with product leveling, storage instructions or DPR requirements for pesticide application is prohibited.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Disposal of unused product and containers shall be consistent with labels. </a:t>
            </a:r>
          </a:p>
        </p:txBody>
      </p:sp>
    </p:spTree>
    <p:extLst>
      <p:ext uri="{BB962C8B-B14F-4D97-AF65-F5344CB8AC3E}">
        <p14:creationId xmlns:p14="http://schemas.microsoft.com/office/powerpoint/2010/main" val="302794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Fertilizers, Pesticides, Petroleum Products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104. Cannabis cultivators shall keep and use absorbent materials designated for spill containment and spill cleanup equipment on-site for use in an accidental spill of fertilizers, petroleum products, hazardous materials and other substances which may degrade waters of the state.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105. Cannabis cultivators shall establish and use a separate storage area for pesticides, and fertilizers, and another storage area for petroleum or other liquid chemicals. </a:t>
            </a:r>
          </a:p>
          <a:p>
            <a:pPr marL="0" indent="0">
              <a:buNone/>
            </a:pPr>
            <a:r>
              <a:rPr lang="en-US" dirty="0">
                <a:latin typeface="Arial" panose="020B0604020202020204" pitchFamily="34" charset="0"/>
                <a:cs typeface="Arial" panose="020B0604020202020204" pitchFamily="34" charset="0"/>
              </a:rPr>
              <a:t>	All storage areas shall have appropriate secondary containment structures, as necessary, to protect water quality and prevent spillage, mixing, discharge, or seepage. </a:t>
            </a:r>
          </a:p>
        </p:txBody>
      </p:sp>
    </p:spTree>
    <p:extLst>
      <p:ext uri="{BB962C8B-B14F-4D97-AF65-F5344CB8AC3E}">
        <p14:creationId xmlns:p14="http://schemas.microsoft.com/office/powerpoint/2010/main" val="39020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73</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Fertilizers, Pesticides, Petroleum Products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106. Cannabis cultivators shall ensure that any temporary storage areas have a permanent cover and side-wind protection or be covered during non-working days and prior to and during rain events.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110. Cannabis cultivators shall not apply agricultural chemicals within 48 hours of any weather pattern that is forecast to have a 50 % or greater chance of precipitation of 0.25 inches or greater per 24 hours. </a:t>
            </a:r>
          </a:p>
        </p:txBody>
      </p:sp>
    </p:spTree>
    <p:extLst>
      <p:ext uri="{BB962C8B-B14F-4D97-AF65-F5344CB8AC3E}">
        <p14:creationId xmlns:p14="http://schemas.microsoft.com/office/powerpoint/2010/main" val="178658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74</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Fertilizers, Pesticides, Petroleum Products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111. To minimize infiltration and water quality degradation, cannabis cultivators shall irrigate and apply fertilizer consistent with the crop need (agronomic rage).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113. Cannabis cultivators shall ensure that potting soil or soil amendments are placed and stored with covers to protect from rainfall and erosion.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115. Cannabis cultivators shall implement </a:t>
            </a:r>
            <a:r>
              <a:rPr lang="en-US" dirty="0">
                <a:latin typeface="Arial" panose="020B0604020202020204" pitchFamily="34" charset="0"/>
                <a:cs typeface="Arial" panose="020B0604020202020204" pitchFamily="34" charset="0"/>
                <a:hlinkClick r:id="rId3"/>
              </a:rPr>
              <a:t>integrated pest management strategies</a:t>
            </a:r>
            <a:r>
              <a:rPr lang="en-US" dirty="0">
                <a:latin typeface="Arial" panose="020B0604020202020204" pitchFamily="34" charset="0"/>
                <a:cs typeface="Arial" panose="020B0604020202020204" pitchFamily="34" charset="0"/>
              </a:rPr>
              <a:t> where possible to reduce the need and use of pesticides and the potential for discharges to waters of the state. </a:t>
            </a:r>
          </a:p>
        </p:txBody>
      </p:sp>
    </p:spTree>
    <p:extLst>
      <p:ext uri="{BB962C8B-B14F-4D97-AF65-F5344CB8AC3E}">
        <p14:creationId xmlns:p14="http://schemas.microsoft.com/office/powerpoint/2010/main" val="6158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75</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Fertilizers, Pesticides, Petroleum Products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116. Cannabis cultivators shall only refuel vehicles or equipment outside of riparian setbacks. Cannabis cultivators shall inspect all equipment using oil, hydraulic fluid, or petroleum products for leaks prior to use and shall monitor equipment for leakage.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117. Cannabis cultivators shall store petroleum and similar fluids in a manner that provides chemical compatibility, provides secondary containment, and protection from accidental ignition, the sun, wind, and rain.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118. UST is allowed if compliant with all applicable local, state and federal laws. </a:t>
            </a:r>
          </a:p>
        </p:txBody>
      </p:sp>
    </p:spTree>
    <p:extLst>
      <p:ext uri="{BB962C8B-B14F-4D97-AF65-F5344CB8AC3E}">
        <p14:creationId xmlns:p14="http://schemas.microsoft.com/office/powerpoint/2010/main" val="18173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76</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Cultivation Related Waste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119. Cannabis cultivators shall contain and regularly remove all debris and trash associated with cannabis cultivation activities from the cannabis cultivation site.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120. Cannabis cultivators shall only dispose, or reuse spent growth medium in a manner that prevents discharge of soil and residual nutrients and chemicals to the riparian setback or waters of the sate. </a:t>
            </a:r>
          </a:p>
        </p:txBody>
      </p:sp>
    </p:spTree>
    <p:extLst>
      <p:ext uri="{BB962C8B-B14F-4D97-AF65-F5344CB8AC3E}">
        <p14:creationId xmlns:p14="http://schemas.microsoft.com/office/powerpoint/2010/main" val="279848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77</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Cultivation Related Waste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121. and 121 wastewater tanks or storage containers specification and installation.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Cannabis cultivators shall retain, for a minimum of five years, appropriate documentation for any industrial wastewater collected to a storage tank for disposal at a permitted wastewater facility that accepts cannabis cultivation wastewater.</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Documentation shall be made available, upon request, to Water Boards or CDFW staff and any other authorized representatives of the Water Boards or CDFW.</a:t>
            </a:r>
          </a:p>
        </p:txBody>
      </p:sp>
    </p:spTree>
    <p:extLst>
      <p:ext uri="{BB962C8B-B14F-4D97-AF65-F5344CB8AC3E}">
        <p14:creationId xmlns:p14="http://schemas.microsoft.com/office/powerpoint/2010/main" val="393041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Refuse and Domestic Waste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123. Cannabis cultivators shall ensure that debris does not contaminate soil or enter the riparian setback or waters of the state.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124. Cannabis cultivators shall ensure onsite wastewater treatment systems (e.g., septic system) are permitted by the local agency or applicable Regional Water Board.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125. If used, chemical toilets or holding tanks shall be maintained in a manner appropriate for the frequency and conditions of usage, sited in stable locations, and comply the riparian setback requirements. </a:t>
            </a:r>
          </a:p>
        </p:txBody>
      </p:sp>
    </p:spTree>
    <p:extLst>
      <p:ext uri="{BB962C8B-B14F-4D97-AF65-F5344CB8AC3E}">
        <p14:creationId xmlns:p14="http://schemas.microsoft.com/office/powerpoint/2010/main" val="40628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79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Winterization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127. Cannabis cultivators shall block or otherwise close any temporary access roads to all motorized vehicles no later than the onset of the winter period each year.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128. Cannabis cultivators shall not operate heavy equipment of any kind at the cannabis cultivation site during the winter period.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873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EXEMPTIONS FOR CERTAIN CULTIVATION ACTIVITIES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12"/>
            </a:pPr>
            <a:r>
              <a:rPr lang="en-US" b="1" u="sng" dirty="0">
                <a:latin typeface="Arial" panose="020B0604020202020204" pitchFamily="34" charset="0"/>
                <a:cs typeface="Arial" panose="020B0604020202020204" pitchFamily="34" charset="0"/>
              </a:rPr>
              <a:t>Personal use </a:t>
            </a:r>
            <a:r>
              <a:rPr lang="en-US" dirty="0">
                <a:latin typeface="Arial" panose="020B0604020202020204" pitchFamily="34" charset="0"/>
                <a:cs typeface="Arial" panose="020B0604020202020204" pitchFamily="34" charset="0"/>
              </a:rPr>
              <a:t>– disturb less than 1000 sq. ft. and lowest threat to water quality. – not a commercial activities.   Not required to submit any application information. the personal use exemption, a Discharger must comply with all of the following conditions: </a:t>
            </a:r>
          </a:p>
          <a:p>
            <a:pPr marL="457200" indent="-457200">
              <a:buAutoNum type="alphaLcPeriod"/>
            </a:pPr>
            <a:r>
              <a:rPr lang="en-US" dirty="0">
                <a:latin typeface="Arial" panose="020B0604020202020204" pitchFamily="34" charset="0"/>
                <a:cs typeface="Arial" panose="020B0604020202020204" pitchFamily="34" charset="0"/>
              </a:rPr>
              <a:t>The cultivation area shall be contiguous (all located in one area). </a:t>
            </a:r>
          </a:p>
          <a:p>
            <a:pPr marL="457200" indent="-457200">
              <a:buAutoNum type="alphaLcPeriod"/>
            </a:pPr>
            <a:r>
              <a:rPr lang="en-US" dirty="0">
                <a:latin typeface="Arial" panose="020B0604020202020204" pitchFamily="34" charset="0"/>
                <a:cs typeface="Arial" panose="020B0604020202020204" pitchFamily="34" charset="0"/>
              </a:rPr>
              <a:t>The disturbed area complies with the setback requirements contained in this General Order (see Attachment A) and occupies less than </a:t>
            </a:r>
            <a:r>
              <a:rPr lang="en-US" b="1" dirty="0">
                <a:latin typeface="Arial" panose="020B0604020202020204" pitchFamily="34" charset="0"/>
                <a:cs typeface="Arial" panose="020B0604020202020204" pitchFamily="34" charset="0"/>
              </a:rPr>
              <a:t>1,000 square feet</a:t>
            </a:r>
            <a:r>
              <a:rPr lang="en-US" dirty="0">
                <a:latin typeface="Arial" panose="020B0604020202020204" pitchFamily="34" charset="0"/>
                <a:cs typeface="Arial" panose="020B0604020202020204" pitchFamily="34" charset="0"/>
              </a:rPr>
              <a:t>. </a:t>
            </a:r>
          </a:p>
          <a:p>
            <a:pPr marL="457200" indent="-457200">
              <a:buAutoNum type="alphaLcPeriod"/>
            </a:pPr>
            <a:r>
              <a:rPr lang="en-US" dirty="0">
                <a:latin typeface="Arial" panose="020B0604020202020204" pitchFamily="34" charset="0"/>
                <a:cs typeface="Arial" panose="020B0604020202020204" pitchFamily="34" charset="0"/>
              </a:rPr>
              <a:t>No part of the disturbed area is located on land with a slope greater than </a:t>
            </a:r>
            <a:r>
              <a:rPr lang="en-US" b="1" dirty="0">
                <a:latin typeface="Arial" panose="020B0604020202020204" pitchFamily="34" charset="0"/>
                <a:cs typeface="Arial" panose="020B0604020202020204" pitchFamily="34" charset="0"/>
              </a:rPr>
              <a:t>20-percent. </a:t>
            </a:r>
          </a:p>
          <a:p>
            <a:pPr marL="457200" indent="-457200">
              <a:buAutoNum type="alphaLcPeriod"/>
            </a:pPr>
            <a:r>
              <a:rPr lang="en-US" dirty="0">
                <a:latin typeface="Arial" panose="020B0604020202020204" pitchFamily="34" charset="0"/>
                <a:cs typeface="Arial" panose="020B0604020202020204" pitchFamily="34" charset="0"/>
              </a:rPr>
              <a:t>The Discharger implements all applicable BPTC measures listed in Attachment A.</a:t>
            </a:r>
          </a:p>
          <a:p>
            <a:pPr marL="457200" indent="-457200">
              <a:buFont typeface="+mj-lt"/>
              <a:buAutoNum type="arabicPeriod" startAt="10"/>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115836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80</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Winterization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129. Cannabis cultivators shall apply linear sediment controls along the toe of the slope, face of the slope and at the grade breaks of exposed slopes to comply with sheet flow length.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7" name="Picture 6" descr="A screenshot of a cell phone&#10;&#10;Description automatically generated">
            <a:extLst>
              <a:ext uri="{FF2B5EF4-FFF2-40B4-BE49-F238E27FC236}">
                <a16:creationId xmlns:a16="http://schemas.microsoft.com/office/drawing/2014/main" id="{8147BEB3-E92A-47CF-9EDC-A693DF373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564" y="3097396"/>
            <a:ext cx="4925112" cy="2372056"/>
          </a:xfrm>
          <a:prstGeom prst="rect">
            <a:avLst/>
          </a:prstGeom>
        </p:spPr>
      </p:pic>
    </p:spTree>
    <p:extLst>
      <p:ext uri="{BB962C8B-B14F-4D97-AF65-F5344CB8AC3E}">
        <p14:creationId xmlns:p14="http://schemas.microsoft.com/office/powerpoint/2010/main" val="252122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81</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Winterization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130. Cannabis cultivators shall maintain all culverts, drop inlets, trash racks and similar devices to ensure that they are not blocked by debris or sediment.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131. Cannabis cultivators shall stabilize all disturbed area, construction entrances and exits to control erosion and sediment discharges from land disturbance.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132. Cannabis cultivators shall cover and berm all loose stockpiled construction materials. The cannabis cultivator shall have adequate cover and berm materials available onsite. </a:t>
            </a:r>
          </a:p>
        </p:txBody>
      </p:sp>
    </p:spTree>
    <p:extLst>
      <p:ext uri="{BB962C8B-B14F-4D97-AF65-F5344CB8AC3E}">
        <p14:creationId xmlns:p14="http://schemas.microsoft.com/office/powerpoint/2010/main" val="233953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ATTACHMENT A – </a:t>
            </a:r>
            <a:br>
              <a:rPr lang="en-US" dirty="0"/>
            </a:br>
            <a:r>
              <a:rPr lang="en-US" dirty="0"/>
              <a:t>Section 2 REQUIREMENTS </a:t>
            </a: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82</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dirty="0"/>
              <a:t>Add a footer</a:t>
            </a:r>
          </a:p>
        </p:txBody>
      </p:sp>
      <p:sp>
        <p:nvSpPr>
          <p:cNvPr id="8" name="Content Placeholder 7">
            <a:extLst>
              <a:ext uri="{FF2B5EF4-FFF2-40B4-BE49-F238E27FC236}">
                <a16:creationId xmlns:a16="http://schemas.microsoft.com/office/drawing/2014/main" id="{FFA096E2-C9C8-49F1-8ADE-66788CE19F24}"/>
              </a:ext>
            </a:extLst>
          </p:cNvPr>
          <p:cNvSpPr>
            <a:spLocks noGrp="1"/>
          </p:cNvSpPr>
          <p:nvPr>
            <p:ph idx="1"/>
          </p:nvPr>
        </p:nvSpPr>
        <p:spPr>
          <a:xfrm>
            <a:off x="1410026" y="1388548"/>
            <a:ext cx="9371948" cy="4936399"/>
          </a:xfrm>
        </p:spPr>
        <p:txBody>
          <a:bodyPr>
            <a:normAutofit/>
          </a:bodyPr>
          <a:lstStyle/>
          <a:p>
            <a:pPr marL="0" indent="0">
              <a:buNone/>
            </a:pPr>
            <a:r>
              <a:rPr lang="en-US" u="sng" dirty="0">
                <a:latin typeface="Arial" panose="020B0604020202020204" pitchFamily="34" charset="0"/>
                <a:cs typeface="Arial" panose="020B0604020202020204" pitchFamily="34" charset="0"/>
              </a:rPr>
              <a:t>Winterization</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133. Cannabis cultivators shall apply erosion repair and control measures to the bare ground.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134. As part of the winterization plan approval process, the Regional Water Board may require cannabis cultivators to implement additional site-specific erosion and sediment control requirements if the implementation of the Requirements in this section do not adequately protect water quality</a:t>
            </a:r>
          </a:p>
        </p:txBody>
      </p:sp>
    </p:spTree>
    <p:extLst>
      <p:ext uri="{BB962C8B-B14F-4D97-AF65-F5344CB8AC3E}">
        <p14:creationId xmlns:p14="http://schemas.microsoft.com/office/powerpoint/2010/main" val="20591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48727-6FBF-4399-B02F-46D6095B5CFB}"/>
              </a:ext>
            </a:extLst>
          </p:cNvPr>
          <p:cNvSpPr>
            <a:spLocks noGrp="1"/>
          </p:cNvSpPr>
          <p:nvPr>
            <p:ph idx="1"/>
          </p:nvPr>
        </p:nvSpPr>
        <p:spPr>
          <a:xfrm>
            <a:off x="1410026" y="806345"/>
            <a:ext cx="9371948" cy="5073949"/>
          </a:xfrm>
        </p:spPr>
        <p:txBody>
          <a:bodyPr>
            <a:normAutofit fontScale="92500" lnSpcReduction="20000"/>
          </a:bodyPr>
          <a:lstStyle/>
          <a:p>
            <a:pPr marL="283464" lvl="1" indent="0">
              <a:buNone/>
            </a:pPr>
            <a:r>
              <a:rPr lang="en-US" sz="2400" b="1" dirty="0">
                <a:latin typeface="Arial" panose="020B0604020202020204" pitchFamily="34" charset="0"/>
                <a:cs typeface="Arial" panose="020B0604020202020204" pitchFamily="34" charset="0"/>
              </a:rPr>
              <a:t>Section 3 and 4</a:t>
            </a:r>
          </a:p>
          <a:p>
            <a:pPr marL="283464" lvl="1" indent="0">
              <a:buNone/>
            </a:pPr>
            <a:endParaRPr lang="en-US" sz="2400" b="1" dirty="0">
              <a:latin typeface="Arial" panose="020B0604020202020204" pitchFamily="34" charset="0"/>
              <a:cs typeface="Arial" panose="020B0604020202020204" pitchFamily="34" charset="0"/>
            </a:endParaRPr>
          </a:p>
          <a:p>
            <a:pPr marL="521208" lvl="2" indent="0">
              <a:buNone/>
            </a:pPr>
            <a:r>
              <a:rPr lang="en-US" sz="2400" b="1" dirty="0">
                <a:latin typeface="Arial" panose="020B0604020202020204" pitchFamily="34" charset="0"/>
                <a:cs typeface="Arial" panose="020B0604020202020204" pitchFamily="34" charset="0"/>
              </a:rPr>
              <a:t>	Instream Flow Requirements and Gage Assignments</a:t>
            </a:r>
          </a:p>
          <a:p>
            <a:pPr marL="521208" lvl="2" indent="0">
              <a:buNone/>
            </a:pPr>
            <a:endParaRPr lang="en-US" sz="2400" b="1" dirty="0">
              <a:latin typeface="Arial" panose="020B0604020202020204" pitchFamily="34" charset="0"/>
              <a:cs typeface="Arial" panose="020B0604020202020204" pitchFamily="34" charset="0"/>
            </a:endParaRPr>
          </a:p>
          <a:p>
            <a:pPr marL="1207008" lvl="5" indent="0">
              <a:buNone/>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These are guidelines for those with the SUIR water right permit. Questions should be directed to Water Rights.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Contacts: </a:t>
            </a:r>
          </a:p>
          <a:p>
            <a:pPr marL="0" indent="0">
              <a:buNone/>
            </a:pPr>
            <a:r>
              <a:rPr lang="en-US" sz="2400" dirty="0">
                <a:latin typeface="Arial" panose="020B0604020202020204" pitchFamily="34" charset="0"/>
                <a:cs typeface="Arial" panose="020B0604020202020204" pitchFamily="34" charset="0"/>
                <a:hlinkClick r:id="rId3"/>
              </a:rPr>
              <a:t> https://www.waterboards.ca.gov/waterrights/</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 https://www.waterboards.ca.gov/water_issues/programs/cannabis/cannabis_water_rights.html</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5"/>
              </a:rPr>
              <a:t>CannabisReg@waterboards.ca.gov</a:t>
            </a:r>
            <a:endParaRPr lang="en-US"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Phone: 916-319-9427 or 916-341-5300</a:t>
            </a:r>
          </a:p>
          <a:p>
            <a:pPr marL="0" indent="0">
              <a:buNone/>
            </a:pPr>
            <a:endParaRPr lang="en-US" sz="2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8C45D87-8D31-4907-BC6B-79733E629437}"/>
              </a:ext>
            </a:extLst>
          </p:cNvPr>
          <p:cNvSpPr>
            <a:spLocks noGrp="1"/>
          </p:cNvSpPr>
          <p:nvPr>
            <p:ph type="sldNum" sz="quarter" idx="12"/>
          </p:nvPr>
        </p:nvSpPr>
        <p:spPr/>
        <p:txBody>
          <a:bodyPr/>
          <a:lstStyle/>
          <a:p>
            <a:fld id="{9CD8D479-8942-46E8-A226-A4E01F7A105C}" type="slidenum">
              <a:rPr lang="en-US" smtClean="0"/>
              <a:t>83</a:t>
            </a:fld>
            <a:endParaRPr lang="en-US"/>
          </a:p>
        </p:txBody>
      </p:sp>
      <p:sp>
        <p:nvSpPr>
          <p:cNvPr id="5" name="Date Placeholder 4">
            <a:extLst>
              <a:ext uri="{FF2B5EF4-FFF2-40B4-BE49-F238E27FC236}">
                <a16:creationId xmlns:a16="http://schemas.microsoft.com/office/drawing/2014/main" id="{56533A02-6638-4297-8257-66F46D96546E}"/>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DE72DE-5460-47D8-AAD8-BAF832D56812}"/>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3884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48727-6FBF-4399-B02F-46D6095B5CFB}"/>
              </a:ext>
            </a:extLst>
          </p:cNvPr>
          <p:cNvSpPr>
            <a:spLocks noGrp="1"/>
          </p:cNvSpPr>
          <p:nvPr>
            <p:ph idx="1"/>
          </p:nvPr>
        </p:nvSpPr>
        <p:spPr>
          <a:xfrm>
            <a:off x="113845" y="141538"/>
            <a:ext cx="12192000" cy="3046162"/>
          </a:xfrm>
        </p:spPr>
        <p:txBody>
          <a:bodyPr>
            <a:noAutofit/>
          </a:bodyPr>
          <a:lstStyle/>
          <a:p>
            <a:pPr marL="283464" lvl="1" indent="0">
              <a:buNone/>
            </a:pPr>
            <a:r>
              <a:rPr lang="en-US" dirty="0">
                <a:latin typeface="Arial" panose="020B0604020202020204" pitchFamily="34" charset="0"/>
                <a:cs typeface="Arial" panose="020B0604020202020204" pitchFamily="34" charset="0"/>
              </a:rPr>
              <a:t>Waterboards Cannabis: </a:t>
            </a:r>
            <a:r>
              <a:rPr lang="en-US" dirty="0">
                <a:latin typeface="Arial" panose="020B0604020202020204" pitchFamily="34" charset="0"/>
                <a:cs typeface="Arial" panose="020B0604020202020204" pitchFamily="34" charset="0"/>
                <a:hlinkClick r:id="rId3"/>
              </a:rPr>
              <a:t>https://www.waterboards.ca.gov/water_issues/programs/cannabis/</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Division of Water Rights: </a:t>
            </a:r>
            <a:r>
              <a:rPr lang="en-US" dirty="0">
                <a:latin typeface="Arial" panose="020B0604020202020204" pitchFamily="34" charset="0"/>
                <a:cs typeface="Arial" panose="020B0604020202020204" pitchFamily="34" charset="0"/>
                <a:hlinkClick r:id="rId4"/>
              </a:rPr>
              <a:t>https://www.waterboards.ca.gov/waterrights/</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Division of Water Rights Cannabis: </a:t>
            </a:r>
            <a:r>
              <a:rPr lang="en-US" dirty="0">
                <a:latin typeface="Arial" panose="020B0604020202020204" pitchFamily="34" charset="0"/>
                <a:cs typeface="Arial" panose="020B0604020202020204" pitchFamily="34" charset="0"/>
                <a:hlinkClick r:id="rId5"/>
              </a:rPr>
              <a:t>https://www.waterboards.ca.gov/water_issues/programs/cannabis/cannabis_water_rights.html</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Central Valley Regional Water Quality Control Board: </a:t>
            </a:r>
            <a:r>
              <a:rPr lang="en-US" dirty="0">
                <a:latin typeface="Arial" panose="020B0604020202020204" pitchFamily="34" charset="0"/>
                <a:cs typeface="Arial" panose="020B0604020202020204" pitchFamily="34" charset="0"/>
                <a:hlinkClick r:id="rId6"/>
              </a:rPr>
              <a:t>https://www.waterboards.ca.gov/centralvalley/</a:t>
            </a:r>
            <a:endParaRPr lang="en-US" dirty="0">
              <a:latin typeface="Arial" panose="020B0604020202020204" pitchFamily="34" charset="0"/>
              <a:cs typeface="Arial" panose="020B0604020202020204" pitchFamily="34" charset="0"/>
            </a:endParaRPr>
          </a:p>
          <a:p>
            <a:pPr marL="283464" lvl="1" indent="0">
              <a:buNone/>
            </a:pPr>
            <a:r>
              <a:rPr lang="en-US" dirty="0">
                <a:latin typeface="Arial" panose="020B0604020202020204" pitchFamily="34" charset="0"/>
                <a:cs typeface="Arial" panose="020B0604020202020204" pitchFamily="34" charset="0"/>
              </a:rPr>
              <a:t>Cannabis Cultivation Waste Discharge Regulatory Program: </a:t>
            </a:r>
            <a:r>
              <a:rPr lang="en-US" dirty="0">
                <a:latin typeface="Arial" panose="020B0604020202020204" pitchFamily="34" charset="0"/>
                <a:cs typeface="Arial" panose="020B0604020202020204" pitchFamily="34" charset="0"/>
                <a:hlinkClick r:id="rId7"/>
              </a:rPr>
              <a:t>https://www.waterboards.ca.gov/centralvalley/water_issues/cannabis/</a:t>
            </a:r>
            <a:endParaRPr lang="en-US" dirty="0">
              <a:latin typeface="Arial" panose="020B0604020202020204" pitchFamily="34" charset="0"/>
              <a:cs typeface="Arial" panose="020B0604020202020204" pitchFamily="34" charset="0"/>
            </a:endParaRPr>
          </a:p>
          <a:p>
            <a:pPr marL="283464" lvl="1" indent="0">
              <a:buNone/>
            </a:pPr>
            <a:endParaRPr lang="en-US" dirty="0">
              <a:latin typeface="Arial" panose="020B0604020202020204" pitchFamily="34" charset="0"/>
              <a:cs typeface="Arial" panose="020B0604020202020204" pitchFamily="34" charset="0"/>
            </a:endParaRPr>
          </a:p>
          <a:p>
            <a:pPr marL="283464" lvl="1" indent="0">
              <a:buNone/>
            </a:pPr>
            <a:r>
              <a:rPr lang="en-US" b="1" u="sng" dirty="0">
                <a:latin typeface="Arial" panose="020B0604020202020204" pitchFamily="34" charset="0"/>
                <a:cs typeface="Arial" panose="020B0604020202020204" pitchFamily="34" charset="0"/>
              </a:rPr>
              <a:t>Cannabis General Order</a:t>
            </a:r>
            <a:r>
              <a:rPr lang="en-US" dirty="0">
                <a:latin typeface="Arial" panose="020B0604020202020204" pitchFamily="34" charset="0"/>
                <a:cs typeface="Arial" panose="020B0604020202020204" pitchFamily="34" charset="0"/>
              </a:rPr>
              <a:t>: </a:t>
            </a:r>
            <a:r>
              <a:rPr lang="en-US" dirty="0">
                <a:hlinkClick r:id="rId8"/>
              </a:rPr>
              <a:t>https://www.waterboards.ca.gov/centralcoast/water_issues/programs/cannabis_cultivation/docs/cango2019_with_attachment_a.pdf</a:t>
            </a:r>
            <a:r>
              <a:rPr lang="en-US" dirty="0"/>
              <a:t> </a:t>
            </a:r>
            <a:endParaRPr lang="en-US" dirty="0">
              <a:latin typeface="Arial" panose="020B0604020202020204" pitchFamily="34" charset="0"/>
              <a:cs typeface="Arial" panose="020B0604020202020204" pitchFamily="34" charset="0"/>
            </a:endParaRPr>
          </a:p>
          <a:p>
            <a:pPr marL="283464" lvl="1" indent="0">
              <a:buNone/>
            </a:pPr>
            <a:r>
              <a:rPr lang="en-US" b="1" u="sng"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08C45D87-8D31-4907-BC6B-79733E629437}"/>
              </a:ext>
            </a:extLst>
          </p:cNvPr>
          <p:cNvSpPr>
            <a:spLocks noGrp="1"/>
          </p:cNvSpPr>
          <p:nvPr>
            <p:ph type="sldNum" sz="quarter" idx="12"/>
          </p:nvPr>
        </p:nvSpPr>
        <p:spPr/>
        <p:txBody>
          <a:bodyPr/>
          <a:lstStyle/>
          <a:p>
            <a:fld id="{9CD8D479-8942-46E8-A226-A4E01F7A105C}" type="slidenum">
              <a:rPr lang="en-US" smtClean="0"/>
              <a:t>84</a:t>
            </a:fld>
            <a:endParaRPr lang="en-US"/>
          </a:p>
        </p:txBody>
      </p:sp>
      <p:sp>
        <p:nvSpPr>
          <p:cNvPr id="5" name="Date Placeholder 4">
            <a:extLst>
              <a:ext uri="{FF2B5EF4-FFF2-40B4-BE49-F238E27FC236}">
                <a16:creationId xmlns:a16="http://schemas.microsoft.com/office/drawing/2014/main" id="{56533A02-6638-4297-8257-66F46D96546E}"/>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7" name="TextBox 6">
            <a:extLst>
              <a:ext uri="{FF2B5EF4-FFF2-40B4-BE49-F238E27FC236}">
                <a16:creationId xmlns:a16="http://schemas.microsoft.com/office/drawing/2014/main" id="{9A93F4EE-7A11-4E66-B819-DCD6E40171C0}"/>
              </a:ext>
            </a:extLst>
          </p:cNvPr>
          <p:cNvSpPr txBox="1"/>
          <p:nvPr/>
        </p:nvSpPr>
        <p:spPr>
          <a:xfrm>
            <a:off x="470541" y="3364349"/>
            <a:ext cx="303465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Main office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Phone: 530-224-4845</a:t>
            </a:r>
          </a:p>
          <a:p>
            <a:r>
              <a:rPr lang="en-US" sz="2000" dirty="0">
                <a:latin typeface="Arial" panose="020B0604020202020204" pitchFamily="34" charset="0"/>
                <a:cs typeface="Arial" panose="020B0604020202020204" pitchFamily="34" charset="0"/>
              </a:rPr>
              <a:t>Fax: 530-224-4857</a:t>
            </a:r>
          </a:p>
        </p:txBody>
      </p:sp>
      <p:sp>
        <p:nvSpPr>
          <p:cNvPr id="8" name="TextBox 7">
            <a:extLst>
              <a:ext uri="{FF2B5EF4-FFF2-40B4-BE49-F238E27FC236}">
                <a16:creationId xmlns:a16="http://schemas.microsoft.com/office/drawing/2014/main" id="{C7138F9C-F8AF-4C08-9DC4-809290C0132E}"/>
              </a:ext>
            </a:extLst>
          </p:cNvPr>
          <p:cNvSpPr txBox="1"/>
          <p:nvPr/>
        </p:nvSpPr>
        <p:spPr>
          <a:xfrm>
            <a:off x="5791841" y="3187700"/>
            <a:ext cx="5206359" cy="1261884"/>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Permitting Supervisor</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Elizabeth Betancourt </a:t>
            </a:r>
          </a:p>
          <a:p>
            <a:r>
              <a:rPr lang="en-US" dirty="0">
                <a:latin typeface="Arial" panose="020B0604020202020204" pitchFamily="34" charset="0"/>
                <a:cs typeface="Arial" panose="020B0604020202020204" pitchFamily="34" charset="0"/>
              </a:rPr>
              <a:t>Phone: 530-224-4995</a:t>
            </a:r>
          </a:p>
          <a:p>
            <a:r>
              <a:rPr lang="en-US" dirty="0">
                <a:latin typeface="Arial" panose="020B0604020202020204" pitchFamily="34" charset="0"/>
                <a:cs typeface="Arial" panose="020B0604020202020204" pitchFamily="34" charset="0"/>
                <a:hlinkClick r:id="rId9"/>
              </a:rPr>
              <a:t>Elizabeth.Betancourt@waterboards.ca.gov</a:t>
            </a:r>
            <a:r>
              <a:rPr lang="en-US"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DD52B872-0C87-4362-BC06-460E3CC7CEC3}"/>
              </a:ext>
            </a:extLst>
          </p:cNvPr>
          <p:cNvSpPr txBox="1"/>
          <p:nvPr/>
        </p:nvSpPr>
        <p:spPr>
          <a:xfrm>
            <a:off x="953734" y="5248414"/>
            <a:ext cx="4254314" cy="1261884"/>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Permitting Staff: </a:t>
            </a:r>
          </a:p>
          <a:p>
            <a:r>
              <a:rPr lang="en-US" sz="2000" b="1" dirty="0">
                <a:latin typeface="Arial" panose="020B0604020202020204" pitchFamily="34" charset="0"/>
                <a:cs typeface="Arial" panose="020B0604020202020204" pitchFamily="34" charset="0"/>
              </a:rPr>
              <a:t>Harihar Nepal</a:t>
            </a:r>
          </a:p>
          <a:p>
            <a:r>
              <a:rPr lang="en-US" dirty="0">
                <a:latin typeface="Arial" panose="020B0604020202020204" pitchFamily="34" charset="0"/>
                <a:cs typeface="Arial" panose="020B0604020202020204" pitchFamily="34" charset="0"/>
              </a:rPr>
              <a:t>Phone: 530-224-4115</a:t>
            </a:r>
          </a:p>
          <a:p>
            <a:r>
              <a:rPr lang="en-US" dirty="0">
                <a:latin typeface="Arial" panose="020B0604020202020204" pitchFamily="34" charset="0"/>
                <a:cs typeface="Arial" panose="020B0604020202020204" pitchFamily="34" charset="0"/>
                <a:hlinkClick r:id="rId10"/>
              </a:rPr>
              <a:t>Harihar.nepal@waterboards.ca.gov</a:t>
            </a:r>
            <a:r>
              <a:rPr lang="en-US"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6CC1586-497E-4F70-A582-4B40CF8A0E35}"/>
              </a:ext>
            </a:extLst>
          </p:cNvPr>
          <p:cNvSpPr txBox="1"/>
          <p:nvPr/>
        </p:nvSpPr>
        <p:spPr>
          <a:xfrm>
            <a:off x="5791841" y="5129312"/>
            <a:ext cx="4254314" cy="1261884"/>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Enforcement Staff</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Ryan Cornwall</a:t>
            </a:r>
          </a:p>
          <a:p>
            <a:r>
              <a:rPr lang="en-US" dirty="0">
                <a:latin typeface="Arial" panose="020B0604020202020204" pitchFamily="34" charset="0"/>
                <a:cs typeface="Arial" panose="020B0604020202020204" pitchFamily="34" charset="0"/>
              </a:rPr>
              <a:t>Phone: 530-224-4851</a:t>
            </a:r>
          </a:p>
          <a:p>
            <a:r>
              <a:rPr lang="en-US" dirty="0">
                <a:latin typeface="Arial" panose="020B0604020202020204" pitchFamily="34" charset="0"/>
                <a:cs typeface="Arial" panose="020B0604020202020204" pitchFamily="34" charset="0"/>
                <a:hlinkClick r:id="rId11"/>
              </a:rPr>
              <a:t>Ryan.cornwall@waterboards.ca.gov</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49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3" name="Content Placeholder 2">
            <a:extLst>
              <a:ext uri="{FF2B5EF4-FFF2-40B4-BE49-F238E27FC236}">
                <a16:creationId xmlns:a16="http://schemas.microsoft.com/office/drawing/2014/main" id="{0D6EE55E-A445-4AC5-985E-C459801A6095}"/>
              </a:ext>
            </a:extLst>
          </p:cNvPr>
          <p:cNvSpPr>
            <a:spLocks noGrp="1"/>
          </p:cNvSpPr>
          <p:nvPr>
            <p:ph idx="1"/>
          </p:nvPr>
        </p:nvSpPr>
        <p:spPr>
          <a:xfrm>
            <a:off x="1410026" y="2231718"/>
            <a:ext cx="9793224" cy="3063240"/>
          </a:xfrm>
        </p:spPr>
        <p:txBody>
          <a:bodyPr/>
          <a:lstStyle/>
          <a:p>
            <a:r>
              <a:rPr lang="en-US" dirty="0">
                <a:latin typeface="Arial" panose="020B0604020202020204" pitchFamily="34" charset="0"/>
                <a:cs typeface="Arial" panose="020B0604020202020204" pitchFamily="34" charset="0"/>
              </a:rPr>
              <a:t>Required to submit technical reports to the appropriate Regional Water Boards</a:t>
            </a:r>
          </a:p>
          <a:p>
            <a:r>
              <a:rPr lang="en-US" dirty="0">
                <a:latin typeface="Arial" panose="020B0604020202020204" pitchFamily="34" charset="0"/>
                <a:cs typeface="Arial" panose="020B0604020202020204" pitchFamily="34" charset="0"/>
              </a:rPr>
              <a:t>The report(s) shall be transmitted in portable document format (PDF)</a:t>
            </a:r>
          </a:p>
          <a:p>
            <a:r>
              <a:rPr lang="en-US" dirty="0">
                <a:latin typeface="Arial" panose="020B0604020202020204" pitchFamily="34" charset="0"/>
                <a:cs typeface="Arial" panose="020B0604020202020204" pitchFamily="34" charset="0"/>
              </a:rPr>
              <a:t>Email to the email address provided in the NOR as proof of enrollment. </a:t>
            </a:r>
          </a:p>
          <a:p>
            <a:r>
              <a:rPr lang="en-US" dirty="0">
                <a:latin typeface="Arial" panose="020B0604020202020204" pitchFamily="34" charset="0"/>
                <a:cs typeface="Arial" panose="020B0604020202020204" pitchFamily="34" charset="0"/>
              </a:rPr>
              <a:t>Conditionally exempt cannabis cultivators that can no longer meet the requirements to qualify for conditional exemptions may have to enroll as a Tier 1 or Tier 2 site. </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85</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57995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86</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AA64BCF5-FCAC-4566-8014-8116AFB043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4397" y="1692879"/>
            <a:ext cx="7980913" cy="4269390"/>
          </a:xfrm>
        </p:spPr>
      </p:pic>
    </p:spTree>
    <p:extLst>
      <p:ext uri="{BB962C8B-B14F-4D97-AF65-F5344CB8AC3E}">
        <p14:creationId xmlns:p14="http://schemas.microsoft.com/office/powerpoint/2010/main" val="65779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87</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410027" y="2152853"/>
            <a:ext cx="9371948" cy="3540837"/>
          </a:xfrm>
        </p:spPr>
        <p:txBody>
          <a:bodyPr>
            <a:normAutofit/>
          </a:bodyPr>
          <a:lstStyle/>
          <a:p>
            <a:r>
              <a:rPr lang="en-US" b="1" dirty="0">
                <a:latin typeface="Arial" panose="020B0604020202020204" pitchFamily="34" charset="0"/>
                <a:cs typeface="Arial" panose="020B0604020202020204" pitchFamily="34" charset="0"/>
              </a:rPr>
              <a:t>Site Management Plan</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Within 90 days of the issuance of a notice of receipt</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Required for all tier and risk level</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the plan shall describe how BPTC measures are implemented all work must be completed by the onset of the winter period of each year. </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Attachment D will provide guidance on the contents of the SMP. </a:t>
            </a:r>
          </a:p>
          <a:p>
            <a:pPr lvl="1"/>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9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88</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410027" y="2152853"/>
            <a:ext cx="9371948" cy="3540837"/>
          </a:xfrm>
        </p:spPr>
        <p:txBody>
          <a:bodyPr>
            <a:normAutofit/>
          </a:bodyPr>
          <a:lstStyle/>
          <a:p>
            <a:r>
              <a:rPr lang="en-US" b="1" dirty="0">
                <a:latin typeface="Arial" panose="020B0604020202020204" pitchFamily="34" charset="0"/>
                <a:cs typeface="Arial" panose="020B0604020202020204" pitchFamily="34" charset="0"/>
              </a:rPr>
              <a:t>Nitrogen Management Plan</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Within 90 days of the issuance of a notice of receipt</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With cannabis cultivation area, or aggregate of cultivation areas, greater than 1 acre. </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The NMP shall calculate all nitrogen and phosphorus applied to the cannabis cultivation (dissolved in irrigation water, originating in soil amendments and applied fertilizers</a:t>
            </a:r>
          </a:p>
          <a:p>
            <a:pPr lvl="1"/>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94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89</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410027" y="2152853"/>
            <a:ext cx="9371948" cy="3540837"/>
          </a:xfrm>
        </p:spPr>
        <p:txBody>
          <a:bodyPr>
            <a:normAutofit/>
          </a:bodyPr>
          <a:lstStyle/>
          <a:p>
            <a:r>
              <a:rPr lang="en-US" b="1" dirty="0">
                <a:latin typeface="Arial" panose="020B0604020202020204" pitchFamily="34" charset="0"/>
                <a:cs typeface="Arial" panose="020B0604020202020204" pitchFamily="34" charset="0"/>
              </a:rPr>
              <a:t>Site Erosion and Sediment Control Plan</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For moderate risk </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The plan should describe how the discharger will implement the requirements listed in Attachment A </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The report shall include an analysis of slope stability. </a:t>
            </a:r>
          </a:p>
          <a:p>
            <a:pPr lvl="1">
              <a:buFont typeface="Wingdings" panose="05000000000000000000" pitchFamily="2" charset="2"/>
              <a:buChar char="Ø"/>
            </a:pPr>
            <a:r>
              <a:rPr lang="en-US" sz="2200" dirty="0">
                <a:latin typeface="Arial" panose="020B0604020202020204" pitchFamily="34" charset="0"/>
                <a:cs typeface="Arial" panose="020B0604020202020204" pitchFamily="34" charset="0"/>
              </a:rPr>
              <a:t>Shall be prepared by a qualified professional </a:t>
            </a:r>
          </a:p>
          <a:p>
            <a:pPr lvl="1"/>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44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29C4-1A80-4997-B72E-4C5EA38D657B}"/>
              </a:ext>
            </a:extLst>
          </p:cNvPr>
          <p:cNvSpPr>
            <a:spLocks noGrp="1"/>
          </p:cNvSpPr>
          <p:nvPr>
            <p:ph type="title"/>
          </p:nvPr>
        </p:nvSpPr>
        <p:spPr>
          <a:xfrm>
            <a:off x="1410025" y="114300"/>
            <a:ext cx="9371949" cy="969796"/>
          </a:xfrm>
        </p:spPr>
        <p:txBody>
          <a:bodyPr>
            <a:normAutofit fontScale="90000"/>
          </a:bodyPr>
          <a:lstStyle/>
          <a:p>
            <a:r>
              <a:rPr lang="en-US" dirty="0"/>
              <a:t>FINDINGS – BACKGROUND </a:t>
            </a:r>
            <a:br>
              <a:rPr lang="en-US" dirty="0"/>
            </a:br>
            <a:r>
              <a:rPr lang="en-US" dirty="0"/>
              <a:t>EXEMPTIONS FOR CERTAIN CULTIVATION ACTIVITIES</a:t>
            </a:r>
          </a:p>
        </p:txBody>
      </p:sp>
      <p:sp>
        <p:nvSpPr>
          <p:cNvPr id="3" name="Content Placeholder 2">
            <a:extLst>
              <a:ext uri="{FF2B5EF4-FFF2-40B4-BE49-F238E27FC236}">
                <a16:creationId xmlns:a16="http://schemas.microsoft.com/office/drawing/2014/main" id="{3BF7B53B-C633-4538-B106-1292C0F77051}"/>
              </a:ext>
            </a:extLst>
          </p:cNvPr>
          <p:cNvSpPr>
            <a:spLocks noGrp="1"/>
          </p:cNvSpPr>
          <p:nvPr>
            <p:ph idx="1"/>
          </p:nvPr>
        </p:nvSpPr>
        <p:spPr>
          <a:xfrm>
            <a:off x="1410026" y="1566001"/>
            <a:ext cx="10166931" cy="5015912"/>
          </a:xfrm>
        </p:spPr>
        <p:txBody>
          <a:bodyPr>
            <a:normAutofit/>
          </a:bodyPr>
          <a:lstStyle/>
          <a:p>
            <a:pPr marL="457200" indent="-457200">
              <a:buFont typeface="+mj-lt"/>
              <a:buAutoNum type="arabicPeriod" startAt="13"/>
            </a:pPr>
            <a:r>
              <a:rPr lang="en-US" b="1" u="sng" dirty="0">
                <a:latin typeface="Arial" panose="020B0604020202020204" pitchFamily="34" charset="0"/>
                <a:cs typeface="Arial" panose="020B0604020202020204" pitchFamily="34" charset="0"/>
              </a:rPr>
              <a:t>Conditionally Exempt</a:t>
            </a:r>
            <a:r>
              <a:rPr lang="en-US" dirty="0">
                <a:latin typeface="Arial" panose="020B0604020202020204" pitchFamily="34" charset="0"/>
                <a:cs typeface="Arial" panose="020B0604020202020204" pitchFamily="34" charset="0"/>
              </a:rPr>
              <a:t>–  outdoor disturb less than 2000 sq. ft. and lowest threat to water quality. Required to submit any application information. the personal use exemption, a Discharger must comply with all of the following conditions: </a:t>
            </a:r>
          </a:p>
          <a:p>
            <a:pPr marL="457200" indent="-457200">
              <a:buAutoNum type="alphaLcPeriod"/>
            </a:pPr>
            <a:r>
              <a:rPr lang="en-US" dirty="0">
                <a:latin typeface="Arial" panose="020B0604020202020204" pitchFamily="34" charset="0"/>
                <a:cs typeface="Arial" panose="020B0604020202020204" pitchFamily="34" charset="0"/>
              </a:rPr>
              <a:t>The cultivation area shall be contiguous (all located in one area). </a:t>
            </a:r>
          </a:p>
          <a:p>
            <a:pPr marL="457200" indent="-457200">
              <a:buAutoNum type="alphaLcPeriod"/>
            </a:pPr>
            <a:r>
              <a:rPr lang="en-US" dirty="0">
                <a:latin typeface="Arial" panose="020B0604020202020204" pitchFamily="34" charset="0"/>
                <a:cs typeface="Arial" panose="020B0604020202020204" pitchFamily="34" charset="0"/>
              </a:rPr>
              <a:t>The disturbed area complies with the setback requirements contained in this General Order (see Attachment A) and occupies less than </a:t>
            </a:r>
            <a:r>
              <a:rPr lang="en-US" b="1" dirty="0">
                <a:latin typeface="Arial" panose="020B0604020202020204" pitchFamily="34" charset="0"/>
                <a:cs typeface="Arial" panose="020B0604020202020204" pitchFamily="34" charset="0"/>
              </a:rPr>
              <a:t>2,000</a:t>
            </a:r>
            <a:r>
              <a:rPr lang="en-US" dirty="0">
                <a:latin typeface="Arial" panose="020B0604020202020204" pitchFamily="34" charset="0"/>
                <a:cs typeface="Arial" panose="020B0604020202020204" pitchFamily="34" charset="0"/>
              </a:rPr>
              <a:t> square feet. </a:t>
            </a:r>
          </a:p>
          <a:p>
            <a:pPr marL="457200" indent="-457200">
              <a:buAutoNum type="alphaLcPeriod"/>
            </a:pPr>
            <a:r>
              <a:rPr lang="en-US" dirty="0">
                <a:latin typeface="Arial" panose="020B0604020202020204" pitchFamily="34" charset="0"/>
                <a:cs typeface="Arial" panose="020B0604020202020204" pitchFamily="34" charset="0"/>
              </a:rPr>
              <a:t>No part of the disturbed area is located on land with a slope greater than </a:t>
            </a:r>
            <a:r>
              <a:rPr lang="en-US" b="1" dirty="0">
                <a:latin typeface="Arial" panose="020B0604020202020204" pitchFamily="34" charset="0"/>
                <a:cs typeface="Arial" panose="020B0604020202020204" pitchFamily="34" charset="0"/>
              </a:rPr>
              <a:t>20-percent</a:t>
            </a:r>
            <a:r>
              <a:rPr lang="en-US" dirty="0">
                <a:latin typeface="Arial" panose="020B0604020202020204" pitchFamily="34" charset="0"/>
                <a:cs typeface="Arial" panose="020B0604020202020204" pitchFamily="34" charset="0"/>
              </a:rPr>
              <a:t>. </a:t>
            </a:r>
          </a:p>
          <a:p>
            <a:pPr marL="457200" indent="-457200">
              <a:buAutoNum type="alphaLcPeriod"/>
            </a:pPr>
            <a:r>
              <a:rPr lang="en-US" dirty="0">
                <a:latin typeface="Arial" panose="020B0604020202020204" pitchFamily="34" charset="0"/>
                <a:cs typeface="Arial" panose="020B0604020202020204" pitchFamily="34" charset="0"/>
              </a:rPr>
              <a:t>d. The Discharger implements all applicable BPTC measures listed in Attachment A.</a:t>
            </a:r>
          </a:p>
          <a:p>
            <a:pPr marL="457200" indent="-457200">
              <a:buFont typeface="+mj-lt"/>
              <a:buAutoNum type="arabicPeriod" startAt="10"/>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968AF0-E88C-4ACB-9B0C-1A8E1F4C1CF0}"/>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5" name="Date Placeholder 4">
            <a:extLst>
              <a:ext uri="{FF2B5EF4-FFF2-40B4-BE49-F238E27FC236}">
                <a16:creationId xmlns:a16="http://schemas.microsoft.com/office/drawing/2014/main" id="{A5027877-93C4-4E7F-A7C4-7087DD0584EB}"/>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A2EEC1D-BEA9-42FF-B8A1-35D42F6E10B1}"/>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38658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90</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410027" y="2152853"/>
            <a:ext cx="9371948" cy="3540837"/>
          </a:xfrm>
        </p:spPr>
        <p:txBody>
          <a:bodyPr>
            <a:normAutofit/>
          </a:bodyPr>
          <a:lstStyle/>
          <a:p>
            <a:r>
              <a:rPr lang="en-US" b="1" dirty="0">
                <a:latin typeface="Arial" panose="020B0604020202020204" pitchFamily="34" charset="0"/>
                <a:cs typeface="Arial" panose="020B0604020202020204" pitchFamily="34" charset="0"/>
              </a:rPr>
              <a:t>Qualified Professional</a:t>
            </a:r>
          </a:p>
          <a:p>
            <a:pPr marL="797814" lvl="1" indent="-514350">
              <a:buFont typeface="+mj-lt"/>
              <a:buAutoNum type="arabicPeriod"/>
            </a:pPr>
            <a:r>
              <a:rPr lang="en-US" sz="2200" dirty="0">
                <a:latin typeface="Arial" panose="020B0604020202020204" pitchFamily="34" charset="0"/>
                <a:cs typeface="Arial" panose="020B0604020202020204" pitchFamily="34" charset="0"/>
              </a:rPr>
              <a:t>A CA Registered Professional Civil Engineer</a:t>
            </a:r>
          </a:p>
          <a:p>
            <a:pPr marL="797814" lvl="1" indent="-514350">
              <a:buFont typeface="+mj-lt"/>
              <a:buAutoNum type="arabicPeriod"/>
            </a:pPr>
            <a:r>
              <a:rPr lang="en-US" sz="2200" dirty="0">
                <a:latin typeface="Arial" panose="020B0604020202020204" pitchFamily="34" charset="0"/>
                <a:cs typeface="Arial" panose="020B0604020202020204" pitchFamily="34" charset="0"/>
              </a:rPr>
              <a:t>A CA Registered Professional Geologist </a:t>
            </a:r>
          </a:p>
          <a:p>
            <a:pPr marL="797814" lvl="1" indent="-514350">
              <a:buFont typeface="+mj-lt"/>
              <a:buAutoNum type="arabicPeriod"/>
            </a:pPr>
            <a:r>
              <a:rPr lang="en-US" sz="2200" dirty="0">
                <a:latin typeface="Arial" panose="020B0604020202020204" pitchFamily="34" charset="0"/>
                <a:cs typeface="Arial" panose="020B0604020202020204" pitchFamily="34" charset="0"/>
              </a:rPr>
              <a:t>A CA Certified Engineering Geologist </a:t>
            </a:r>
          </a:p>
          <a:p>
            <a:pPr marL="797814" lvl="1" indent="-514350">
              <a:buFont typeface="+mj-lt"/>
              <a:buAutoNum type="arabicPeriod"/>
            </a:pPr>
            <a:r>
              <a:rPr lang="en-US" sz="2200" dirty="0">
                <a:latin typeface="Arial" panose="020B0604020202020204" pitchFamily="34" charset="0"/>
                <a:cs typeface="Arial" panose="020B0604020202020204" pitchFamily="34" charset="0"/>
              </a:rPr>
              <a:t>A CA Registered Landscape Architect</a:t>
            </a:r>
          </a:p>
          <a:p>
            <a:pPr marL="797814" lvl="1" indent="-514350">
              <a:buFont typeface="+mj-lt"/>
              <a:buAutoNum type="arabicPeriod"/>
            </a:pPr>
            <a:r>
              <a:rPr lang="en-US" sz="2200" dirty="0">
                <a:latin typeface="Arial" panose="020B0604020202020204" pitchFamily="34" charset="0"/>
                <a:cs typeface="Arial" panose="020B0604020202020204" pitchFamily="34" charset="0"/>
              </a:rPr>
              <a:t>A professional Hydrologist </a:t>
            </a:r>
          </a:p>
          <a:p>
            <a:pPr marL="797814" lvl="1" indent="-514350">
              <a:buFont typeface="+mj-lt"/>
              <a:buAutoNum type="arabicPeriod"/>
            </a:pPr>
            <a:r>
              <a:rPr lang="en-US" sz="2200" dirty="0">
                <a:latin typeface="Arial" panose="020B0604020202020204" pitchFamily="34" charset="0"/>
                <a:cs typeface="Arial" panose="020B0604020202020204" pitchFamily="34" charset="0"/>
              </a:rPr>
              <a:t>CPESC, CPSWQ registered through </a:t>
            </a:r>
            <a:r>
              <a:rPr lang="en-US" sz="2200" dirty="0" err="1">
                <a:latin typeface="Arial" panose="020B0604020202020204" pitchFamily="34" charset="0"/>
                <a:cs typeface="Arial" panose="020B0604020202020204" pitchFamily="34" charset="0"/>
              </a:rPr>
              <a:t>EnviroCert</a:t>
            </a:r>
            <a:r>
              <a:rPr lang="en-US" sz="2200" dirty="0">
                <a:latin typeface="Arial" panose="020B0604020202020204" pitchFamily="34" charset="0"/>
                <a:cs typeface="Arial" panose="020B0604020202020204" pitchFamily="34" charset="0"/>
              </a:rPr>
              <a:t> Int. </a:t>
            </a:r>
          </a:p>
          <a:p>
            <a:pPr marL="797814" lvl="1" indent="-514350">
              <a:buFont typeface="+mj-lt"/>
              <a:buAutoNum type="arabicPeriod"/>
            </a:pPr>
            <a:r>
              <a:rPr lang="en-US" sz="2200" dirty="0">
                <a:latin typeface="Arial" panose="020B0604020202020204" pitchFamily="34" charset="0"/>
                <a:cs typeface="Arial" panose="020B0604020202020204" pitchFamily="34" charset="0"/>
              </a:rPr>
              <a:t>CPESC registered through NICET</a:t>
            </a:r>
          </a:p>
          <a:p>
            <a:pPr lvl="1"/>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36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91</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410027" y="2152853"/>
            <a:ext cx="9371948" cy="3540837"/>
          </a:xfrm>
        </p:spPr>
        <p:txBody>
          <a:bodyPr>
            <a:normAutofit/>
          </a:bodyPr>
          <a:lstStyle/>
          <a:p>
            <a:r>
              <a:rPr lang="en-US" b="1" dirty="0">
                <a:latin typeface="Arial" panose="020B0604020202020204" pitchFamily="34" charset="0"/>
                <a:cs typeface="Arial" panose="020B0604020202020204" pitchFamily="34" charset="0"/>
              </a:rPr>
              <a:t>Disturbed Area Stabilization Plan</a:t>
            </a:r>
          </a:p>
          <a:p>
            <a:pPr marL="797814" lvl="1" indent="-514350">
              <a:buFont typeface="+mj-lt"/>
              <a:buAutoNum type="arabicPeriod"/>
            </a:pPr>
            <a:r>
              <a:rPr lang="en-US" sz="2200" dirty="0">
                <a:latin typeface="Arial" panose="020B0604020202020204" pitchFamily="34" charset="0"/>
                <a:cs typeface="Arial" panose="020B0604020202020204" pitchFamily="34" charset="0"/>
              </a:rPr>
              <a:t>Only for high risk</a:t>
            </a:r>
          </a:p>
          <a:p>
            <a:pPr marL="797814" lvl="1" indent="-514350">
              <a:buFont typeface="+mj-lt"/>
              <a:buAutoNum type="arabicPeriod"/>
            </a:pPr>
            <a:r>
              <a:rPr lang="en-US" sz="2200" dirty="0">
                <a:latin typeface="Arial" panose="020B0604020202020204" pitchFamily="34" charset="0"/>
                <a:cs typeface="Arial" panose="020B0604020202020204" pitchFamily="34" charset="0"/>
              </a:rPr>
              <a:t>shall be prepared by a Qualified Professional as described in this attachment (Attachment A).</a:t>
            </a:r>
          </a:p>
          <a:p>
            <a:pPr marL="797814" lvl="1" indent="-514350">
              <a:buFont typeface="+mj-lt"/>
              <a:buAutoNum type="arabicPeriod"/>
            </a:pPr>
            <a:r>
              <a:rPr lang="en-US" sz="2200" dirty="0">
                <a:latin typeface="Arial" panose="020B0604020202020204" pitchFamily="34" charset="0"/>
                <a:cs typeface="Arial" panose="020B0604020202020204" pitchFamily="34" charset="0"/>
              </a:rPr>
              <a:t>Attachment D of the Cannabis Cultivation General Order provides guidance on the contents of the Disturbed Area Stabilization Plan</a:t>
            </a: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4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normAutofit/>
          </a:bodyPr>
          <a:lstStyle/>
          <a:p>
            <a:r>
              <a:rPr lang="en-US" sz="3100" dirty="0"/>
              <a:t>SECTION 5 – PLANNING AND REPORTING</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92</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410027" y="2152853"/>
            <a:ext cx="9371948" cy="3540837"/>
          </a:xfrm>
        </p:spPr>
        <p:txBody>
          <a:bodyPr>
            <a:normAutofit/>
          </a:bodyPr>
          <a:lstStyle/>
          <a:p>
            <a:r>
              <a:rPr lang="en-US" b="1" dirty="0">
                <a:latin typeface="Arial" panose="020B0604020202020204" pitchFamily="34" charset="0"/>
                <a:cs typeface="Arial" panose="020B0604020202020204" pitchFamily="34" charset="0"/>
              </a:rPr>
              <a:t>Site Closure Report</a:t>
            </a:r>
          </a:p>
          <a:p>
            <a:pPr marL="797814" lvl="1" indent="-514350">
              <a:buFont typeface="+mj-lt"/>
              <a:buAutoNum type="arabicPeriod"/>
            </a:pPr>
            <a:r>
              <a:rPr lang="en-US" sz="2200" dirty="0">
                <a:latin typeface="Arial" panose="020B0604020202020204" pitchFamily="34" charset="0"/>
                <a:cs typeface="Arial" panose="020B0604020202020204" pitchFamily="34" charset="0"/>
              </a:rPr>
              <a:t>All tiers and risk levels </a:t>
            </a:r>
          </a:p>
          <a:p>
            <a:pPr marL="797814" lvl="1" indent="-514350">
              <a:buFont typeface="+mj-lt"/>
              <a:buAutoNum type="arabicPeriod"/>
            </a:pPr>
            <a:r>
              <a:rPr lang="en-US" sz="2200" dirty="0">
                <a:latin typeface="Arial" panose="020B0604020202020204" pitchFamily="34" charset="0"/>
                <a:cs typeface="Arial" panose="020B0604020202020204" pitchFamily="34" charset="0"/>
              </a:rPr>
              <a:t>describes how the site will be decommissioned to prevent sediment and turbidity discharges that degrade water quality. </a:t>
            </a:r>
          </a:p>
          <a:p>
            <a:pPr marL="797814" lvl="1" indent="-514350">
              <a:buFont typeface="+mj-lt"/>
              <a:buAutoNum type="arabicPeriod"/>
            </a:pPr>
            <a:r>
              <a:rPr lang="en-US" sz="2200" dirty="0">
                <a:latin typeface="Arial" panose="020B0604020202020204" pitchFamily="34" charset="0"/>
                <a:cs typeface="Arial" panose="020B0604020202020204" pitchFamily="34" charset="0"/>
              </a:rPr>
              <a:t>If construction activities are proposed in the Site Closure Report, a project implementation schedule shall be included in the report. </a:t>
            </a:r>
          </a:p>
        </p:txBody>
      </p:sp>
    </p:spTree>
    <p:extLst>
      <p:ext uri="{BB962C8B-B14F-4D97-AF65-F5344CB8AC3E}">
        <p14:creationId xmlns:p14="http://schemas.microsoft.com/office/powerpoint/2010/main" val="2652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p:txBody>
          <a:bodyPr/>
          <a:lstStyle/>
          <a:p>
            <a:r>
              <a:rPr lang="en-US" dirty="0"/>
              <a:t>SECTION 6 – USEFUL GUIDANCE DOCUMENTS</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93</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203200" y="2152853"/>
            <a:ext cx="11768667" cy="4061680"/>
          </a:xfrm>
        </p:spPr>
        <p:txBody>
          <a:bodyPr>
            <a:normAutofit fontScale="92500" lnSpcReduction="10000"/>
          </a:bodyPr>
          <a:lstStyle/>
          <a:p>
            <a:r>
              <a:rPr lang="en-US" sz="2000" dirty="0"/>
              <a:t>Handbook for Forest, Ranch, &amp; Rural Roads: A Guide for Planning, Designing, Constructing, Reconstructing, Upgrading, Maintaining, and Closing Wildland Roads </a:t>
            </a:r>
            <a:r>
              <a:rPr lang="en-US" sz="2000" dirty="0">
                <a:hlinkClick r:id="rId3"/>
              </a:rPr>
              <a:t>http://www.pacificwatershed.com/sites/default/files/RoadsEnglishBOOKapril2015b.pdf</a:t>
            </a:r>
            <a:r>
              <a:rPr lang="en-US" sz="2000" dirty="0"/>
              <a:t> </a:t>
            </a:r>
          </a:p>
          <a:p>
            <a:r>
              <a:rPr lang="en-US" sz="2000" dirty="0"/>
              <a:t>A Water Quality and Stream Habitat Protection Manual for County Road Maintenance in Northwestern California Watersheds </a:t>
            </a:r>
            <a:r>
              <a:rPr lang="en-US" sz="2000" dirty="0">
                <a:hlinkClick r:id="rId4"/>
              </a:rPr>
              <a:t>http://www.5counties.org/roadmanual.htm</a:t>
            </a:r>
            <a:r>
              <a:rPr lang="en-US" sz="2000" dirty="0"/>
              <a:t> </a:t>
            </a:r>
          </a:p>
          <a:p>
            <a:r>
              <a:rPr lang="en-US" sz="2000" dirty="0"/>
              <a:t>Construction Site BMP Fact Sheets </a:t>
            </a:r>
            <a:r>
              <a:rPr lang="en-US" sz="2000" dirty="0">
                <a:hlinkClick r:id="rId5"/>
              </a:rPr>
              <a:t>http://www.dot.ca.gov/hq/construc/stormwater/factsheets.htm</a:t>
            </a:r>
            <a:r>
              <a:rPr lang="en-US" sz="2000" dirty="0"/>
              <a:t> </a:t>
            </a:r>
          </a:p>
          <a:p>
            <a:r>
              <a:rPr lang="en-US" sz="2000" dirty="0"/>
              <a:t>United States Environmental Protection Agency Riparian/Forested Buffer </a:t>
            </a:r>
            <a:r>
              <a:rPr lang="en-US" sz="2000" dirty="0">
                <a:hlinkClick r:id="rId6"/>
              </a:rPr>
              <a:t>https://nepis.epa.gov/Exe/ZyPDF.cgi/2000W45Y.PDF?Dockey=2000W45Y.PDF</a:t>
            </a:r>
            <a:r>
              <a:rPr lang="en-US" sz="2000" dirty="0"/>
              <a:t> </a:t>
            </a:r>
          </a:p>
          <a:p>
            <a:r>
              <a:rPr lang="fr-FR" sz="2000" dirty="0" err="1"/>
              <a:t>Spoil</a:t>
            </a:r>
            <a:r>
              <a:rPr lang="fr-FR" sz="2000" dirty="0"/>
              <a:t> Pile </a:t>
            </a:r>
            <a:r>
              <a:rPr lang="fr-FR" sz="2000" dirty="0" err="1"/>
              <a:t>BMPs</a:t>
            </a:r>
            <a:r>
              <a:rPr lang="fr-FR" sz="2000" dirty="0"/>
              <a:t> </a:t>
            </a:r>
            <a:r>
              <a:rPr lang="fr-FR" sz="2000" dirty="0">
                <a:hlinkClick r:id="rId7"/>
              </a:rPr>
              <a:t>http://michigan.gov/documents/deq/deq-wb-nps-sp_250905_7.pdf</a:t>
            </a:r>
            <a:r>
              <a:rPr lang="fr-FR" sz="2000" dirty="0"/>
              <a:t> </a:t>
            </a:r>
          </a:p>
          <a:p>
            <a:r>
              <a:rPr lang="en-US" sz="2000" dirty="0"/>
              <a:t>Water Tanks: Guidelines for Installation and Use </a:t>
            </a:r>
            <a:r>
              <a:rPr lang="en-US" sz="2000" dirty="0">
                <a:hlinkClick r:id="rId8"/>
              </a:rPr>
              <a:t>http://www.waterandseptictanks.com/Portals/0/files/GUIDELINES-FOR-INSTALLATIONOF-WATER-TANKS-_rev1_-03-20-08-_2_.pdf</a:t>
            </a:r>
            <a:endParaRPr lang="en-US" sz="2000" dirty="0"/>
          </a:p>
          <a:p>
            <a:r>
              <a:rPr lang="en-US" sz="2000" dirty="0"/>
              <a:t> </a:t>
            </a:r>
          </a:p>
        </p:txBody>
      </p:sp>
    </p:spTree>
    <p:extLst>
      <p:ext uri="{BB962C8B-B14F-4D97-AF65-F5344CB8AC3E}">
        <p14:creationId xmlns:p14="http://schemas.microsoft.com/office/powerpoint/2010/main" val="14253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1523870" y="1969420"/>
            <a:ext cx="9371949" cy="1183566"/>
          </a:xfrm>
        </p:spPr>
        <p:txBody>
          <a:bodyPr/>
          <a:lstStyle/>
          <a:p>
            <a:r>
              <a:rPr lang="en-US" b="1" dirty="0"/>
              <a:t>ATTACHMENT B: </a:t>
            </a:r>
            <a:br>
              <a:rPr lang="en-US" b="1" dirty="0"/>
            </a:br>
            <a:r>
              <a:rPr lang="en-US" b="1" dirty="0"/>
              <a:t>MONITORING AND REPORTING PROGRAM</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94</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2138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95</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a:t>Add a footer</a:t>
            </a:r>
            <a:endParaRPr lang="en-US" dirty="0"/>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597227" y="999067"/>
            <a:ext cx="9371948" cy="3540837"/>
          </a:xfrm>
        </p:spPr>
        <p:txBody>
          <a:bodyPr/>
          <a:lstStyle/>
          <a:p>
            <a:r>
              <a:rPr lang="en-US" sz="2800" b="1" dirty="0"/>
              <a:t>The MRP is issued pursuant to Water Code section 13267</a:t>
            </a:r>
            <a:endParaRPr lang="en-US" sz="2800" dirty="0"/>
          </a:p>
        </p:txBody>
      </p:sp>
      <p:pic>
        <p:nvPicPr>
          <p:cNvPr id="8" name="Picture 7" descr="A screenshot of a cell phone&#10;&#10;Description automatically generated">
            <a:extLst>
              <a:ext uri="{FF2B5EF4-FFF2-40B4-BE49-F238E27FC236}">
                <a16:creationId xmlns:a16="http://schemas.microsoft.com/office/drawing/2014/main" id="{13CFCF36-F5F2-4104-9439-91AE79425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933" y="1438716"/>
            <a:ext cx="7382261" cy="5143197"/>
          </a:xfrm>
          <a:prstGeom prst="rect">
            <a:avLst/>
          </a:prstGeom>
        </p:spPr>
      </p:pic>
    </p:spTree>
    <p:extLst>
      <p:ext uri="{BB962C8B-B14F-4D97-AF65-F5344CB8AC3E}">
        <p14:creationId xmlns:p14="http://schemas.microsoft.com/office/powerpoint/2010/main" val="125961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96</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sp>
        <p:nvSpPr>
          <p:cNvPr id="7" name="Content Placeholder 6">
            <a:extLst>
              <a:ext uri="{FF2B5EF4-FFF2-40B4-BE49-F238E27FC236}">
                <a16:creationId xmlns:a16="http://schemas.microsoft.com/office/drawing/2014/main" id="{CFE8744D-8EE6-485F-B128-D030DBAECDAF}"/>
              </a:ext>
            </a:extLst>
          </p:cNvPr>
          <p:cNvSpPr>
            <a:spLocks noGrp="1"/>
          </p:cNvSpPr>
          <p:nvPr>
            <p:ph idx="1"/>
          </p:nvPr>
        </p:nvSpPr>
        <p:spPr>
          <a:xfrm>
            <a:off x="1223760" y="1658581"/>
            <a:ext cx="9371948" cy="3540837"/>
          </a:xfrm>
        </p:spPr>
        <p:txBody>
          <a:bodyPr>
            <a:normAutofit/>
          </a:bodyPr>
          <a:lstStyle/>
          <a:p>
            <a:pPr lvl="1"/>
            <a:r>
              <a:rPr lang="en-US" sz="2200" dirty="0">
                <a:latin typeface="Arial" panose="020B0604020202020204" pitchFamily="34" charset="0"/>
                <a:cs typeface="Arial" panose="020B0604020202020204" pitchFamily="34" charset="0"/>
              </a:rPr>
              <a:t>Facility Status Report </a:t>
            </a:r>
          </a:p>
          <a:p>
            <a:pPr lvl="1"/>
            <a:r>
              <a:rPr lang="en-US" sz="2200" dirty="0">
                <a:latin typeface="Arial" panose="020B0604020202020204" pitchFamily="34" charset="0"/>
                <a:cs typeface="Arial" panose="020B0604020202020204" pitchFamily="34" charset="0"/>
              </a:rPr>
              <a:t>Site maintenance Status Report </a:t>
            </a:r>
          </a:p>
          <a:p>
            <a:pPr lvl="1"/>
            <a:r>
              <a:rPr lang="en-US" sz="2200" dirty="0">
                <a:latin typeface="Arial" panose="020B0604020202020204" pitchFamily="34" charset="0"/>
                <a:cs typeface="Arial" panose="020B0604020202020204" pitchFamily="34" charset="0"/>
              </a:rPr>
              <a:t>Storm water runoff monitoring Report </a:t>
            </a:r>
          </a:p>
          <a:p>
            <a:pPr lvl="1"/>
            <a:r>
              <a:rPr lang="en-US" sz="2200" dirty="0">
                <a:latin typeface="Arial" panose="020B0604020202020204" pitchFamily="34" charset="0"/>
                <a:cs typeface="Arial" panose="020B0604020202020204" pitchFamily="34" charset="0"/>
              </a:rPr>
              <a:t>Any other reports required by Regional Water Board</a:t>
            </a:r>
          </a:p>
          <a:p>
            <a:pPr lvl="1"/>
            <a:r>
              <a:rPr lang="en-US" sz="2200" dirty="0">
                <a:latin typeface="Arial" panose="020B0604020202020204" pitchFamily="34" charset="0"/>
                <a:cs typeface="Arial" panose="020B0604020202020204" pitchFamily="34" charset="0"/>
              </a:rPr>
              <a:t>All Reports shall be submitted no later than March 1 following the year being monitored. </a:t>
            </a:r>
          </a:p>
          <a:p>
            <a:pPr lvl="1"/>
            <a:r>
              <a:rPr lang="en-US" sz="2200" dirty="0">
                <a:latin typeface="Arial" panose="020B0604020202020204" pitchFamily="34" charset="0"/>
                <a:cs typeface="Arial" panose="020B0604020202020204" pitchFamily="34" charset="0"/>
              </a:rPr>
              <a:t>All report shall be submitted electronically </a:t>
            </a:r>
          </a:p>
        </p:txBody>
      </p:sp>
    </p:spTree>
    <p:extLst>
      <p:ext uri="{BB962C8B-B14F-4D97-AF65-F5344CB8AC3E}">
        <p14:creationId xmlns:p14="http://schemas.microsoft.com/office/powerpoint/2010/main" val="319166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97</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pic>
        <p:nvPicPr>
          <p:cNvPr id="14" name="Content Placeholder 13" descr="A screenshot of a cell phone&#10;&#10;Description automatically generated">
            <a:extLst>
              <a:ext uri="{FF2B5EF4-FFF2-40B4-BE49-F238E27FC236}">
                <a16:creationId xmlns:a16="http://schemas.microsoft.com/office/drawing/2014/main" id="{12E6493D-6BF5-41A8-9B54-EB8794D1CB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642" y="999067"/>
            <a:ext cx="8644406" cy="5582846"/>
          </a:xfrm>
        </p:spPr>
      </p:pic>
    </p:spTree>
    <p:extLst>
      <p:ext uri="{BB962C8B-B14F-4D97-AF65-F5344CB8AC3E}">
        <p14:creationId xmlns:p14="http://schemas.microsoft.com/office/powerpoint/2010/main" val="79944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98</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pic>
        <p:nvPicPr>
          <p:cNvPr id="9" name="Content Placeholder 8" descr="A screenshot of a cell phone&#10;&#10;Description automatically generated">
            <a:extLst>
              <a:ext uri="{FF2B5EF4-FFF2-40B4-BE49-F238E27FC236}">
                <a16:creationId xmlns:a16="http://schemas.microsoft.com/office/drawing/2014/main" id="{7F5DC4F1-5AB5-4A21-BD68-62E07E2797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9733" y="64944"/>
            <a:ext cx="6079067" cy="6728111"/>
          </a:xfrm>
        </p:spPr>
      </p:pic>
    </p:spTree>
    <p:extLst>
      <p:ext uri="{BB962C8B-B14F-4D97-AF65-F5344CB8AC3E}">
        <p14:creationId xmlns:p14="http://schemas.microsoft.com/office/powerpoint/2010/main" val="18624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71AC-D589-427D-A423-1BFCFB7BCD94}"/>
              </a:ext>
            </a:extLst>
          </p:cNvPr>
          <p:cNvSpPr>
            <a:spLocks noGrp="1"/>
          </p:cNvSpPr>
          <p:nvPr>
            <p:ph type="title"/>
          </p:nvPr>
        </p:nvSpPr>
        <p:spPr>
          <a:xfrm>
            <a:off x="410402" y="276087"/>
            <a:ext cx="11493731" cy="722980"/>
          </a:xfrm>
        </p:spPr>
        <p:txBody>
          <a:bodyPr>
            <a:normAutofit fontScale="90000"/>
          </a:bodyPr>
          <a:lstStyle/>
          <a:p>
            <a:r>
              <a:rPr lang="en-US" dirty="0"/>
              <a:t>ATTACHMENT B: MONITORING AND REPORTING PROGRAM (MRP)</a:t>
            </a:r>
          </a:p>
        </p:txBody>
      </p:sp>
      <p:sp>
        <p:nvSpPr>
          <p:cNvPr id="4" name="Slide Number Placeholder 3">
            <a:extLst>
              <a:ext uri="{FF2B5EF4-FFF2-40B4-BE49-F238E27FC236}">
                <a16:creationId xmlns:a16="http://schemas.microsoft.com/office/drawing/2014/main" id="{E5428872-3ECF-4734-BDC0-5DAEA12828D2}"/>
              </a:ext>
            </a:extLst>
          </p:cNvPr>
          <p:cNvSpPr>
            <a:spLocks noGrp="1"/>
          </p:cNvSpPr>
          <p:nvPr>
            <p:ph type="sldNum" sz="quarter" idx="12"/>
          </p:nvPr>
        </p:nvSpPr>
        <p:spPr/>
        <p:txBody>
          <a:bodyPr/>
          <a:lstStyle/>
          <a:p>
            <a:fld id="{9CD8D479-8942-46E8-A226-A4E01F7A105C}" type="slidenum">
              <a:rPr lang="en-US" smtClean="0"/>
              <a:t>99</a:t>
            </a:fld>
            <a:endParaRPr lang="en-US"/>
          </a:p>
        </p:txBody>
      </p:sp>
      <p:sp>
        <p:nvSpPr>
          <p:cNvPr id="5" name="Date Placeholder 4">
            <a:extLst>
              <a:ext uri="{FF2B5EF4-FFF2-40B4-BE49-F238E27FC236}">
                <a16:creationId xmlns:a16="http://schemas.microsoft.com/office/drawing/2014/main" id="{8C09EEFF-2753-4784-861B-99EB63ED0634}"/>
              </a:ext>
            </a:extLst>
          </p:cNvPr>
          <p:cNvSpPr>
            <a:spLocks noGrp="1"/>
          </p:cNvSpPr>
          <p:nvPr>
            <p:ph type="dt" sz="half" idx="10"/>
          </p:nvPr>
        </p:nvSpPr>
        <p:spPr/>
        <p:txBody>
          <a:bodyPr/>
          <a:lstStyle/>
          <a:p>
            <a:fld id="{6DD1B487-36FD-4CED-B07A-1A81FC6540B1}" type="datetime1">
              <a:rPr lang="en-US" smtClean="0"/>
              <a:pPr/>
              <a:t>12/03/2019</a:t>
            </a:fld>
            <a:endParaRPr lang="en-US" dirty="0"/>
          </a:p>
        </p:txBody>
      </p:sp>
      <p:sp>
        <p:nvSpPr>
          <p:cNvPr id="6" name="Footer Placeholder 5">
            <a:extLst>
              <a:ext uri="{FF2B5EF4-FFF2-40B4-BE49-F238E27FC236}">
                <a16:creationId xmlns:a16="http://schemas.microsoft.com/office/drawing/2014/main" id="{1972CEC7-2239-4E90-87C9-68354C3E9004}"/>
              </a:ext>
            </a:extLst>
          </p:cNvPr>
          <p:cNvSpPr>
            <a:spLocks noGrp="1"/>
          </p:cNvSpPr>
          <p:nvPr>
            <p:ph type="ftr" sz="quarter" idx="11"/>
          </p:nvPr>
        </p:nvSpPr>
        <p:spPr/>
        <p:txBody>
          <a:bodyPr/>
          <a:lstStyle/>
          <a:p>
            <a:r>
              <a:rPr lang="en-US" dirty="0"/>
              <a:t>Add a footer</a:t>
            </a:r>
          </a:p>
        </p:txBody>
      </p:sp>
      <p:pic>
        <p:nvPicPr>
          <p:cNvPr id="10" name="Content Placeholder 9" descr="A screenshot of a cell phone&#10;&#10;Description automatically generated">
            <a:extLst>
              <a:ext uri="{FF2B5EF4-FFF2-40B4-BE49-F238E27FC236}">
                <a16:creationId xmlns:a16="http://schemas.microsoft.com/office/drawing/2014/main" id="{1851AB28-B272-470C-A405-825FBCB61D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6054" y="1667933"/>
            <a:ext cx="10039892" cy="3826934"/>
          </a:xfrm>
        </p:spPr>
      </p:pic>
    </p:spTree>
    <p:extLst>
      <p:ext uri="{BB962C8B-B14F-4D97-AF65-F5344CB8AC3E}">
        <p14:creationId xmlns:p14="http://schemas.microsoft.com/office/powerpoint/2010/main" val="251575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9342</TotalTime>
  <Words>17333</Words>
  <Application>Microsoft Office PowerPoint</Application>
  <PresentationFormat>Widescreen</PresentationFormat>
  <Paragraphs>1498</Paragraphs>
  <Slides>132</Slides>
  <Notes>132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1</vt:i4>
      </vt:variant>
      <vt:variant>
        <vt:lpstr>Slide Titles</vt:lpstr>
      </vt:variant>
      <vt:variant>
        <vt:i4>132</vt:i4>
      </vt:variant>
    </vt:vector>
  </HeadingPairs>
  <TitlesOfParts>
    <vt:vector size="139" baseType="lpstr">
      <vt:lpstr>Adobe Devanagari</vt:lpstr>
      <vt:lpstr>Arial</vt:lpstr>
      <vt:lpstr>Corbel</vt:lpstr>
      <vt:lpstr>Wingdings</vt:lpstr>
      <vt:lpstr>Wingdings 2</vt:lpstr>
      <vt:lpstr>Ecology 16x9</vt:lpstr>
      <vt:lpstr>file:///C:\Users\hnepal\Desktop\Archieved\YoloPresentation\CANGO_2019%20NOT%20and%20Site%20Closure%20Report.pdf</vt:lpstr>
      <vt:lpstr>Cannabis Cultivation Regulatory Program</vt:lpstr>
      <vt:lpstr>WHO WE ARE</vt:lpstr>
      <vt:lpstr>PowerPoint Presentation</vt:lpstr>
      <vt:lpstr>ACRONYMS AND ABBREVIATIONS</vt:lpstr>
      <vt:lpstr>FINDINGS – BACKGROUND </vt:lpstr>
      <vt:lpstr>FINDINGS – BACKGROUND </vt:lpstr>
      <vt:lpstr>FINDINGS – BACKGROUND </vt:lpstr>
      <vt:lpstr>FINDINGS – BACKGROUND  EXEMPTIONS FOR CERTAIN CULTIVATION ACTIVITIES</vt:lpstr>
      <vt:lpstr>FINDINGS – BACKGROUND  EXEMPTIONS FOR CERTAIN CULTIVATION ACTIVITIES</vt:lpstr>
      <vt:lpstr>FINDINGS – BACKGROUND  EXEMPTIONS FOR CERTAIN CULTIVATION ACTIVITIES</vt:lpstr>
      <vt:lpstr>FINDINGS – BACKGROUND  EXEMPTIONS FOR CERTAIN CULTIVATION ACTIVITIES</vt:lpstr>
      <vt:lpstr>FINDINGS – BACKGROUND  WATER CODE CONSIDERATIONS</vt:lpstr>
      <vt:lpstr>FINDINGS – BACKGROUND  REGULATORY CONSIDERATIONS</vt:lpstr>
      <vt:lpstr>FINDINGS – BACKGROUND  APPLICATION/TERMINATION PROCESS AND FEES</vt:lpstr>
      <vt:lpstr>FINDINGS – BACKGROUND  PROVISIONS</vt:lpstr>
      <vt:lpstr>FINDINGS – BACKGROUND  PROVISIONS – Standard for all Dischargers </vt:lpstr>
      <vt:lpstr>FINDINGS – BACKGROUND  PROVISIONS – Standard for all Dischargers </vt:lpstr>
      <vt:lpstr>FINDINGS – BACKGROUND  PROVISIONS – Standard for all Dischargers </vt:lpstr>
      <vt:lpstr>FINDINGS – BACKGROUND  PROVISIONS – Standard for all Dischargers </vt:lpstr>
      <vt:lpstr>FINDINGS – BACKGROUND  PROVISIONS – Standard for all Dischargers </vt:lpstr>
      <vt:lpstr>ATTACHMENT A: CANNABIS POLICY ATTACHMENT A  DEFINITIONS AND REQUIREMENTS FOR CANNABIS CULTIVATION ORDER WQ 2019-0001-DWQ</vt:lpstr>
      <vt:lpstr>ATTACHMENT A - DEFINITIONS</vt:lpstr>
      <vt:lpstr>ATTACHMENT A - DEFINITIONS</vt:lpstr>
      <vt:lpstr>ATTACHMENT A - DEFINITIONS</vt:lpstr>
      <vt:lpstr>ATTACHMENT A - DEFINITIONS</vt:lpstr>
      <vt:lpstr>ATTACHMENT A - DEFINITIONS</vt:lpstr>
      <vt:lpstr>ATTACHMENT A - DEFINITIONS</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GENERAL REQUIREMENTS AND PROHIBITIONS </vt:lpstr>
      <vt:lpstr>ATTACHMENT A –  SECTION 2 – REQUIREMENTS RELATED TO WATER DIVERSIONS AND WASTE DISCHARGE FOR CANNABIS CULTIVATION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ATTACHMENT A –  Section 2 REQUIREMENTS </vt:lpstr>
      <vt:lpstr>PowerPoint Presentation</vt:lpstr>
      <vt:lpstr>PowerPoint Presentation</vt:lpstr>
      <vt:lpstr>SECTION 5 – PLANNING AND REPORTING</vt:lpstr>
      <vt:lpstr>SECTION 5 – PLANNING AND REPORTING</vt:lpstr>
      <vt:lpstr>SECTION 5 – PLANNING AND REPORTING</vt:lpstr>
      <vt:lpstr>SECTION 5 – PLANNING AND REPORTING</vt:lpstr>
      <vt:lpstr>SECTION 5 – PLANNING AND REPORTING</vt:lpstr>
      <vt:lpstr>SECTION 5 – PLANNING AND REPORTING</vt:lpstr>
      <vt:lpstr>SECTION 5 – PLANNING AND REPORTING</vt:lpstr>
      <vt:lpstr>SECTION 5 – PLANNING AND REPORTING</vt:lpstr>
      <vt:lpstr>SECTION 6 – USEFUL GUIDANCE DOCUMENTS</vt:lpstr>
      <vt:lpstr>ATTACHMENT B:  MONITORING AND REPORTING PROGRAM</vt:lpstr>
      <vt:lpstr>ATTACHMENT B: MONITORING AND REPORTING PROGRAM (MRP)</vt:lpstr>
      <vt:lpstr>ATTACHMENT B: MONITORING AND REPORTING PROGRAM (MRP)</vt:lpstr>
      <vt:lpstr>ATTACHMENT B: MONITORING AND REPORTING PROGRAM (MRP)</vt:lpstr>
      <vt:lpstr>ATTACHMENT B: MONITORING AND REPORTING PROGRAM (MRP)</vt:lpstr>
      <vt:lpstr>ATTACHMENT B: MONITORING AND REPORTING PROGRAM (MRP)</vt:lpstr>
      <vt:lpstr>ATTACHMENT B: MONITORING AND REPORTING PROGRAM (MRP)</vt:lpstr>
      <vt:lpstr>ATTACHMENT B: MONITORING AND REPORTING PROGRAM (MRP)</vt:lpstr>
      <vt:lpstr>ATTACHMENT B: MONITORING AND REPORTING PROGRAM (MRP)</vt:lpstr>
      <vt:lpstr>ATTACHMENT C:  NOTICE OF TERMINATION (NOT)</vt:lpstr>
      <vt:lpstr>ATTACHMENT C: NOTICE OF TERMINATION</vt:lpstr>
      <vt:lpstr>ATTACHMENT C: NOTICE OF TERMINATION</vt:lpstr>
      <vt:lpstr>ATTACHMENT D:  TECHNICAL REPORT GUIDANCE</vt:lpstr>
      <vt:lpstr>ATTACHMENT D: TECHNICAL REPORT GUIDANCE</vt:lpstr>
      <vt:lpstr>ATTACHMENT D: TECHNICAL REPORT GUIDANCE</vt:lpstr>
      <vt:lpstr>ATTACHMENT D: TECHNICAL REPORT GUIDANCE - SMP</vt:lpstr>
      <vt:lpstr>ATTACHMENT D: TECHNICAL REPORT GUIDANCE - SMP</vt:lpstr>
      <vt:lpstr>ATTACHMENT D: TECHNICAL REPORT GUIDANCE - SMP</vt:lpstr>
      <vt:lpstr>ATTACHMENT D: TECHNICAL REPORT GUIDANCE - SMP</vt:lpstr>
      <vt:lpstr>ATTACHMENT D: TECHNICAL REPORT GUIDANCE - SMP</vt:lpstr>
      <vt:lpstr>ATTACHMENT D: TECHNICAL REPORT GUIDANCE</vt:lpstr>
      <vt:lpstr>ATTACHMENT D: TECHNICAL REPORT GUIDANCE - NMP</vt:lpstr>
      <vt:lpstr>ATTACHMENT D: TECHNICAL REPORT GUIDANCE - NMP</vt:lpstr>
      <vt:lpstr>ATTACHMENT D: TECHNICAL REPORT GUIDANCE - NMP</vt:lpstr>
      <vt:lpstr>ATTACHMENT D: TECHNICAL REPORT GUIDANCE - NMP</vt:lpstr>
      <vt:lpstr>ATTACHMENT D: TECHNICAL REPORT GUIDANCE - NMP</vt:lpstr>
      <vt:lpstr>ATTACHMENT D: TECHNICAL REPORT GUIDANCE - NMP</vt:lpstr>
      <vt:lpstr>PowerPoint Presentation</vt:lpstr>
      <vt:lpstr>ATTACHMENT D: TECHNICAL REPORT GUIDANCE</vt:lpstr>
      <vt:lpstr>ATTACHMENT D: TECHNICAL REPORT GUIDANCE - SESCP</vt:lpstr>
      <vt:lpstr>ATTACHMENT D: TECHNICAL REPORT GUIDANCE - SESCP</vt:lpstr>
      <vt:lpstr>ATTACHMENT D: TECHNICAL REPORT GUIDANCE</vt:lpstr>
      <vt:lpstr>ATTACHMENT D: TECHNICAL REPORT GUIDANCE - DASP</vt:lpstr>
      <vt:lpstr>ATTACHMENT D: TECHNICAL REPORT GUIDANCE - DASP</vt:lpstr>
      <vt:lpstr>ATTACHMENT D: TECHNICAL REPORT GUIDANCE - DASP</vt:lpstr>
      <vt:lpstr>ATTACHMENT D: TECHNICAL REPORT GUIDANCE - DASP</vt:lpstr>
      <vt:lpstr>ATTACHMENT D: TECHNICAL REPORT GUIDANCE</vt:lpstr>
      <vt:lpstr>ATTACHMENT D: TECHNICAL REPORT GUIDANCE - SCR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Valley Water Board</dc:title>
  <dc:creator>Nepal, Harihar@Waterboards</dc:creator>
  <cp:lastModifiedBy>Nepal, Harihar@Waterboards</cp:lastModifiedBy>
  <cp:revision>386</cp:revision>
  <cp:lastPrinted>2019-12-03T21:09:13Z</cp:lastPrinted>
  <dcterms:created xsi:type="dcterms:W3CDTF">2018-04-30T16:36:58Z</dcterms:created>
  <dcterms:modified xsi:type="dcterms:W3CDTF">2019-12-03T21:10:18Z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