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Lst>
  <p:notesMasterIdLst>
    <p:notesMasterId r:id="rId31"/>
  </p:notesMasterIdLst>
  <p:handoutMasterIdLst>
    <p:handoutMasterId r:id="rId32"/>
  </p:handoutMasterIdLst>
  <p:sldIdLst>
    <p:sldId id="256" r:id="rId2"/>
    <p:sldId id="327" r:id="rId3"/>
    <p:sldId id="328" r:id="rId4"/>
    <p:sldId id="361" r:id="rId5"/>
    <p:sldId id="362" r:id="rId6"/>
    <p:sldId id="332" r:id="rId7"/>
    <p:sldId id="363" r:id="rId8"/>
    <p:sldId id="364" r:id="rId9"/>
    <p:sldId id="336" r:id="rId10"/>
    <p:sldId id="337" r:id="rId11"/>
    <p:sldId id="365" r:id="rId12"/>
    <p:sldId id="376" r:id="rId13"/>
    <p:sldId id="340" r:id="rId14"/>
    <p:sldId id="366" r:id="rId15"/>
    <p:sldId id="375" r:id="rId16"/>
    <p:sldId id="342" r:id="rId17"/>
    <p:sldId id="343" r:id="rId18"/>
    <p:sldId id="367" r:id="rId19"/>
    <p:sldId id="368" r:id="rId20"/>
    <p:sldId id="369" r:id="rId21"/>
    <p:sldId id="348" r:id="rId22"/>
    <p:sldId id="349" r:id="rId23"/>
    <p:sldId id="350" r:id="rId24"/>
    <p:sldId id="371" r:id="rId25"/>
    <p:sldId id="351" r:id="rId26"/>
    <p:sldId id="352" r:id="rId27"/>
    <p:sldId id="354" r:id="rId28"/>
    <p:sldId id="356" r:id="rId29"/>
    <p:sldId id="370" r:id="rId30"/>
  </p:sldIdLst>
  <p:sldSz cx="12192000" cy="6858000"/>
  <p:notesSz cx="7010400" cy="92964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ayle Neuvert" initials="MN" lastIdx="3" clrIdx="0">
    <p:extLst>
      <p:ext uri="{19B8F6BF-5375-455C-9EA6-DF929625EA0E}">
        <p15:presenceInfo xmlns:p15="http://schemas.microsoft.com/office/powerpoint/2012/main" userId="S-1-5-21-2014279508-660360538-6498272-47508" providerId="AD"/>
      </p:ext>
    </p:extLst>
  </p:cmAuthor>
  <p:cmAuthor id="2" name="TSMZ"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FF"/>
    <a:srgbClr val="F6F3EE"/>
    <a:srgbClr val="F9EB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9" autoAdjust="0"/>
    <p:restoredTop sz="89559" autoAdjust="0"/>
  </p:normalViewPr>
  <p:slideViewPr>
    <p:cSldViewPr snapToGrid="0">
      <p:cViewPr varScale="1">
        <p:scale>
          <a:sx n="84" d="100"/>
          <a:sy n="84" d="100"/>
        </p:scale>
        <p:origin x="156" y="84"/>
      </p:cViewPr>
      <p:guideLst>
        <p:guide orient="horz" pos="2160"/>
        <p:guide pos="3840"/>
      </p:guideLst>
    </p:cSldViewPr>
  </p:slideViewPr>
  <p:notesTextViewPr>
    <p:cViewPr>
      <p:scale>
        <a:sx n="3" d="2"/>
        <a:sy n="3" d="2"/>
      </p:scale>
      <p:origin x="0" y="0"/>
    </p:cViewPr>
  </p:notesTextViewPr>
  <p:notesViewPr>
    <p:cSldViewPr snapToGrid="0">
      <p:cViewPr>
        <p:scale>
          <a:sx n="100" d="100"/>
          <a:sy n="100" d="100"/>
        </p:scale>
        <p:origin x="3420" y="-7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2A9A74-0FDB-410F-A884-6E762DCB495B}" type="datetimeFigureOut">
              <a:rPr lang="en-US" smtClean="0"/>
              <a:t>10/20/2020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F107DB-E19B-4C4E-AFC7-43263CCEB645}" type="slidenum">
              <a:rPr lang="en-US" smtClean="0"/>
              <a:t>‹#›</a:t>
            </a:fld>
            <a:endParaRPr lang="en-US" dirty="0"/>
          </a:p>
        </p:txBody>
      </p:sp>
    </p:spTree>
    <p:extLst>
      <p:ext uri="{BB962C8B-B14F-4D97-AF65-F5344CB8AC3E}">
        <p14:creationId xmlns:p14="http://schemas.microsoft.com/office/powerpoint/2010/main" val="2640534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D45EFF-5B95-4253-AF77-062EBFF84ED2}" type="datetimeFigureOut">
              <a:rPr lang="en-US" smtClean="0"/>
              <a:t>10/20/2020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B58AE8-557E-467F-8F8E-B3E0069A16BB}" type="slidenum">
              <a:rPr lang="en-US" smtClean="0"/>
              <a:t>‹#›</a:t>
            </a:fld>
            <a:endParaRPr lang="en-US" dirty="0"/>
          </a:p>
        </p:txBody>
      </p:sp>
    </p:spTree>
    <p:extLst>
      <p:ext uri="{BB962C8B-B14F-4D97-AF65-F5344CB8AC3E}">
        <p14:creationId xmlns:p14="http://schemas.microsoft.com/office/powerpoint/2010/main" val="15311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8AE8-557E-467F-8F8E-B3E0069A16BB}" type="slidenum">
              <a:rPr lang="en-US" smtClean="0"/>
              <a:t>1</a:t>
            </a:fld>
            <a:endParaRPr lang="en-US" dirty="0"/>
          </a:p>
        </p:txBody>
      </p:sp>
    </p:spTree>
    <p:extLst>
      <p:ext uri="{BB962C8B-B14F-4D97-AF65-F5344CB8AC3E}">
        <p14:creationId xmlns:p14="http://schemas.microsoft.com/office/powerpoint/2010/main" val="243718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10</a:t>
            </a:fld>
            <a:endParaRPr lang="en-US" dirty="0"/>
          </a:p>
        </p:txBody>
      </p:sp>
    </p:spTree>
    <p:extLst>
      <p:ext uri="{BB962C8B-B14F-4D97-AF65-F5344CB8AC3E}">
        <p14:creationId xmlns:p14="http://schemas.microsoft.com/office/powerpoint/2010/main" val="525528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11</a:t>
            </a:fld>
            <a:endParaRPr lang="en-US" dirty="0"/>
          </a:p>
        </p:txBody>
      </p:sp>
    </p:spTree>
    <p:extLst>
      <p:ext uri="{BB962C8B-B14F-4D97-AF65-F5344CB8AC3E}">
        <p14:creationId xmlns:p14="http://schemas.microsoft.com/office/powerpoint/2010/main" val="2036354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12</a:t>
            </a:fld>
            <a:endParaRPr lang="en-US" dirty="0"/>
          </a:p>
        </p:txBody>
      </p:sp>
    </p:spTree>
    <p:extLst>
      <p:ext uri="{BB962C8B-B14F-4D97-AF65-F5344CB8AC3E}">
        <p14:creationId xmlns:p14="http://schemas.microsoft.com/office/powerpoint/2010/main" val="194442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13</a:t>
            </a:fld>
            <a:endParaRPr lang="en-US" dirty="0"/>
          </a:p>
        </p:txBody>
      </p:sp>
    </p:spTree>
    <p:extLst>
      <p:ext uri="{BB962C8B-B14F-4D97-AF65-F5344CB8AC3E}">
        <p14:creationId xmlns:p14="http://schemas.microsoft.com/office/powerpoint/2010/main" val="113882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14</a:t>
            </a:fld>
            <a:endParaRPr lang="en-US" dirty="0"/>
          </a:p>
        </p:txBody>
      </p:sp>
    </p:spTree>
    <p:extLst>
      <p:ext uri="{BB962C8B-B14F-4D97-AF65-F5344CB8AC3E}">
        <p14:creationId xmlns:p14="http://schemas.microsoft.com/office/powerpoint/2010/main" val="3994000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15</a:t>
            </a:fld>
            <a:endParaRPr lang="en-US" dirty="0"/>
          </a:p>
        </p:txBody>
      </p:sp>
    </p:spTree>
    <p:extLst>
      <p:ext uri="{BB962C8B-B14F-4D97-AF65-F5344CB8AC3E}">
        <p14:creationId xmlns:p14="http://schemas.microsoft.com/office/powerpoint/2010/main" val="11984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16</a:t>
            </a:fld>
            <a:endParaRPr lang="en-US" dirty="0"/>
          </a:p>
        </p:txBody>
      </p:sp>
    </p:spTree>
    <p:extLst>
      <p:ext uri="{BB962C8B-B14F-4D97-AF65-F5344CB8AC3E}">
        <p14:creationId xmlns:p14="http://schemas.microsoft.com/office/powerpoint/2010/main" val="80602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17</a:t>
            </a:fld>
            <a:endParaRPr lang="en-US" dirty="0"/>
          </a:p>
        </p:txBody>
      </p:sp>
    </p:spTree>
    <p:extLst>
      <p:ext uri="{BB962C8B-B14F-4D97-AF65-F5344CB8AC3E}">
        <p14:creationId xmlns:p14="http://schemas.microsoft.com/office/powerpoint/2010/main" val="189219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18</a:t>
            </a:fld>
            <a:endParaRPr lang="en-US" dirty="0"/>
          </a:p>
        </p:txBody>
      </p:sp>
    </p:spTree>
    <p:extLst>
      <p:ext uri="{BB962C8B-B14F-4D97-AF65-F5344CB8AC3E}">
        <p14:creationId xmlns:p14="http://schemas.microsoft.com/office/powerpoint/2010/main" val="44124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19</a:t>
            </a:fld>
            <a:endParaRPr lang="en-US" dirty="0"/>
          </a:p>
        </p:txBody>
      </p:sp>
    </p:spTree>
    <p:extLst>
      <p:ext uri="{BB962C8B-B14F-4D97-AF65-F5344CB8AC3E}">
        <p14:creationId xmlns:p14="http://schemas.microsoft.com/office/powerpoint/2010/main" val="357345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a:t>
            </a:fld>
            <a:endParaRPr lang="en-US" dirty="0"/>
          </a:p>
        </p:txBody>
      </p:sp>
    </p:spTree>
    <p:extLst>
      <p:ext uri="{BB962C8B-B14F-4D97-AF65-F5344CB8AC3E}">
        <p14:creationId xmlns:p14="http://schemas.microsoft.com/office/powerpoint/2010/main" val="211103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20</a:t>
            </a:fld>
            <a:endParaRPr lang="en-US" dirty="0"/>
          </a:p>
        </p:txBody>
      </p:sp>
    </p:spTree>
    <p:extLst>
      <p:ext uri="{BB962C8B-B14F-4D97-AF65-F5344CB8AC3E}">
        <p14:creationId xmlns:p14="http://schemas.microsoft.com/office/powerpoint/2010/main" val="3569099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21</a:t>
            </a:fld>
            <a:endParaRPr lang="en-US" dirty="0"/>
          </a:p>
        </p:txBody>
      </p:sp>
    </p:spTree>
    <p:extLst>
      <p:ext uri="{BB962C8B-B14F-4D97-AF65-F5344CB8AC3E}">
        <p14:creationId xmlns:p14="http://schemas.microsoft.com/office/powerpoint/2010/main" val="1102161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22</a:t>
            </a:fld>
            <a:endParaRPr lang="en-US" dirty="0"/>
          </a:p>
        </p:txBody>
      </p:sp>
    </p:spTree>
    <p:extLst>
      <p:ext uri="{BB962C8B-B14F-4D97-AF65-F5344CB8AC3E}">
        <p14:creationId xmlns:p14="http://schemas.microsoft.com/office/powerpoint/2010/main" val="496542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23</a:t>
            </a:fld>
            <a:endParaRPr lang="en-US" dirty="0"/>
          </a:p>
        </p:txBody>
      </p:sp>
    </p:spTree>
    <p:extLst>
      <p:ext uri="{BB962C8B-B14F-4D97-AF65-F5344CB8AC3E}">
        <p14:creationId xmlns:p14="http://schemas.microsoft.com/office/powerpoint/2010/main" val="3997183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24</a:t>
            </a:fld>
            <a:endParaRPr lang="en-US" dirty="0"/>
          </a:p>
        </p:txBody>
      </p:sp>
    </p:spTree>
    <p:extLst>
      <p:ext uri="{BB962C8B-B14F-4D97-AF65-F5344CB8AC3E}">
        <p14:creationId xmlns:p14="http://schemas.microsoft.com/office/powerpoint/2010/main" val="2805062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25</a:t>
            </a:fld>
            <a:endParaRPr lang="en-US" dirty="0"/>
          </a:p>
        </p:txBody>
      </p:sp>
    </p:spTree>
    <p:extLst>
      <p:ext uri="{BB962C8B-B14F-4D97-AF65-F5344CB8AC3E}">
        <p14:creationId xmlns:p14="http://schemas.microsoft.com/office/powerpoint/2010/main" val="3880908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26</a:t>
            </a:fld>
            <a:endParaRPr lang="en-US" dirty="0"/>
          </a:p>
        </p:txBody>
      </p:sp>
    </p:spTree>
    <p:extLst>
      <p:ext uri="{BB962C8B-B14F-4D97-AF65-F5344CB8AC3E}">
        <p14:creationId xmlns:p14="http://schemas.microsoft.com/office/powerpoint/2010/main" val="2552379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27</a:t>
            </a:fld>
            <a:endParaRPr lang="en-US" dirty="0"/>
          </a:p>
        </p:txBody>
      </p:sp>
    </p:spTree>
    <p:extLst>
      <p:ext uri="{BB962C8B-B14F-4D97-AF65-F5344CB8AC3E}">
        <p14:creationId xmlns:p14="http://schemas.microsoft.com/office/powerpoint/2010/main" val="3989578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28</a:t>
            </a:fld>
            <a:endParaRPr lang="en-US" dirty="0"/>
          </a:p>
        </p:txBody>
      </p:sp>
    </p:spTree>
    <p:extLst>
      <p:ext uri="{BB962C8B-B14F-4D97-AF65-F5344CB8AC3E}">
        <p14:creationId xmlns:p14="http://schemas.microsoft.com/office/powerpoint/2010/main" val="3931828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29</a:t>
            </a:fld>
            <a:endParaRPr lang="en-US" dirty="0"/>
          </a:p>
        </p:txBody>
      </p:sp>
    </p:spTree>
    <p:extLst>
      <p:ext uri="{BB962C8B-B14F-4D97-AF65-F5344CB8AC3E}">
        <p14:creationId xmlns:p14="http://schemas.microsoft.com/office/powerpoint/2010/main" val="156365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3</a:t>
            </a:fld>
            <a:endParaRPr lang="en-US" dirty="0"/>
          </a:p>
        </p:txBody>
      </p:sp>
    </p:spTree>
    <p:extLst>
      <p:ext uri="{BB962C8B-B14F-4D97-AF65-F5344CB8AC3E}">
        <p14:creationId xmlns:p14="http://schemas.microsoft.com/office/powerpoint/2010/main" val="158011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4</a:t>
            </a:fld>
            <a:endParaRPr lang="en-US" dirty="0"/>
          </a:p>
        </p:txBody>
      </p:sp>
    </p:spTree>
    <p:extLst>
      <p:ext uri="{BB962C8B-B14F-4D97-AF65-F5344CB8AC3E}">
        <p14:creationId xmlns:p14="http://schemas.microsoft.com/office/powerpoint/2010/main" val="277087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5</a:t>
            </a:fld>
            <a:endParaRPr lang="en-US" dirty="0"/>
          </a:p>
        </p:txBody>
      </p:sp>
    </p:spTree>
    <p:extLst>
      <p:ext uri="{BB962C8B-B14F-4D97-AF65-F5344CB8AC3E}">
        <p14:creationId xmlns:p14="http://schemas.microsoft.com/office/powerpoint/2010/main" val="295948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6</a:t>
            </a:fld>
            <a:endParaRPr lang="en-US" dirty="0"/>
          </a:p>
        </p:txBody>
      </p:sp>
    </p:spTree>
    <p:extLst>
      <p:ext uri="{BB962C8B-B14F-4D97-AF65-F5344CB8AC3E}">
        <p14:creationId xmlns:p14="http://schemas.microsoft.com/office/powerpoint/2010/main" val="175591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7</a:t>
            </a:fld>
            <a:endParaRPr lang="en-US" dirty="0"/>
          </a:p>
        </p:txBody>
      </p:sp>
    </p:spTree>
    <p:extLst>
      <p:ext uri="{BB962C8B-B14F-4D97-AF65-F5344CB8AC3E}">
        <p14:creationId xmlns:p14="http://schemas.microsoft.com/office/powerpoint/2010/main" val="106719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8</a:t>
            </a:fld>
            <a:endParaRPr lang="en-US" dirty="0"/>
          </a:p>
        </p:txBody>
      </p:sp>
    </p:spTree>
    <p:extLst>
      <p:ext uri="{BB962C8B-B14F-4D97-AF65-F5344CB8AC3E}">
        <p14:creationId xmlns:p14="http://schemas.microsoft.com/office/powerpoint/2010/main" val="58046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8AE8-557E-467F-8F8E-B3E0069A16BB}" type="slidenum">
              <a:rPr lang="en-US" smtClean="0"/>
              <a:t>9</a:t>
            </a:fld>
            <a:endParaRPr lang="en-US" dirty="0"/>
          </a:p>
        </p:txBody>
      </p:sp>
    </p:spTree>
    <p:extLst>
      <p:ext uri="{BB962C8B-B14F-4D97-AF65-F5344CB8AC3E}">
        <p14:creationId xmlns:p14="http://schemas.microsoft.com/office/powerpoint/2010/main" val="3262259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09950" y="3119578"/>
            <a:ext cx="8382000" cy="1566722"/>
          </a:xfrm>
          <a:prstGeom prst="rect">
            <a:avLst/>
          </a:prstGeom>
          <a:noFill/>
        </p:spPr>
        <p:txBody>
          <a:bodyPr lIns="0" rIns="0" anchor="b" anchorCtr="0">
            <a:noAutofit/>
          </a:bodyPr>
          <a:lstStyle>
            <a:lvl1pPr algn="l">
              <a:lnSpc>
                <a:spcPct val="100000"/>
              </a:lnSpc>
              <a:spcAft>
                <a:spcPts val="600"/>
              </a:spcAft>
              <a:defRPr sz="4800" b="0" cap="none" spc="150" baseline="0">
                <a:ln w="0"/>
                <a:solidFill>
                  <a:schemeClr val="tx2"/>
                </a:solidFill>
                <a:effectLst>
                  <a:outerShdw blurRad="38100" dist="19050" dir="2700000" algn="tl" rotWithShape="0">
                    <a:schemeClr val="dk1">
                      <a:alpha val="40000"/>
                    </a:schemeClr>
                  </a:outerShdw>
                </a:effectLst>
                <a:latin typeface="Corbel" panose="020B0503020204020204" pitchFamily="34" charset="0"/>
              </a:defRPr>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35" y="3664910"/>
            <a:ext cx="2540556" cy="2540556"/>
          </a:xfrm>
          <a:prstGeom prst="rect">
            <a:avLst/>
          </a:prstGeom>
        </p:spPr>
      </p:pic>
      <p:sp>
        <p:nvSpPr>
          <p:cNvPr id="3" name="Subtitle 2"/>
          <p:cNvSpPr>
            <a:spLocks noGrp="1"/>
          </p:cNvSpPr>
          <p:nvPr>
            <p:ph type="subTitle" idx="1"/>
          </p:nvPr>
        </p:nvSpPr>
        <p:spPr>
          <a:xfrm>
            <a:off x="3409950" y="4838700"/>
            <a:ext cx="8382000" cy="1366766"/>
          </a:xfrm>
        </p:spPr>
        <p:txBody>
          <a:bodyPr lIns="0" tIns="91440" rIns="0" bIns="45720" anchor="t">
            <a:normAutofit/>
          </a:bodyPr>
          <a:lstStyle>
            <a:lvl1pPr marL="0" indent="0" algn="l">
              <a:buNone/>
              <a:defRPr sz="2800" b="0" cap="none" spc="0" baseline="0">
                <a:solidFill>
                  <a:schemeClr val="accent1"/>
                </a:solidFill>
                <a:latin typeface="+mn-lt"/>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8" name="Straight Connector 7"/>
          <p:cNvCxnSpPr/>
          <p:nvPr userDrawn="1"/>
        </p:nvCxnSpPr>
        <p:spPr>
          <a:xfrm>
            <a:off x="3409950" y="4762500"/>
            <a:ext cx="838504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925"/>
          <a:stretch/>
        </p:blipFill>
        <p:spPr>
          <a:xfrm>
            <a:off x="0" y="0"/>
            <a:ext cx="12192000" cy="3107871"/>
          </a:xfrm>
          <a:prstGeom prst="rect">
            <a:avLst/>
          </a:prstGeom>
        </p:spPr>
      </p:pic>
    </p:spTree>
    <p:extLst>
      <p:ext uri="{BB962C8B-B14F-4D97-AF65-F5344CB8AC3E}">
        <p14:creationId xmlns:p14="http://schemas.microsoft.com/office/powerpoint/2010/main" val="1596806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92157" y="348004"/>
            <a:ext cx="5580889" cy="1480796"/>
          </a:xfrm>
          <a:prstGeom prst="rect">
            <a:avLst/>
          </a:prstGeom>
          <a:noFill/>
        </p:spPr>
        <p:txBody>
          <a:bodyPr anchor="ctr" anchorCtr="0">
            <a:noAutofit/>
          </a:bodyPr>
          <a:lstStyle>
            <a:lvl1pPr algn="ctr">
              <a:lnSpc>
                <a:spcPct val="100000"/>
              </a:lnSpc>
              <a:spcAft>
                <a:spcPts val="600"/>
              </a:spcAft>
              <a:defRPr sz="4400" b="0" cap="none" spc="150" baseline="0">
                <a:ln w="0"/>
                <a:solidFill>
                  <a:schemeClr val="tx2"/>
                </a:solidFill>
                <a:effectLst>
                  <a:outerShdw blurRad="38100" dist="19050" dir="2700000" algn="tl" rotWithShape="0">
                    <a:schemeClr val="dk1">
                      <a:alpha val="40000"/>
                    </a:schemeClr>
                  </a:outerShdw>
                </a:effectLst>
                <a:latin typeface="Corbel" panose="020B0503020204020204" pitchFamily="34" charset="0"/>
              </a:defRPr>
            </a:lvl1pPr>
          </a:lstStyle>
          <a:p>
            <a:r>
              <a:rPr lang="en-US" dirty="0"/>
              <a:t>Click </a:t>
            </a:r>
            <a:br>
              <a:rPr lang="en-US" dirty="0"/>
            </a:br>
            <a:r>
              <a:rPr lang="en-US" dirty="0"/>
              <a:t>to edit Master title style</a:t>
            </a:r>
          </a:p>
        </p:txBody>
      </p:sp>
      <p:sp>
        <p:nvSpPr>
          <p:cNvPr id="3" name="Subtitle 2"/>
          <p:cNvSpPr>
            <a:spLocks noGrp="1"/>
          </p:cNvSpPr>
          <p:nvPr>
            <p:ph type="subTitle" idx="1"/>
          </p:nvPr>
        </p:nvSpPr>
        <p:spPr>
          <a:xfrm>
            <a:off x="6292158" y="2328008"/>
            <a:ext cx="5580889" cy="4415692"/>
          </a:xfrm>
        </p:spPr>
        <p:txBody>
          <a:bodyPr lIns="0" tIns="91440" bIns="91440" anchor="t">
            <a:noAutofit/>
          </a:bodyPr>
          <a:lstStyle>
            <a:lvl1pPr marL="0" indent="0" algn="ctr">
              <a:buNone/>
              <a:defRPr sz="2800" b="0" cap="none" spc="0" baseline="0">
                <a:solidFill>
                  <a:schemeClr val="accent2"/>
                </a:solidFill>
                <a:latin typeface="+mn-lt"/>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a:t>
            </a:r>
          </a:p>
          <a:p>
            <a:r>
              <a:rPr lang="en-US" dirty="0"/>
              <a:t>Master subtitle style</a:t>
            </a:r>
          </a:p>
        </p:txBody>
      </p:sp>
      <p:cxnSp>
        <p:nvCxnSpPr>
          <p:cNvPr id="6" name="Straight Connector 5"/>
          <p:cNvCxnSpPr/>
          <p:nvPr userDrawn="1"/>
        </p:nvCxnSpPr>
        <p:spPr>
          <a:xfrm>
            <a:off x="6292158" y="2169747"/>
            <a:ext cx="558088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5400000">
            <a:off x="-457200" y="457201"/>
            <a:ext cx="6858001" cy="5943601"/>
          </a:xfrm>
          <a:prstGeom prst="rect">
            <a:avLst/>
          </a:prstGeom>
        </p:spPr>
      </p:pic>
    </p:spTree>
    <p:extLst>
      <p:ext uri="{BB962C8B-B14F-4D97-AF65-F5344CB8AC3E}">
        <p14:creationId xmlns:p14="http://schemas.microsoft.com/office/powerpoint/2010/main" val="24495424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089" y="1946275"/>
            <a:ext cx="114300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393089" y="362855"/>
            <a:ext cx="11430000" cy="1582058"/>
          </a:xfrm>
          <a:prstGeom prst="rect">
            <a:avLst/>
          </a:prstGeom>
        </p:spPr>
        <p:txBody>
          <a:bodyPr vert="horz" lIns="228600" tIns="45720" rIns="228600" bIns="45720" rtlCol="0" anchor="ctr">
            <a:normAutofit/>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8" name="Date Placeholder 3"/>
          <p:cNvSpPr>
            <a:spLocks noGrp="1"/>
          </p:cNvSpPr>
          <p:nvPr>
            <p:ph type="dt" sz="half" idx="2"/>
          </p:nvPr>
        </p:nvSpPr>
        <p:spPr>
          <a:xfrm>
            <a:off x="393091" y="6356350"/>
            <a:ext cx="1624395" cy="365125"/>
          </a:xfrm>
          <a:prstGeom prst="rect">
            <a:avLst/>
          </a:prstGeom>
        </p:spPr>
        <p:txBody>
          <a:bodyPr vert="horz" lIns="91440" tIns="45720" rIns="91440" bIns="45720" rtlCol="0" anchor="ctr"/>
          <a:lstStyle>
            <a:lvl1pPr algn="l">
              <a:defRPr sz="1100">
                <a:solidFill>
                  <a:schemeClr val="accent6">
                    <a:lumMod val="75000"/>
                  </a:schemeClr>
                </a:solidFill>
                <a:latin typeface="+mn-lt"/>
              </a:defRPr>
            </a:lvl1pPr>
          </a:lstStyle>
          <a:p>
            <a:fld id="{5586B75A-687E-405C-8A0B-8D00578BA2C3}" type="datetimeFigureOut">
              <a:rPr lang="en-US" smtClean="0"/>
              <a:pPr/>
              <a:t>10/20/2020</a:t>
            </a:fld>
            <a:endParaRPr lang="en-US" dirty="0"/>
          </a:p>
        </p:txBody>
      </p:sp>
      <p:sp>
        <p:nvSpPr>
          <p:cNvPr id="9" name="Footer Placeholder 4"/>
          <p:cNvSpPr>
            <a:spLocks noGrp="1"/>
          </p:cNvSpPr>
          <p:nvPr>
            <p:ph type="ftr" sz="quarter" idx="3"/>
          </p:nvPr>
        </p:nvSpPr>
        <p:spPr>
          <a:xfrm>
            <a:off x="3140242" y="6356350"/>
            <a:ext cx="5911517" cy="365125"/>
          </a:xfrm>
          <a:prstGeom prst="rect">
            <a:avLst/>
          </a:prstGeom>
        </p:spPr>
        <p:txBody>
          <a:bodyPr vert="horz" lIns="91440" tIns="45720" rIns="91440" bIns="45720" rtlCol="0" anchor="ctr"/>
          <a:lstStyle>
            <a:lvl1pPr algn="l">
              <a:defRPr sz="1100">
                <a:solidFill>
                  <a:schemeClr val="accent6">
                    <a:lumMod val="75000"/>
                  </a:schemeClr>
                </a:solidFill>
                <a:latin typeface="+mn-lt"/>
              </a:defRPr>
            </a:lvl1pPr>
          </a:lstStyle>
          <a:p>
            <a:endParaRPr lang="en-US" dirty="0"/>
          </a:p>
        </p:txBody>
      </p:sp>
      <p:sp>
        <p:nvSpPr>
          <p:cNvPr id="12" name="Slide Number Placeholder 5"/>
          <p:cNvSpPr>
            <a:spLocks noGrp="1"/>
          </p:cNvSpPr>
          <p:nvPr>
            <p:ph type="sldNum" sz="quarter" idx="4"/>
          </p:nvPr>
        </p:nvSpPr>
        <p:spPr>
          <a:xfrm>
            <a:off x="11298914" y="6356350"/>
            <a:ext cx="341971" cy="365125"/>
          </a:xfrm>
          <a:prstGeom prst="rect">
            <a:avLst/>
          </a:prstGeom>
        </p:spPr>
        <p:txBody>
          <a:bodyPr vert="horz" lIns="91440" tIns="45720" rIns="91440" bIns="45720" rtlCol="0" anchor="ctr"/>
          <a:lstStyle>
            <a:lvl1pPr algn="ctr">
              <a:defRPr sz="900" b="1">
                <a:solidFill>
                  <a:schemeClr val="accent6">
                    <a:lumMod val="75000"/>
                  </a:schemeClr>
                </a:solidFill>
              </a:defRPr>
            </a:lvl1pPr>
          </a:lstStyle>
          <a:p>
            <a:fld id="{4FAB73BC-B049-4115-A692-8D63A059BFB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425" y="5708297"/>
            <a:ext cx="1038578" cy="1038578"/>
          </a:xfrm>
          <a:prstGeom prst="rect">
            <a:avLst/>
          </a:prstGeom>
        </p:spPr>
      </p:pic>
    </p:spTree>
    <p:extLst>
      <p:ext uri="{BB962C8B-B14F-4D97-AF65-F5344CB8AC3E}">
        <p14:creationId xmlns:p14="http://schemas.microsoft.com/office/powerpoint/2010/main" val="146496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3091" y="1629863"/>
            <a:ext cx="384048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87851" y="1629863"/>
            <a:ext cx="384048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1"/>
          </p:nvPr>
        </p:nvSpPr>
        <p:spPr>
          <a:xfrm>
            <a:off x="7982611" y="1629863"/>
            <a:ext cx="3840480" cy="5120640"/>
          </a:xfrm>
          <a:ln>
            <a:noFill/>
          </a:ln>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393090" y="362855"/>
            <a:ext cx="11430001" cy="1267008"/>
          </a:xfrm>
          <a:prstGeom prst="rect">
            <a:avLst/>
          </a:prstGeom>
        </p:spPr>
        <p:txBody>
          <a:bodyPr vert="horz" lIns="228600" tIns="45720" rIns="228600" bIns="45720" rtlCol="0" anchor="ctr">
            <a:normAutofit/>
          </a:bodyPr>
          <a:lstStyle/>
          <a:p>
            <a:r>
              <a:rPr lang="en-US" dirty="0"/>
              <a:t>Click to edit Master title style</a:t>
            </a:r>
          </a:p>
        </p:txBody>
      </p:sp>
      <p:sp>
        <p:nvSpPr>
          <p:cNvPr id="20" name="Slide Number Placeholder 5"/>
          <p:cNvSpPr>
            <a:spLocks noGrp="1"/>
          </p:cNvSpPr>
          <p:nvPr>
            <p:ph type="sldNum" sz="quarter" idx="4"/>
          </p:nvPr>
        </p:nvSpPr>
        <p:spPr>
          <a:xfrm>
            <a:off x="11298914" y="6356350"/>
            <a:ext cx="341971" cy="365125"/>
          </a:xfrm>
          <a:prstGeom prst="rect">
            <a:avLst/>
          </a:prstGeom>
        </p:spPr>
        <p:txBody>
          <a:bodyPr vert="horz" lIns="91440" tIns="45720" rIns="91440" bIns="45720" rtlCol="0" anchor="ctr"/>
          <a:lstStyle>
            <a:lvl1pPr algn="ctr">
              <a:defRPr sz="900" b="1">
                <a:solidFill>
                  <a:schemeClr val="accent6">
                    <a:lumMod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443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089" y="1944913"/>
            <a:ext cx="5474477" cy="653572"/>
          </a:xfrm>
          <a:effectLst/>
        </p:spPr>
        <p:txBody>
          <a:bodyPr anchor="b">
            <a:normAutofit/>
          </a:bodyPr>
          <a:lstStyle>
            <a:lvl1pPr marL="0" indent="0">
              <a:spcBef>
                <a:spcPts val="0"/>
              </a:spcBef>
              <a:buNone/>
              <a:defRPr lang="en-US" sz="2000" b="1" kern="1200" spc="0" baseline="0" dirty="0" smtClean="0">
                <a:solidFill>
                  <a:schemeClr val="tx1">
                    <a:lumMod val="65000"/>
                    <a:lumOff val="35000"/>
                  </a:schemeClr>
                </a:solidFill>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93089" y="2698115"/>
            <a:ext cx="5474478" cy="4023360"/>
          </a:xfrm>
          <a:effectLst/>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13"/>
          </p:nvPr>
        </p:nvSpPr>
        <p:spPr>
          <a:xfrm>
            <a:off x="6323991" y="1944913"/>
            <a:ext cx="5499100" cy="659023"/>
          </a:xfrm>
          <a:effectLst/>
        </p:spPr>
        <p:txBody>
          <a:bodyPr anchor="b">
            <a:normAutofit/>
          </a:bodyPr>
          <a:lstStyle>
            <a:lvl1pPr marL="0" indent="0">
              <a:spcBef>
                <a:spcPts val="0"/>
              </a:spcBef>
              <a:buNone/>
              <a:defRPr lang="en-US" sz="2000" b="1" kern="1200" spc="0" baseline="0" dirty="0">
                <a:solidFill>
                  <a:schemeClr val="tx1">
                    <a:lumMod val="65000"/>
                    <a:lumOff val="35000"/>
                  </a:schemeClr>
                </a:solidFill>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600"/>
              </a:spcAft>
              <a:buClr>
                <a:schemeClr val="accent1"/>
              </a:buClr>
              <a:buFont typeface="Wingdings 2" pitchFamily="18" charset="2"/>
              <a:buNone/>
            </a:pPr>
            <a:r>
              <a:rPr lang="en-US" dirty="0"/>
              <a:t>Edit Master text styles</a:t>
            </a:r>
          </a:p>
        </p:txBody>
      </p:sp>
      <p:sp>
        <p:nvSpPr>
          <p:cNvPr id="17" name="Content Placeholder 5"/>
          <p:cNvSpPr>
            <a:spLocks noGrp="1"/>
          </p:cNvSpPr>
          <p:nvPr>
            <p:ph sz="quarter" idx="14"/>
          </p:nvPr>
        </p:nvSpPr>
        <p:spPr>
          <a:xfrm>
            <a:off x="6323991" y="2698115"/>
            <a:ext cx="5499100" cy="4023360"/>
          </a:xfrm>
          <a:effectLst/>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393090" y="362855"/>
            <a:ext cx="11430001" cy="1582058"/>
          </a:xfrm>
          <a:prstGeom prst="rect">
            <a:avLst/>
          </a:prstGeom>
        </p:spPr>
        <p:txBody>
          <a:bodyPr vert="horz" lIns="228600" tIns="45720" rIns="228600" bIns="45720" rtlCol="0" anchor="ctr">
            <a:normAutofit/>
          </a:bodyPr>
          <a:lstStyle/>
          <a:p>
            <a:r>
              <a:rPr lang="en-US" dirty="0"/>
              <a:t>Click to edit Master title style</a:t>
            </a:r>
          </a:p>
        </p:txBody>
      </p:sp>
      <p:sp>
        <p:nvSpPr>
          <p:cNvPr id="11" name="Slide Number Placeholder 5"/>
          <p:cNvSpPr>
            <a:spLocks noGrp="1"/>
          </p:cNvSpPr>
          <p:nvPr>
            <p:ph type="sldNum" sz="quarter" idx="4"/>
          </p:nvPr>
        </p:nvSpPr>
        <p:spPr>
          <a:xfrm>
            <a:off x="11298914" y="6356350"/>
            <a:ext cx="341971" cy="365125"/>
          </a:xfrm>
          <a:prstGeom prst="rect">
            <a:avLst/>
          </a:prstGeom>
        </p:spPr>
        <p:txBody>
          <a:bodyPr vert="horz" lIns="91440" tIns="45720" rIns="91440" bIns="45720" rtlCol="0" anchor="ctr"/>
          <a:lstStyle>
            <a:lvl1pPr algn="ctr">
              <a:defRPr sz="900" b="1">
                <a:solidFill>
                  <a:schemeClr val="accent6">
                    <a:lumMod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160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1">
    <p:bg>
      <p:bgPr>
        <a:solidFill>
          <a:schemeClr val="tx2"/>
        </a:solid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93089" y="362855"/>
            <a:ext cx="11430000" cy="1582058"/>
          </a:xfrm>
          <a:prstGeom prst="rect">
            <a:avLst/>
          </a:prstGeom>
        </p:spPr>
        <p:txBody>
          <a:bodyPr vert="horz" lIns="228600" tIns="45720" rIns="228600" bIns="45720" rtlCol="0" anchor="ctr">
            <a:normAutofit/>
          </a:bodyPr>
          <a:lstStyle>
            <a:lvl1pPr>
              <a:defRPr>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414564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86467" y="533400"/>
            <a:ext cx="8627533" cy="11874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7041FA-41AB-4EA8-8627-CFB32BBCA886}"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1A6693-F9A1-473C-A424-F1C29889EFC7}" type="slidenum">
              <a:rPr lang="en-US"/>
              <a:pPr>
                <a:defRPr/>
              </a:pPr>
              <a:t>‹#›</a:t>
            </a:fld>
            <a:endParaRPr lang="en-US" dirty="0"/>
          </a:p>
        </p:txBody>
      </p:sp>
    </p:spTree>
    <p:extLst>
      <p:ext uri="{BB962C8B-B14F-4D97-AF65-F5344CB8AC3E}">
        <p14:creationId xmlns:p14="http://schemas.microsoft.com/office/powerpoint/2010/main" val="245388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FA7CCC-5AED-4B81-82D7-09BD0AE43555}" type="datetime1">
              <a:rPr lang="en-US"/>
              <a:pPr>
                <a:defRPr/>
              </a:pPr>
              <a:t>10/20/2020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9BDC527-4191-411B-B000-C28B9BC38259}" type="slidenum">
              <a:rPr lang="en-US"/>
              <a:pPr>
                <a:defRPr/>
              </a:pPr>
              <a:t>‹#›</a:t>
            </a:fld>
            <a:endParaRPr lang="en-US" dirty="0"/>
          </a:p>
        </p:txBody>
      </p:sp>
    </p:spTree>
    <p:extLst>
      <p:ext uri="{BB962C8B-B14F-4D97-AF65-F5344CB8AC3E}">
        <p14:creationId xmlns:p14="http://schemas.microsoft.com/office/powerpoint/2010/main" val="284764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EE"/>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946275"/>
            <a:ext cx="11430000" cy="4800600"/>
          </a:xfrm>
          <a:prstGeom prst="rect">
            <a:avLst/>
          </a:prstGeom>
          <a:noFill/>
          <a:ln>
            <a:noFill/>
          </a:ln>
        </p:spPr>
        <p:txBody>
          <a:bodyPr vert="horz" lIns="228600" tIns="228600" rIns="22860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3091" y="6356350"/>
            <a:ext cx="1624395" cy="365125"/>
          </a:xfrm>
          <a:prstGeom prst="rect">
            <a:avLst/>
          </a:prstGeom>
        </p:spPr>
        <p:txBody>
          <a:bodyPr vert="horz" lIns="91440" tIns="45720" rIns="91440" bIns="45720" rtlCol="0" anchor="ctr"/>
          <a:lstStyle>
            <a:lvl1pPr algn="l">
              <a:defRPr sz="1100">
                <a:solidFill>
                  <a:schemeClr val="accent6">
                    <a:lumMod val="75000"/>
                  </a:schemeClr>
                </a:solidFill>
                <a:latin typeface="+mn-lt"/>
              </a:defRPr>
            </a:lvl1pPr>
          </a:lstStyle>
          <a:p>
            <a:fld id="{5586B75A-687E-405C-8A0B-8D00578BA2C3}" type="datetimeFigureOut">
              <a:rPr lang="en-US" smtClean="0"/>
              <a:pPr/>
              <a:t>10/20/2020</a:t>
            </a:fld>
            <a:endParaRPr lang="en-US" dirty="0"/>
          </a:p>
        </p:txBody>
      </p:sp>
      <p:sp>
        <p:nvSpPr>
          <p:cNvPr id="5" name="Footer Placeholder 4"/>
          <p:cNvSpPr>
            <a:spLocks noGrp="1"/>
          </p:cNvSpPr>
          <p:nvPr>
            <p:ph type="ftr" sz="quarter" idx="3"/>
          </p:nvPr>
        </p:nvSpPr>
        <p:spPr>
          <a:xfrm>
            <a:off x="3140242" y="6356350"/>
            <a:ext cx="5911517" cy="365125"/>
          </a:xfrm>
          <a:prstGeom prst="rect">
            <a:avLst/>
          </a:prstGeom>
        </p:spPr>
        <p:txBody>
          <a:bodyPr vert="horz" lIns="91440" tIns="45720" rIns="91440" bIns="45720" rtlCol="0" anchor="ctr"/>
          <a:lstStyle>
            <a:lvl1pPr algn="l">
              <a:defRPr sz="1100">
                <a:solidFill>
                  <a:schemeClr val="accent6">
                    <a:lumMod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11298914" y="6356350"/>
            <a:ext cx="341971" cy="365125"/>
          </a:xfrm>
          <a:prstGeom prst="rect">
            <a:avLst/>
          </a:prstGeom>
        </p:spPr>
        <p:txBody>
          <a:bodyPr vert="horz" lIns="91440" tIns="45720" rIns="91440" bIns="45720" rtlCol="0" anchor="ctr"/>
          <a:lstStyle>
            <a:lvl1pPr algn="ctr">
              <a:defRPr sz="900" b="1">
                <a:solidFill>
                  <a:schemeClr val="accent6">
                    <a:lumMod val="75000"/>
                  </a:schemeClr>
                </a:solidFill>
              </a:defRPr>
            </a:lvl1pPr>
          </a:lstStyle>
          <a:p>
            <a:fld id="{4FAB73BC-B049-4115-A692-8D63A059BFB8}" type="slidenum">
              <a:rPr lang="en-US" smtClean="0"/>
              <a:pPr/>
              <a:t>‹#›</a:t>
            </a:fld>
            <a:endParaRPr lang="en-US" dirty="0"/>
          </a:p>
        </p:txBody>
      </p:sp>
      <p:sp>
        <p:nvSpPr>
          <p:cNvPr id="2" name="Title Placeholder 1"/>
          <p:cNvSpPr>
            <a:spLocks noGrp="1"/>
          </p:cNvSpPr>
          <p:nvPr>
            <p:ph type="title"/>
          </p:nvPr>
        </p:nvSpPr>
        <p:spPr>
          <a:xfrm>
            <a:off x="381000" y="362855"/>
            <a:ext cx="11430000" cy="1600200"/>
          </a:xfrm>
          <a:prstGeom prst="rect">
            <a:avLst/>
          </a:prstGeom>
          <a:solidFill>
            <a:schemeClr val="accent2"/>
          </a:solidFill>
        </p:spPr>
        <p:txBody>
          <a:bodyPr vert="horz" lIns="228600" tIns="45720" rIns="228600" bIns="45720" rtlCol="0" anchor="ctr">
            <a:normAutofit/>
          </a:bodyPr>
          <a:lstStyle/>
          <a:p>
            <a:r>
              <a:rPr lang="en-US" dirty="0"/>
              <a:t>Click to edit Master title style</a:t>
            </a:r>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195425" y="5708297"/>
            <a:ext cx="1038578" cy="1038578"/>
          </a:xfrm>
          <a:prstGeom prst="rect">
            <a:avLst/>
          </a:prstGeom>
        </p:spPr>
      </p:pic>
    </p:spTree>
    <p:extLst>
      <p:ext uri="{BB962C8B-B14F-4D97-AF65-F5344CB8AC3E}">
        <p14:creationId xmlns:p14="http://schemas.microsoft.com/office/powerpoint/2010/main" val="3603051056"/>
      </p:ext>
    </p:extLst>
  </p:cSld>
  <p:clrMap bg1="lt1" tx1="dk1" bg2="lt2" tx2="dk2" accent1="accent1" accent2="accent2" accent3="accent3" accent4="accent4" accent5="accent5" accent6="accent6" hlink="hlink" folHlink="folHlink"/>
  <p:sldLayoutIdLst>
    <p:sldLayoutId id="2147483896" r:id="rId1"/>
    <p:sldLayoutId id="2147483900" r:id="rId2"/>
    <p:sldLayoutId id="2147483901" r:id="rId3"/>
    <p:sldLayoutId id="2147483892" r:id="rId4"/>
    <p:sldLayoutId id="2147483893" r:id="rId5"/>
    <p:sldLayoutId id="2147483894" r:id="rId6"/>
    <p:sldLayoutId id="2147483902" r:id="rId7"/>
    <p:sldLayoutId id="2147483903" r:id="rId8"/>
  </p:sldLayoutIdLst>
  <p:hf sldNum="0" hdr="0" ftr="0" dt="0"/>
  <p:txStyles>
    <p:titleStyle>
      <a:lvl1pPr algn="l" defTabSz="914400" rtl="0" eaLnBrk="1" latinLnBrk="0" hangingPunct="1">
        <a:lnSpc>
          <a:spcPct val="90000"/>
        </a:lnSpc>
        <a:spcBef>
          <a:spcPct val="0"/>
        </a:spcBef>
        <a:buNone/>
        <a:defRPr sz="4600" kern="1200" spc="0" baseline="0">
          <a:solidFill>
            <a:srgbClr val="FFFFFF"/>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accent1"/>
        </a:buClr>
        <a:buFont typeface="Wingdings 2" pitchFamily="18" charset="2"/>
        <a:buNone/>
        <a:defRPr sz="280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tx2"/>
        </a:buClr>
        <a:buFont typeface="Wingdings 2" panose="05020102010507070707" pitchFamily="18" charset="2"/>
        <a:buChar char=""/>
        <a:defRPr sz="2400" kern="1200" spc="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tx2"/>
        </a:buClr>
        <a:buFont typeface="Corbel" panose="020B0503020204020204" pitchFamily="34" charset="0"/>
        <a:buChar char="–"/>
        <a:defRPr sz="2000" kern="1200" spc="0" baseline="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tx2"/>
        </a:buClr>
        <a:buFont typeface="Courier New" panose="02070309020205020404" pitchFamily="49" charset="0"/>
        <a:buChar char="o"/>
        <a:defRPr sz="1800" kern="1200" spc="0" baseline="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16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sz="3900" dirty="0"/>
              <a:t>Brown Act Training for Advisory Committee Members &amp; Staff Liaisons</a:t>
            </a:r>
          </a:p>
        </p:txBody>
      </p:sp>
      <p:sp>
        <p:nvSpPr>
          <p:cNvPr id="10" name="Subtitle 9"/>
          <p:cNvSpPr>
            <a:spLocks noGrp="1"/>
          </p:cNvSpPr>
          <p:nvPr>
            <p:ph type="subTitle" idx="1"/>
          </p:nvPr>
        </p:nvSpPr>
        <p:spPr>
          <a:xfrm>
            <a:off x="3409950" y="4838700"/>
            <a:ext cx="8382000" cy="2019300"/>
          </a:xfrm>
        </p:spPr>
        <p:txBody>
          <a:bodyPr>
            <a:noAutofit/>
          </a:bodyPr>
          <a:lstStyle/>
          <a:p>
            <a:pPr>
              <a:lnSpc>
                <a:spcPct val="120000"/>
              </a:lnSpc>
              <a:spcBef>
                <a:spcPts val="0"/>
              </a:spcBef>
              <a:spcAft>
                <a:spcPts val="0"/>
              </a:spcAft>
            </a:pPr>
            <a:r>
              <a:rPr lang="en-US" altLang="en-US" sz="1700" i="1" dirty="0">
                <a:solidFill>
                  <a:schemeClr val="tx2"/>
                </a:solidFill>
              </a:rPr>
              <a:t>Presented By:</a:t>
            </a:r>
          </a:p>
          <a:p>
            <a:pPr>
              <a:spcBef>
                <a:spcPts val="600"/>
              </a:spcBef>
            </a:pPr>
            <a:r>
              <a:rPr lang="en-US" altLang="en-US" sz="2400" b="1" dirty="0">
                <a:solidFill>
                  <a:schemeClr val="tx2"/>
                </a:solidFill>
              </a:rPr>
              <a:t>Office of Yolo County Counsel – </a:t>
            </a:r>
            <a:r>
              <a:rPr lang="en-US" sz="2400" b="1" dirty="0">
                <a:solidFill>
                  <a:schemeClr val="accent3">
                    <a:lumMod val="75000"/>
                  </a:schemeClr>
                </a:solidFill>
              </a:rPr>
              <a:t>Phil Pogledich, County Counsel</a:t>
            </a:r>
            <a:endParaRPr lang="en-US" altLang="en-US" sz="2400" b="1" dirty="0">
              <a:solidFill>
                <a:schemeClr val="tx2"/>
              </a:solidFill>
            </a:endParaRPr>
          </a:p>
        </p:txBody>
      </p:sp>
    </p:spTree>
    <p:extLst>
      <p:ext uri="{BB962C8B-B14F-4D97-AF65-F5344CB8AC3E}">
        <p14:creationId xmlns:p14="http://schemas.microsoft.com/office/powerpoint/2010/main" val="376646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noAutofit/>
          </a:bodyPr>
          <a:lstStyle/>
          <a:p>
            <a:pPr marL="457200" indent="-457200">
              <a:lnSpc>
                <a:spcPct val="110000"/>
              </a:lnSpc>
              <a:buFont typeface="Arial" panose="020B0604020202020204" pitchFamily="34" charset="0"/>
              <a:buChar char="•"/>
            </a:pPr>
            <a:r>
              <a:rPr lang="en-US" altLang="en-US" sz="2600" b="1" dirty="0"/>
              <a:t>Collective Briefings</a:t>
            </a:r>
          </a:p>
          <a:p>
            <a:pPr marL="914400" lvl="1" indent="-457200">
              <a:lnSpc>
                <a:spcPct val="110000"/>
              </a:lnSpc>
              <a:buFont typeface="Arial" panose="020B0604020202020204" pitchFamily="34" charset="0"/>
              <a:buChar char="•"/>
              <a:defRPr/>
            </a:pPr>
            <a:r>
              <a:rPr lang="en-US" altLang="en-US" dirty="0"/>
              <a:t>Quorum cannot meet together with staff in advance of a meeting for a collective briefing (</a:t>
            </a:r>
            <a:r>
              <a:rPr lang="en-US" altLang="en-US" dirty="0">
                <a:solidFill>
                  <a:schemeClr val="accent1"/>
                </a:solidFill>
              </a:rPr>
              <a:t>smaller briefings ok</a:t>
            </a:r>
            <a:r>
              <a:rPr lang="en-US" altLang="en-US" dirty="0"/>
              <a:t>)</a:t>
            </a:r>
          </a:p>
          <a:p>
            <a:pPr marL="457200" indent="-457200">
              <a:lnSpc>
                <a:spcPct val="110000"/>
              </a:lnSpc>
              <a:buFont typeface="Arial" panose="020B0604020202020204" pitchFamily="34" charset="0"/>
              <a:buChar char="•"/>
            </a:pPr>
            <a:r>
              <a:rPr lang="en-US" altLang="en-US" sz="2600" b="1" dirty="0"/>
              <a:t>Retreats or Workshops</a:t>
            </a:r>
          </a:p>
          <a:p>
            <a:pPr marL="914400" lvl="1" indent="-457200">
              <a:lnSpc>
                <a:spcPct val="110000"/>
              </a:lnSpc>
              <a:buFont typeface="Arial" panose="020B0604020202020204" pitchFamily="34" charset="0"/>
              <a:buChar char="•"/>
              <a:defRPr/>
            </a:pPr>
            <a:r>
              <a:rPr lang="en-US" altLang="en-US" dirty="0"/>
              <a:t>Brown Act will apply, including if discussion concerns long-term agency planning or even “team building”</a:t>
            </a:r>
          </a:p>
          <a:p>
            <a:pPr marL="457200" indent="-457200">
              <a:lnSpc>
                <a:spcPct val="110000"/>
              </a:lnSpc>
              <a:buFont typeface="Arial" panose="020B0604020202020204" pitchFamily="34" charset="0"/>
              <a:buChar char="•"/>
            </a:pPr>
            <a:r>
              <a:rPr lang="en-US" altLang="en-US" sz="2600" b="1" dirty="0"/>
              <a:t>Informal Gatherings</a:t>
            </a:r>
          </a:p>
          <a:p>
            <a:pPr marL="914400" lvl="1" indent="-457200">
              <a:lnSpc>
                <a:spcPct val="110000"/>
              </a:lnSpc>
              <a:buFont typeface="Arial" panose="020B0604020202020204" pitchFamily="34" charset="0"/>
              <a:buChar char="•"/>
              <a:defRPr/>
            </a:pPr>
            <a:r>
              <a:rPr lang="en-US" altLang="en-US" dirty="0"/>
              <a:t>Beware of pre- or post-meeting gatherings</a:t>
            </a:r>
          </a:p>
          <a:p>
            <a:pPr marL="0" lvl="1" indent="0">
              <a:lnSpc>
                <a:spcPct val="110000"/>
              </a:lnSpc>
              <a:buClr>
                <a:schemeClr val="accent1"/>
              </a:buClr>
              <a:buSzPct val="100000"/>
              <a:buNone/>
              <a:defRPr/>
            </a:pPr>
            <a:r>
              <a:rPr lang="en-US" altLang="en-US" sz="1600" i="1" dirty="0"/>
              <a:t>Further reading:  Open and Public V, pp. 21 and 24.</a:t>
            </a:r>
          </a:p>
        </p:txBody>
      </p:sp>
      <p:sp>
        <p:nvSpPr>
          <p:cNvPr id="19458" name="AutoShape 2"/>
          <p:cNvSpPr>
            <a:spLocks noGrp="1" noChangeArrowheads="1"/>
          </p:cNvSpPr>
          <p:nvPr>
            <p:ph type="title"/>
          </p:nvPr>
        </p:nvSpPr>
        <p:spPr/>
        <p:txBody>
          <a:bodyPr>
            <a:normAutofit/>
          </a:bodyPr>
          <a:lstStyle/>
          <a:p>
            <a:pPr>
              <a:defRPr/>
            </a:pPr>
            <a:r>
              <a:rPr lang="en-US" altLang="en-US" b="1" dirty="0"/>
              <a:t>Meetings – OOPS!  Was that a meeting?</a:t>
            </a:r>
          </a:p>
        </p:txBody>
      </p:sp>
    </p:spTree>
    <p:extLst>
      <p:ext uri="{BB962C8B-B14F-4D97-AF65-F5344CB8AC3E}">
        <p14:creationId xmlns:p14="http://schemas.microsoft.com/office/powerpoint/2010/main" val="219812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noAutofit/>
          </a:bodyPr>
          <a:lstStyle/>
          <a:p>
            <a:pPr marL="457200" indent="-457200">
              <a:spcAft>
                <a:spcPts val="400"/>
              </a:spcAft>
              <a:buFont typeface="Arial" panose="020B0604020202020204" pitchFamily="34" charset="0"/>
              <a:buChar char="•"/>
              <a:defRPr/>
            </a:pPr>
            <a:r>
              <a:rPr lang="en-US" sz="2600" b="1" dirty="0"/>
              <a:t>Regular Meetings:</a:t>
            </a:r>
          </a:p>
          <a:p>
            <a:pPr marL="914400" lvl="1" indent="-457200">
              <a:spcAft>
                <a:spcPts val="400"/>
              </a:spcAft>
              <a:buFont typeface="Arial" panose="020B0604020202020204" pitchFamily="34" charset="0"/>
              <a:buChar char="•"/>
              <a:defRPr/>
            </a:pPr>
            <a:r>
              <a:rPr lang="en-US" sz="2200" dirty="0"/>
              <a:t>Agenda posted in publicly accessible location 72 hours before meeting. </a:t>
            </a:r>
          </a:p>
          <a:p>
            <a:pPr marL="457200" indent="-457200">
              <a:spcAft>
                <a:spcPts val="400"/>
              </a:spcAft>
              <a:buFont typeface="Arial" panose="020B0604020202020204" pitchFamily="34" charset="0"/>
              <a:buChar char="•"/>
              <a:defRPr/>
            </a:pPr>
            <a:r>
              <a:rPr lang="en-US" sz="2600" b="1" dirty="0"/>
              <a:t>Special Meetings:</a:t>
            </a:r>
          </a:p>
          <a:p>
            <a:pPr marL="914400" lvl="1" indent="-457200">
              <a:spcAft>
                <a:spcPts val="400"/>
              </a:spcAft>
              <a:buFont typeface="Arial" panose="020B0604020202020204" pitchFamily="34" charset="0"/>
              <a:buChar char="•"/>
              <a:defRPr/>
            </a:pPr>
            <a:r>
              <a:rPr lang="en-US" sz="2200" dirty="0"/>
              <a:t>Called by chair or majority of board members. </a:t>
            </a:r>
          </a:p>
          <a:p>
            <a:pPr marL="914400" lvl="1" indent="-457200">
              <a:spcAft>
                <a:spcPts val="400"/>
              </a:spcAft>
              <a:buFont typeface="Arial" panose="020B0604020202020204" pitchFamily="34" charset="0"/>
              <a:buChar char="•"/>
              <a:defRPr/>
            </a:pPr>
            <a:r>
              <a:rPr lang="en-US" sz="2200" dirty="0"/>
              <a:t>24 hours before meeting:  Post notice. Notify board members in writing. Notice to requesting newspapers. </a:t>
            </a:r>
          </a:p>
          <a:p>
            <a:pPr marL="457200" indent="-457200">
              <a:spcAft>
                <a:spcPts val="400"/>
              </a:spcAft>
              <a:buFont typeface="Arial" panose="020B0604020202020204" pitchFamily="34" charset="0"/>
              <a:buChar char="•"/>
              <a:defRPr/>
            </a:pPr>
            <a:r>
              <a:rPr lang="en-US" sz="2600" b="1" dirty="0"/>
              <a:t>Emergency Meetings: </a:t>
            </a:r>
          </a:p>
          <a:p>
            <a:pPr marL="914400" lvl="1" indent="-457200">
              <a:spcAft>
                <a:spcPts val="400"/>
              </a:spcAft>
              <a:buFont typeface="Arial" panose="020B0604020202020204" pitchFamily="34" charset="0"/>
              <a:buChar char="•"/>
              <a:defRPr/>
            </a:pPr>
            <a:r>
              <a:rPr lang="en-US" sz="2200" dirty="0"/>
              <a:t>For health and safety emergencies. </a:t>
            </a:r>
          </a:p>
          <a:p>
            <a:pPr marL="914400" lvl="1" indent="-457200">
              <a:spcAft>
                <a:spcPts val="400"/>
              </a:spcAft>
              <a:buFont typeface="Arial" panose="020B0604020202020204" pitchFamily="34" charset="0"/>
              <a:buChar char="•"/>
              <a:defRPr/>
            </a:pPr>
            <a:r>
              <a:rPr lang="en-US" sz="2200" dirty="0"/>
              <a:t>Same notice requirements as for special meetings, but only one hour notice required</a:t>
            </a:r>
          </a:p>
          <a:p>
            <a:pPr marL="0" lvl="1" indent="0">
              <a:buClr>
                <a:schemeClr val="accent1"/>
              </a:buClr>
              <a:buSzPct val="100000"/>
              <a:buNone/>
              <a:defRPr/>
            </a:pPr>
            <a:r>
              <a:rPr lang="en-US" altLang="en-US" sz="1600" i="1" dirty="0"/>
              <a:t>Further reading:  Open and Public V, p. 18.</a:t>
            </a:r>
          </a:p>
        </p:txBody>
      </p:sp>
      <p:sp>
        <p:nvSpPr>
          <p:cNvPr id="19458" name="AutoShape 2"/>
          <p:cNvSpPr>
            <a:spLocks noGrp="1" noChangeArrowheads="1"/>
          </p:cNvSpPr>
          <p:nvPr>
            <p:ph type="title"/>
          </p:nvPr>
        </p:nvSpPr>
        <p:spPr/>
        <p:txBody>
          <a:bodyPr>
            <a:normAutofit/>
          </a:bodyPr>
          <a:lstStyle/>
          <a:p>
            <a:pPr>
              <a:defRPr/>
            </a:pPr>
            <a:r>
              <a:rPr lang="en-US" altLang="en-US" b="1" dirty="0"/>
              <a:t>Meetings – Types of Meetings</a:t>
            </a:r>
          </a:p>
        </p:txBody>
      </p:sp>
    </p:spTree>
    <p:extLst>
      <p:ext uri="{BB962C8B-B14F-4D97-AF65-F5344CB8AC3E}">
        <p14:creationId xmlns:p14="http://schemas.microsoft.com/office/powerpoint/2010/main" val="60225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noAutofit/>
          </a:bodyPr>
          <a:lstStyle/>
          <a:p>
            <a:pPr marL="457200" indent="-457200">
              <a:spcAft>
                <a:spcPts val="400"/>
              </a:spcAft>
              <a:buFont typeface="Arial" panose="020B0604020202020204" pitchFamily="34" charset="0"/>
              <a:buChar char="•"/>
              <a:defRPr/>
            </a:pPr>
            <a:r>
              <a:rPr lang="en-US" sz="2600" b="1" dirty="0"/>
              <a:t>What if I lose a quorum, or simply don’t have a quorum show up?</a:t>
            </a:r>
          </a:p>
          <a:p>
            <a:pPr marL="914400" lvl="1" indent="-457200">
              <a:spcAft>
                <a:spcPts val="400"/>
              </a:spcAft>
              <a:buFont typeface="Arial" panose="020B0604020202020204" pitchFamily="34" charset="0"/>
              <a:buChar char="•"/>
              <a:defRPr/>
            </a:pPr>
            <a:r>
              <a:rPr lang="en-US" sz="2200" b="1" dirty="0"/>
              <a:t>If you lose a  quorum,</a:t>
            </a:r>
            <a:r>
              <a:rPr lang="en-US" sz="2200" dirty="0"/>
              <a:t> the meeting is effectively adjourned.  Usually the remaining members will announce the adjournment and conclude the meeting.</a:t>
            </a:r>
          </a:p>
          <a:p>
            <a:pPr marL="1143000" lvl="2" indent="-457200">
              <a:spcAft>
                <a:spcPts val="400"/>
              </a:spcAft>
              <a:buFont typeface="Arial" panose="020B0604020202020204" pitchFamily="34" charset="0"/>
              <a:buChar char="•"/>
              <a:defRPr/>
            </a:pPr>
            <a:r>
              <a:rPr lang="en-US" sz="1800" u="sng" dirty="0"/>
              <a:t>But</a:t>
            </a:r>
            <a:r>
              <a:rPr lang="en-US" sz="1800" dirty="0"/>
              <a:t>, while the “legal” meeting is over, there is no bar to continuing to receive public comments and any presentations by staff or third parties.  The remaining legislative body members simply can’t take any action in response.  </a:t>
            </a:r>
          </a:p>
          <a:p>
            <a:pPr marL="1143000" lvl="2" indent="-457200">
              <a:spcAft>
                <a:spcPts val="400"/>
              </a:spcAft>
              <a:buFont typeface="Arial" panose="020B0604020202020204" pitchFamily="34" charset="0"/>
              <a:buChar char="•"/>
              <a:defRPr/>
            </a:pPr>
            <a:r>
              <a:rPr lang="en-US" sz="1800" u="sng" dirty="0"/>
              <a:t>The best approach requires case-by-case consideration</a:t>
            </a:r>
            <a:r>
              <a:rPr lang="en-US" sz="1800" dirty="0"/>
              <a:t>, balancing inconvenience to staff and the public against the value of having a quorum present to hear all comments and presentations</a:t>
            </a:r>
          </a:p>
          <a:p>
            <a:pPr marL="914400" lvl="1" indent="-457200">
              <a:spcAft>
                <a:spcPts val="400"/>
              </a:spcAft>
              <a:buFont typeface="Arial" panose="020B0604020202020204" pitchFamily="34" charset="0"/>
              <a:buChar char="•"/>
              <a:defRPr/>
            </a:pPr>
            <a:r>
              <a:rPr lang="en-US" sz="2200" b="1" dirty="0"/>
              <a:t>If you simply don’t have a quorum appear, </a:t>
            </a:r>
            <a:r>
              <a:rPr lang="en-US" sz="2200" dirty="0"/>
              <a:t>no “meeting” occurs under the Brown Act.  No action can be taken by those present other than receiving public comments and presentations by staff or third parties, as discussed above.</a:t>
            </a:r>
            <a:endParaRPr lang="en-US" sz="2200" b="1" dirty="0"/>
          </a:p>
          <a:p>
            <a:pPr marL="0" lvl="1" indent="0">
              <a:buClr>
                <a:schemeClr val="accent1"/>
              </a:buClr>
              <a:buSzPct val="100000"/>
              <a:buNone/>
              <a:defRPr/>
            </a:pPr>
            <a:r>
              <a:rPr lang="en-US" altLang="en-US" sz="1600" i="1" dirty="0"/>
              <a:t>Further reading:  Open and Public V, p. 32.</a:t>
            </a:r>
          </a:p>
        </p:txBody>
      </p:sp>
      <p:sp>
        <p:nvSpPr>
          <p:cNvPr id="19458" name="AutoShape 2"/>
          <p:cNvSpPr>
            <a:spLocks noGrp="1" noChangeArrowheads="1"/>
          </p:cNvSpPr>
          <p:nvPr>
            <p:ph type="title"/>
          </p:nvPr>
        </p:nvSpPr>
        <p:spPr/>
        <p:txBody>
          <a:bodyPr>
            <a:normAutofit/>
          </a:bodyPr>
          <a:lstStyle/>
          <a:p>
            <a:pPr>
              <a:defRPr/>
            </a:pPr>
            <a:r>
              <a:rPr lang="en-US" altLang="en-US" b="1" dirty="0"/>
              <a:t>Meetings – Types of Meetings</a:t>
            </a:r>
          </a:p>
        </p:txBody>
      </p:sp>
    </p:spTree>
    <p:extLst>
      <p:ext uri="{BB962C8B-B14F-4D97-AF65-F5344CB8AC3E}">
        <p14:creationId xmlns:p14="http://schemas.microsoft.com/office/powerpoint/2010/main" val="260466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10000"/>
              </a:lnSpc>
            </a:pPr>
            <a:r>
              <a:rPr lang="en-US" altLang="en-US" b="1" dirty="0"/>
              <a:t>Requirements For Meetings</a:t>
            </a:r>
          </a:p>
          <a:p>
            <a:pPr marL="457200" indent="-457200">
              <a:lnSpc>
                <a:spcPct val="110000"/>
              </a:lnSpc>
              <a:buSzPct val="100000"/>
              <a:buFont typeface="Arial" panose="020B0604020202020204" pitchFamily="34" charset="0"/>
              <a:buChar char="•"/>
              <a:defRPr/>
            </a:pPr>
            <a:r>
              <a:rPr lang="en-US" altLang="en-US" sz="2400" b="1" dirty="0"/>
              <a:t>Notice</a:t>
            </a:r>
            <a:r>
              <a:rPr lang="en-US" altLang="en-US" sz="2400" dirty="0"/>
              <a:t>:  Required for all meetings</a:t>
            </a:r>
          </a:p>
          <a:p>
            <a:pPr marL="457200" indent="-457200">
              <a:lnSpc>
                <a:spcPct val="110000"/>
              </a:lnSpc>
              <a:buSzPct val="100000"/>
              <a:buFont typeface="Arial" panose="020B0604020202020204" pitchFamily="34" charset="0"/>
              <a:buChar char="•"/>
              <a:defRPr/>
            </a:pPr>
            <a:r>
              <a:rPr lang="en-US" altLang="en-US" sz="2400" b="1" dirty="0"/>
              <a:t>Agenda</a:t>
            </a:r>
            <a:r>
              <a:rPr lang="en-US" altLang="en-US" sz="2400" dirty="0"/>
              <a:t>:  Required only for regular meetings (</a:t>
            </a:r>
            <a:r>
              <a:rPr lang="en-US" altLang="en-US" sz="2400" dirty="0">
                <a:solidFill>
                  <a:schemeClr val="accent1"/>
                </a:solidFill>
              </a:rPr>
              <a:t>but in practice, agenda/notice often one in the same</a:t>
            </a:r>
            <a:r>
              <a:rPr lang="en-US" altLang="en-US" sz="2400" dirty="0"/>
              <a:t>)</a:t>
            </a:r>
          </a:p>
          <a:p>
            <a:pPr marL="457200" indent="-457200">
              <a:lnSpc>
                <a:spcPct val="110000"/>
              </a:lnSpc>
              <a:buSzPct val="100000"/>
              <a:buFont typeface="Arial" panose="020B0604020202020204" pitchFamily="34" charset="0"/>
              <a:buChar char="•"/>
              <a:defRPr/>
            </a:pPr>
            <a:r>
              <a:rPr lang="en-US" altLang="en-US" sz="2400" b="1" dirty="0"/>
              <a:t>Open and public: </a:t>
            </a:r>
            <a:r>
              <a:rPr lang="en-US" altLang="en-US" sz="2400" dirty="0"/>
              <a:t>All persons must be permitted to attend, no secret voting</a:t>
            </a:r>
          </a:p>
          <a:p>
            <a:pPr marL="457200" indent="-457200">
              <a:lnSpc>
                <a:spcPct val="110000"/>
              </a:lnSpc>
              <a:buSzPct val="100000"/>
              <a:buFont typeface="Arial" panose="020B0604020202020204" pitchFamily="34" charset="0"/>
              <a:buChar char="•"/>
              <a:defRPr/>
            </a:pPr>
            <a:r>
              <a:rPr lang="en-US" altLang="en-US" sz="2400" b="1" dirty="0"/>
              <a:t>No conditions on attendance: </a:t>
            </a:r>
            <a:r>
              <a:rPr lang="en-US" altLang="en-US" sz="2400" dirty="0"/>
              <a:t>May not require to sign-in, cannot charge for attendance.  </a:t>
            </a:r>
          </a:p>
          <a:p>
            <a:pPr marL="0" lvl="1" indent="0">
              <a:lnSpc>
                <a:spcPct val="110000"/>
              </a:lnSpc>
              <a:buClr>
                <a:schemeClr val="accent1"/>
              </a:buClr>
              <a:buSzPct val="100000"/>
              <a:buNone/>
              <a:defRPr/>
            </a:pPr>
            <a:r>
              <a:rPr lang="en-US" altLang="en-US" sz="1600" i="1" dirty="0"/>
              <a:t>Further reading:  Open and Public V, pp. 30-32, 34-37</a:t>
            </a:r>
            <a:r>
              <a:rPr lang="en-US" altLang="en-US" sz="1700" i="1" dirty="0"/>
              <a:t>.  </a:t>
            </a:r>
            <a:endParaRPr lang="en-US" dirty="0"/>
          </a:p>
        </p:txBody>
      </p:sp>
      <p:sp>
        <p:nvSpPr>
          <p:cNvPr id="21507" name="AutoShape 5"/>
          <p:cNvSpPr>
            <a:spLocks noGrp="1" noChangeArrowheads="1"/>
          </p:cNvSpPr>
          <p:nvPr>
            <p:ph type="title"/>
          </p:nvPr>
        </p:nvSpPr>
        <p:spPr/>
        <p:txBody>
          <a:bodyPr>
            <a:normAutofit/>
          </a:bodyPr>
          <a:lstStyle/>
          <a:p>
            <a:pPr>
              <a:defRPr/>
            </a:pPr>
            <a:r>
              <a:rPr lang="en-US" altLang="en-US" b="1" dirty="0"/>
              <a:t>Notice/Agenda and Public Participation Requirements</a:t>
            </a:r>
          </a:p>
        </p:txBody>
      </p:sp>
    </p:spTree>
    <p:extLst>
      <p:ext uri="{BB962C8B-B14F-4D97-AF65-F5344CB8AC3E}">
        <p14:creationId xmlns:p14="http://schemas.microsoft.com/office/powerpoint/2010/main" val="28486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110000"/>
              </a:lnSpc>
            </a:pPr>
            <a:r>
              <a:rPr lang="en-US" altLang="en-US" sz="3300" b="1" dirty="0"/>
              <a:t>Requirements For Meetings (</a:t>
            </a:r>
            <a:r>
              <a:rPr lang="en-US" altLang="en-US" sz="3300" b="1" i="1" dirty="0"/>
              <a:t>continued</a:t>
            </a:r>
            <a:r>
              <a:rPr lang="en-US" altLang="en-US" sz="3300" b="1" dirty="0"/>
              <a:t>)</a:t>
            </a:r>
          </a:p>
          <a:p>
            <a:pPr marL="457200" indent="-457200">
              <a:lnSpc>
                <a:spcPct val="110000"/>
              </a:lnSpc>
              <a:buSzPct val="100000"/>
              <a:buFont typeface="Arial" panose="020B0604020202020204" pitchFamily="34" charset="0"/>
              <a:buChar char="•"/>
              <a:defRPr/>
            </a:pPr>
            <a:r>
              <a:rPr lang="en-US" altLang="en-US" b="1" dirty="0"/>
              <a:t>Accessible</a:t>
            </a:r>
          </a:p>
          <a:p>
            <a:pPr marL="914400" lvl="1" indent="-457200">
              <a:lnSpc>
                <a:spcPct val="110000"/>
              </a:lnSpc>
              <a:buSzPct val="100000"/>
              <a:buFont typeface="Arial" panose="020B0604020202020204" pitchFamily="34" charset="0"/>
              <a:buChar char="•"/>
              <a:defRPr/>
            </a:pPr>
            <a:r>
              <a:rPr lang="en-US" altLang="en-US" dirty="0"/>
              <a:t>Must provide reasonable accommodations, cannot allow some members of public to attend and others not, can’t hold in facility that prohibits attendance on discriminatory bases</a:t>
            </a:r>
          </a:p>
          <a:p>
            <a:pPr marL="457200" indent="-457200">
              <a:lnSpc>
                <a:spcPct val="110000"/>
              </a:lnSpc>
              <a:buSzPct val="100000"/>
              <a:buFont typeface="Arial" panose="020B0604020202020204" pitchFamily="34" charset="0"/>
              <a:buChar char="•"/>
              <a:defRPr/>
            </a:pPr>
            <a:r>
              <a:rPr lang="en-US" altLang="en-US" b="1" dirty="0"/>
              <a:t>Video/audio recording</a:t>
            </a:r>
          </a:p>
          <a:p>
            <a:pPr marL="914400" lvl="1" indent="-457200">
              <a:lnSpc>
                <a:spcPct val="110000"/>
              </a:lnSpc>
              <a:buSzPct val="100000"/>
              <a:buFont typeface="Arial" panose="020B0604020202020204" pitchFamily="34" charset="0"/>
              <a:buChar char="•"/>
              <a:defRPr/>
            </a:pPr>
            <a:r>
              <a:rPr lang="en-US" altLang="en-US" dirty="0"/>
              <a:t>Must allow photos, audio/videotaping of the meeting (unless it is disruptive to the meeting)</a:t>
            </a:r>
          </a:p>
          <a:p>
            <a:pPr marL="457200" indent="-457200">
              <a:lnSpc>
                <a:spcPct val="110000"/>
              </a:lnSpc>
              <a:buSzPct val="100000"/>
              <a:buFont typeface="Arial" panose="020B0604020202020204" pitchFamily="34" charset="0"/>
              <a:buChar char="•"/>
              <a:defRPr/>
            </a:pPr>
            <a:r>
              <a:rPr lang="en-US" altLang="en-US" b="1" dirty="0"/>
              <a:t>Voting</a:t>
            </a:r>
            <a:r>
              <a:rPr lang="en-US" altLang="en-US" dirty="0"/>
              <a:t> (</a:t>
            </a:r>
            <a:r>
              <a:rPr lang="en-US" altLang="en-US" dirty="0">
                <a:solidFill>
                  <a:schemeClr val="accent1"/>
                </a:solidFill>
              </a:rPr>
              <a:t>New in 2014</a:t>
            </a:r>
            <a:r>
              <a:rPr lang="en-US" altLang="en-US" dirty="0"/>
              <a:t>)</a:t>
            </a:r>
          </a:p>
          <a:p>
            <a:pPr marL="914400" lvl="1" indent="-457200">
              <a:lnSpc>
                <a:spcPct val="110000"/>
              </a:lnSpc>
              <a:buSzPct val="100000"/>
              <a:buFont typeface="Arial" panose="020B0604020202020204" pitchFamily="34" charset="0"/>
              <a:buChar char="•"/>
              <a:defRPr/>
            </a:pPr>
            <a:r>
              <a:rPr lang="en-US" altLang="en-US" dirty="0"/>
              <a:t>Must report how each individual official votes on any action, and record the vote in the minutes.</a:t>
            </a:r>
          </a:p>
          <a:p>
            <a:pPr marL="0" lvl="1" indent="0">
              <a:lnSpc>
                <a:spcPct val="110000"/>
              </a:lnSpc>
              <a:buClr>
                <a:schemeClr val="accent1"/>
              </a:buClr>
              <a:buSzPct val="100000"/>
              <a:buNone/>
              <a:defRPr/>
            </a:pPr>
            <a:r>
              <a:rPr lang="en-US" altLang="en-US" sz="1900" i="1" dirty="0"/>
              <a:t>Further reading:  Open and Public V, pp. 30, 35-36.</a:t>
            </a:r>
          </a:p>
        </p:txBody>
      </p:sp>
      <p:sp>
        <p:nvSpPr>
          <p:cNvPr id="21507" name="AutoShape 5"/>
          <p:cNvSpPr>
            <a:spLocks noGrp="1" noChangeArrowheads="1"/>
          </p:cNvSpPr>
          <p:nvPr>
            <p:ph type="title"/>
          </p:nvPr>
        </p:nvSpPr>
        <p:spPr/>
        <p:txBody>
          <a:bodyPr>
            <a:normAutofit/>
          </a:bodyPr>
          <a:lstStyle/>
          <a:p>
            <a:pPr>
              <a:defRPr/>
            </a:pPr>
            <a:r>
              <a:rPr lang="en-US" altLang="en-US" b="1" dirty="0"/>
              <a:t>Notice/Agenda and Public Participation Requirements</a:t>
            </a:r>
          </a:p>
        </p:txBody>
      </p:sp>
    </p:spTree>
    <p:extLst>
      <p:ext uri="{BB962C8B-B14F-4D97-AF65-F5344CB8AC3E}">
        <p14:creationId xmlns:p14="http://schemas.microsoft.com/office/powerpoint/2010/main" val="371286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10000"/>
              </a:lnSpc>
            </a:pPr>
            <a:r>
              <a:rPr lang="en-US" altLang="en-US" sz="3300" b="1" dirty="0"/>
              <a:t>Requirements For Meetings (</a:t>
            </a:r>
            <a:r>
              <a:rPr lang="en-US" altLang="en-US" sz="3300" b="1" i="1" dirty="0"/>
              <a:t>continued</a:t>
            </a:r>
            <a:r>
              <a:rPr lang="en-US" altLang="en-US" sz="3300" b="1" dirty="0"/>
              <a:t>)</a:t>
            </a:r>
          </a:p>
          <a:p>
            <a:pPr>
              <a:lnSpc>
                <a:spcPct val="110000"/>
              </a:lnSpc>
            </a:pPr>
            <a:r>
              <a:rPr lang="en-US" altLang="en-US" sz="2400" b="1" dirty="0">
                <a:solidFill>
                  <a:schemeClr val="accent3"/>
                </a:solidFill>
              </a:rPr>
              <a:t>What about meeting minutes?</a:t>
            </a:r>
          </a:p>
          <a:p>
            <a:pPr lvl="1">
              <a:lnSpc>
                <a:spcPct val="110000"/>
              </a:lnSpc>
              <a:buClr>
                <a:schemeClr val="accent1"/>
              </a:buClr>
              <a:buSzPct val="100000"/>
              <a:defRPr/>
            </a:pPr>
            <a:r>
              <a:rPr lang="en-US" altLang="en-US" sz="1900" dirty="0"/>
              <a:t>The Brown Act does not require the keeping of meeting “minutes”.</a:t>
            </a:r>
          </a:p>
          <a:p>
            <a:pPr lvl="1">
              <a:lnSpc>
                <a:spcPct val="110000"/>
              </a:lnSpc>
              <a:buClr>
                <a:schemeClr val="accent1"/>
              </a:buClr>
              <a:buSzPct val="100000"/>
              <a:defRPr/>
            </a:pPr>
            <a:r>
              <a:rPr lang="en-US" altLang="en-US" sz="1900" u="sng" dirty="0"/>
              <a:t>However</a:t>
            </a:r>
            <a:r>
              <a:rPr lang="en-US" altLang="en-US" sz="1900" dirty="0"/>
              <a:t>, it does require a report on actions taken in open session and the vote of each member thereon.  While the language of the statute seems to make this a requirement that applies at the </a:t>
            </a:r>
            <a:r>
              <a:rPr lang="en-US" altLang="en-US" sz="1900" u="sng" dirty="0"/>
              <a:t>time the vote occurs</a:t>
            </a:r>
            <a:r>
              <a:rPr lang="en-US" altLang="en-US" sz="1900" dirty="0"/>
              <a:t>, in practice most agencies announce the vote taken </a:t>
            </a:r>
            <a:r>
              <a:rPr lang="en-US" altLang="en-US" sz="1900" u="sng" dirty="0"/>
              <a:t>and</a:t>
            </a:r>
            <a:r>
              <a:rPr lang="en-US" altLang="en-US" sz="1900" dirty="0"/>
              <a:t> keep at least brief minutes that include:</a:t>
            </a:r>
          </a:p>
          <a:p>
            <a:pPr lvl="3">
              <a:lnSpc>
                <a:spcPct val="110000"/>
              </a:lnSpc>
              <a:buClr>
                <a:schemeClr val="accent1"/>
              </a:buClr>
              <a:buSzPct val="100000"/>
              <a:defRPr/>
            </a:pPr>
            <a:r>
              <a:rPr lang="en-US" altLang="en-US" sz="1600" dirty="0"/>
              <a:t>Content of the motion</a:t>
            </a:r>
          </a:p>
          <a:p>
            <a:pPr lvl="3">
              <a:lnSpc>
                <a:spcPct val="110000"/>
              </a:lnSpc>
              <a:buClr>
                <a:schemeClr val="accent1"/>
              </a:buClr>
              <a:buSzPct val="100000"/>
              <a:defRPr/>
            </a:pPr>
            <a:r>
              <a:rPr lang="en-US" altLang="en-US" sz="1600" dirty="0"/>
              <a:t>First/second of the motion</a:t>
            </a:r>
          </a:p>
          <a:p>
            <a:pPr lvl="3">
              <a:lnSpc>
                <a:spcPct val="110000"/>
              </a:lnSpc>
              <a:buClr>
                <a:schemeClr val="accent1"/>
              </a:buClr>
              <a:buSzPct val="100000"/>
              <a:defRPr/>
            </a:pPr>
            <a:r>
              <a:rPr lang="en-US" altLang="en-US" sz="1600" dirty="0"/>
              <a:t>Vote on the motion</a:t>
            </a:r>
          </a:p>
          <a:p>
            <a:pPr>
              <a:lnSpc>
                <a:spcPct val="110000"/>
              </a:lnSpc>
              <a:buSzPct val="100000"/>
              <a:defRPr/>
            </a:pPr>
            <a:r>
              <a:rPr lang="en-US" altLang="en-US" sz="1900" b="1" u="sng" dirty="0"/>
              <a:t>Check your bylaws or other rules of procedure for specific requirements on keeping minutes</a:t>
            </a:r>
          </a:p>
          <a:p>
            <a:pPr marL="0" lvl="1" indent="0">
              <a:lnSpc>
                <a:spcPct val="110000"/>
              </a:lnSpc>
              <a:buClr>
                <a:schemeClr val="accent1"/>
              </a:buClr>
              <a:buSzPct val="100000"/>
              <a:buNone/>
              <a:defRPr/>
            </a:pPr>
            <a:r>
              <a:rPr lang="en-US" altLang="en-US" sz="1700" i="1" dirty="0"/>
              <a:t>Further reading:  Open and Public V, pp. 30, 35-36.</a:t>
            </a:r>
          </a:p>
        </p:txBody>
      </p:sp>
      <p:sp>
        <p:nvSpPr>
          <p:cNvPr id="21507" name="AutoShape 5"/>
          <p:cNvSpPr>
            <a:spLocks noGrp="1" noChangeArrowheads="1"/>
          </p:cNvSpPr>
          <p:nvPr>
            <p:ph type="title"/>
          </p:nvPr>
        </p:nvSpPr>
        <p:spPr/>
        <p:txBody>
          <a:bodyPr>
            <a:normAutofit/>
          </a:bodyPr>
          <a:lstStyle/>
          <a:p>
            <a:pPr>
              <a:defRPr/>
            </a:pPr>
            <a:r>
              <a:rPr lang="en-US" altLang="en-US" b="1" dirty="0"/>
              <a:t>Notice/Agenda and Public Participation Requirements</a:t>
            </a:r>
          </a:p>
        </p:txBody>
      </p:sp>
    </p:spTree>
    <p:extLst>
      <p:ext uri="{BB962C8B-B14F-4D97-AF65-F5344CB8AC3E}">
        <p14:creationId xmlns:p14="http://schemas.microsoft.com/office/powerpoint/2010/main" val="257367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normAutofit/>
          </a:bodyPr>
          <a:lstStyle/>
          <a:p>
            <a:pPr>
              <a:lnSpc>
                <a:spcPct val="110000"/>
              </a:lnSpc>
            </a:pPr>
            <a:r>
              <a:rPr lang="en-US" altLang="en-US" b="1" dirty="0"/>
              <a:t>Agendas</a:t>
            </a:r>
            <a:endParaRPr lang="en-US" altLang="en-US" dirty="0"/>
          </a:p>
          <a:p>
            <a:pPr marL="457200" indent="-457200">
              <a:lnSpc>
                <a:spcPct val="110000"/>
              </a:lnSpc>
              <a:buSzPct val="100000"/>
              <a:buFont typeface="Arial" panose="020B0604020202020204" pitchFamily="34" charset="0"/>
              <a:buChar char="•"/>
              <a:defRPr/>
            </a:pPr>
            <a:r>
              <a:rPr lang="en-US" altLang="en-US" sz="2400" dirty="0"/>
              <a:t>Must post in a location “</a:t>
            </a:r>
            <a:r>
              <a:rPr lang="en-US" altLang="en-US" sz="2400" dirty="0">
                <a:solidFill>
                  <a:schemeClr val="accent1"/>
                </a:solidFill>
              </a:rPr>
              <a:t>freely accessible to members of the public</a:t>
            </a:r>
            <a:r>
              <a:rPr lang="en-US" altLang="en-US" sz="2400" dirty="0"/>
              <a:t>” 24/7.</a:t>
            </a:r>
          </a:p>
          <a:p>
            <a:pPr marL="457200" indent="-457200">
              <a:lnSpc>
                <a:spcPct val="110000"/>
              </a:lnSpc>
              <a:buSzPct val="100000"/>
              <a:buFont typeface="Arial" panose="020B0604020202020204" pitchFamily="34" charset="0"/>
              <a:buChar char="•"/>
              <a:defRPr/>
            </a:pPr>
            <a:r>
              <a:rPr lang="en-US" altLang="en-US" sz="2400" dirty="0"/>
              <a:t>Must state time and place of meeting and a “</a:t>
            </a:r>
            <a:r>
              <a:rPr lang="en-US" altLang="en-US" sz="2400" dirty="0">
                <a:solidFill>
                  <a:schemeClr val="accent1"/>
                </a:solidFill>
              </a:rPr>
              <a:t>brief general description</a:t>
            </a:r>
            <a:r>
              <a:rPr lang="en-US" altLang="en-US" sz="2400" dirty="0"/>
              <a:t>” of each item of business to be transacted or discussed, including items to be discussed in closed session.</a:t>
            </a:r>
          </a:p>
          <a:p>
            <a:pPr marL="457200" indent="-457200">
              <a:lnSpc>
                <a:spcPct val="110000"/>
              </a:lnSpc>
              <a:buSzPct val="100000"/>
              <a:buFont typeface="Arial" panose="020B0604020202020204" pitchFamily="34" charset="0"/>
              <a:buChar char="•"/>
              <a:defRPr/>
            </a:pPr>
            <a:r>
              <a:rPr lang="en-US" altLang="en-US" sz="2400" dirty="0"/>
              <a:t>People should have enough information to decide whether they want to attend.</a:t>
            </a:r>
          </a:p>
          <a:p>
            <a:pPr marL="457200" indent="-457200">
              <a:lnSpc>
                <a:spcPct val="110000"/>
              </a:lnSpc>
              <a:buSzPct val="100000"/>
              <a:buFont typeface="Arial" panose="020B0604020202020204" pitchFamily="34" charset="0"/>
              <a:buChar char="•"/>
              <a:defRPr/>
            </a:pPr>
            <a:r>
              <a:rPr lang="en-US" altLang="en-US" sz="2400" dirty="0"/>
              <a:t>Notices must be posted on agency’s website, if it has one</a:t>
            </a:r>
            <a:endParaRPr lang="en-US" altLang="en-US" sz="2400" i="1" dirty="0"/>
          </a:p>
          <a:p>
            <a:pPr marL="0" lvl="1" indent="0">
              <a:lnSpc>
                <a:spcPct val="110000"/>
              </a:lnSpc>
              <a:buClr>
                <a:schemeClr val="accent1"/>
              </a:buClr>
              <a:buSzPct val="100000"/>
              <a:buNone/>
              <a:defRPr/>
            </a:pPr>
            <a:r>
              <a:rPr lang="en-US" altLang="en-US" sz="1600" i="1" dirty="0"/>
              <a:t>Further reading:  Open and Public V, pp. 30-31.</a:t>
            </a:r>
          </a:p>
        </p:txBody>
      </p:sp>
      <p:sp>
        <p:nvSpPr>
          <p:cNvPr id="23554" name="AutoShape 2"/>
          <p:cNvSpPr>
            <a:spLocks noGrp="1" noChangeArrowheads="1"/>
          </p:cNvSpPr>
          <p:nvPr>
            <p:ph type="title"/>
          </p:nvPr>
        </p:nvSpPr>
        <p:spPr/>
        <p:txBody>
          <a:bodyPr/>
          <a:lstStyle/>
          <a:p>
            <a:pPr>
              <a:defRPr/>
            </a:pPr>
            <a:r>
              <a:rPr lang="en-US" altLang="en-US" b="1" dirty="0"/>
              <a:t>Notice/Agenda and Public Participation Requirements</a:t>
            </a:r>
          </a:p>
        </p:txBody>
      </p:sp>
    </p:spTree>
    <p:extLst>
      <p:ext uri="{BB962C8B-B14F-4D97-AF65-F5344CB8AC3E}">
        <p14:creationId xmlns:p14="http://schemas.microsoft.com/office/powerpoint/2010/main" val="400249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b="1" dirty="0"/>
              <a:t>Items </a:t>
            </a:r>
            <a:r>
              <a:rPr lang="en-US" altLang="en-US" b="1" u="sng" dirty="0"/>
              <a:t>NOT</a:t>
            </a:r>
            <a:r>
              <a:rPr lang="en-US" altLang="en-US" b="1" dirty="0"/>
              <a:t> on the Agenda</a:t>
            </a:r>
          </a:p>
          <a:p>
            <a:pPr marL="457200" indent="-457200">
              <a:buSzPct val="100000"/>
              <a:buFont typeface="Arial" panose="020B0604020202020204" pitchFamily="34" charset="0"/>
              <a:buChar char="•"/>
              <a:defRPr/>
            </a:pPr>
            <a:r>
              <a:rPr lang="en-US" altLang="en-US" sz="2400" dirty="0"/>
              <a:t>No action can be taken… </a:t>
            </a:r>
            <a:r>
              <a:rPr lang="en-US" altLang="en-US" sz="2400" u="sng" dirty="0"/>
              <a:t>except when</a:t>
            </a:r>
            <a:r>
              <a:rPr lang="en-US" altLang="en-US" sz="2400" dirty="0"/>
              <a:t>:</a:t>
            </a:r>
          </a:p>
          <a:p>
            <a:pPr marL="914400" lvl="1" indent="-457200">
              <a:buSzPct val="100000"/>
              <a:buFont typeface="Arial" panose="020B0604020202020204" pitchFamily="34" charset="0"/>
              <a:buChar char="•"/>
              <a:defRPr/>
            </a:pPr>
            <a:r>
              <a:rPr lang="en-US" altLang="en-US" dirty="0"/>
              <a:t>Majority decides there is an </a:t>
            </a:r>
            <a:r>
              <a:rPr lang="en-US" altLang="en-US" b="1" dirty="0"/>
              <a:t>emergency</a:t>
            </a:r>
            <a:r>
              <a:rPr lang="en-US" altLang="en-US" dirty="0"/>
              <a:t> situation; </a:t>
            </a:r>
            <a:r>
              <a:rPr lang="en-US" altLang="en-US" b="1" dirty="0"/>
              <a:t>or</a:t>
            </a:r>
          </a:p>
          <a:p>
            <a:pPr marL="914400" lvl="1" indent="-457200">
              <a:buSzPct val="100000"/>
              <a:buFont typeface="Arial" panose="020B0604020202020204" pitchFamily="34" charset="0"/>
              <a:buChar char="•"/>
              <a:defRPr/>
            </a:pPr>
            <a:r>
              <a:rPr lang="en-US" altLang="en-US" dirty="0"/>
              <a:t>2/3 of the members present (or all members if less than 2/3 are present) vote that </a:t>
            </a:r>
            <a:r>
              <a:rPr lang="en-US" altLang="en-US" u="sng" dirty="0"/>
              <a:t>immediate action </a:t>
            </a:r>
            <a:r>
              <a:rPr lang="en-US" altLang="en-US" dirty="0"/>
              <a:t>is needed </a:t>
            </a:r>
            <a:r>
              <a:rPr lang="en-US" altLang="en-US" b="1" dirty="0"/>
              <a:t>and</a:t>
            </a:r>
            <a:r>
              <a:rPr lang="en-US" altLang="en-US" dirty="0"/>
              <a:t> the need came to board’s attention </a:t>
            </a:r>
            <a:r>
              <a:rPr lang="en-US" altLang="en-US" u="sng" dirty="0"/>
              <a:t>after agenda was posted </a:t>
            </a:r>
            <a:r>
              <a:rPr lang="en-US" altLang="en-US" dirty="0"/>
              <a:t>(regular meetings only); </a:t>
            </a:r>
            <a:r>
              <a:rPr lang="en-US" altLang="en-US" b="1" dirty="0"/>
              <a:t>or</a:t>
            </a:r>
          </a:p>
          <a:p>
            <a:pPr marL="914400" lvl="1" indent="-457200">
              <a:buSzPct val="100000"/>
              <a:buFont typeface="Arial" panose="020B0604020202020204" pitchFamily="34" charset="0"/>
              <a:buChar char="•"/>
              <a:defRPr/>
            </a:pPr>
            <a:r>
              <a:rPr lang="en-US" altLang="en-US" dirty="0"/>
              <a:t>When an item appeared on the agenda of, and was </a:t>
            </a:r>
            <a:r>
              <a:rPr lang="en-US" altLang="en-US" u="sng" dirty="0"/>
              <a:t>continued</a:t>
            </a:r>
            <a:r>
              <a:rPr lang="en-US" altLang="en-US" dirty="0"/>
              <a:t> from, a meeting held not more than 5 days earlier.</a:t>
            </a:r>
          </a:p>
          <a:p>
            <a:pPr marL="0" lvl="1" indent="0">
              <a:buClr>
                <a:schemeClr val="accent1"/>
              </a:buClr>
              <a:buSzPct val="100000"/>
              <a:buNone/>
              <a:defRPr/>
            </a:pPr>
            <a:r>
              <a:rPr lang="en-US" altLang="en-US" sz="1600" i="1" dirty="0"/>
              <a:t>Further reading:  Open and Public V, pp. 34-35.</a:t>
            </a:r>
            <a:endParaRPr lang="en-US" sz="1600" i="1" dirty="0"/>
          </a:p>
        </p:txBody>
      </p:sp>
      <p:sp>
        <p:nvSpPr>
          <p:cNvPr id="60421" name="AutoShape 5"/>
          <p:cNvSpPr>
            <a:spLocks noGrp="1" noChangeArrowheads="1"/>
          </p:cNvSpPr>
          <p:nvPr>
            <p:ph type="title"/>
          </p:nvPr>
        </p:nvSpPr>
        <p:spPr/>
        <p:txBody>
          <a:bodyPr>
            <a:normAutofit/>
          </a:bodyPr>
          <a:lstStyle/>
          <a:p>
            <a:pPr>
              <a:defRPr/>
            </a:pPr>
            <a:r>
              <a:rPr lang="en-US" altLang="en-US" b="1" dirty="0"/>
              <a:t>Notice/Agenda and Public Participation Requirements</a:t>
            </a:r>
          </a:p>
        </p:txBody>
      </p:sp>
    </p:spTree>
    <p:extLst>
      <p:ext uri="{BB962C8B-B14F-4D97-AF65-F5344CB8AC3E}">
        <p14:creationId xmlns:p14="http://schemas.microsoft.com/office/powerpoint/2010/main" val="263691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2189164" y="1981200"/>
            <a:ext cx="802163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70000"/>
              </a:spcBef>
              <a:buClr>
                <a:schemeClr val="accent2"/>
              </a:buClr>
              <a:buSzPct val="100000"/>
              <a:buFont typeface="Wingdings" panose="05000000000000000000" pitchFamily="2" charset="2"/>
              <a:buChar char="§"/>
              <a:defRPr/>
            </a:pPr>
            <a:endParaRPr lang="en-US" altLang="en-US" dirty="0">
              <a:latin typeface="+mn-lt"/>
            </a:endParaRPr>
          </a:p>
        </p:txBody>
      </p:sp>
      <p:sp>
        <p:nvSpPr>
          <p:cNvPr id="2" name="Content Placeholder 1"/>
          <p:cNvSpPr>
            <a:spLocks noGrp="1"/>
          </p:cNvSpPr>
          <p:nvPr>
            <p:ph idx="1"/>
          </p:nvPr>
        </p:nvSpPr>
        <p:spPr/>
        <p:txBody>
          <a:bodyPr>
            <a:normAutofit/>
          </a:bodyPr>
          <a:lstStyle/>
          <a:p>
            <a:pPr>
              <a:lnSpc>
                <a:spcPct val="110000"/>
              </a:lnSpc>
              <a:buSzPct val="100000"/>
              <a:defRPr/>
            </a:pPr>
            <a:r>
              <a:rPr lang="en-US" altLang="en-US" b="1" dirty="0"/>
              <a:t>Items </a:t>
            </a:r>
            <a:r>
              <a:rPr lang="en-US" altLang="en-US" b="1" u="sng" dirty="0"/>
              <a:t>NOT</a:t>
            </a:r>
            <a:r>
              <a:rPr lang="en-US" altLang="en-US" b="1" dirty="0"/>
              <a:t> on the Agenda (</a:t>
            </a:r>
            <a:r>
              <a:rPr lang="en-US" altLang="en-US" b="1" i="1" dirty="0"/>
              <a:t>continued</a:t>
            </a:r>
            <a:r>
              <a:rPr lang="en-US" altLang="en-US" b="1" dirty="0"/>
              <a:t>)</a:t>
            </a:r>
            <a:endParaRPr lang="en-US" altLang="en-US" dirty="0"/>
          </a:p>
          <a:p>
            <a:pPr marL="457200" indent="-457200">
              <a:lnSpc>
                <a:spcPct val="110000"/>
              </a:lnSpc>
              <a:buSzPct val="100000"/>
              <a:buFont typeface="Arial" panose="020B0604020202020204" pitchFamily="34" charset="0"/>
              <a:buChar char="•"/>
              <a:defRPr/>
            </a:pPr>
            <a:r>
              <a:rPr lang="en-US" altLang="en-US" sz="2400" dirty="0"/>
              <a:t>During general public comment:</a:t>
            </a:r>
          </a:p>
          <a:p>
            <a:pPr marL="914400" lvl="2" indent="-457200">
              <a:lnSpc>
                <a:spcPct val="110000"/>
              </a:lnSpc>
              <a:buClr>
                <a:schemeClr val="accent2"/>
              </a:buClr>
              <a:buFont typeface="Arial" panose="020B0604020202020204" pitchFamily="34" charset="0"/>
              <a:buChar char="•"/>
              <a:defRPr/>
            </a:pPr>
            <a:r>
              <a:rPr lang="en-US" altLang="en-US" sz="2400" u="sng" dirty="0"/>
              <a:t>Brief response </a:t>
            </a:r>
            <a:r>
              <a:rPr lang="en-US" altLang="en-US" sz="2400" dirty="0"/>
              <a:t>to statements or questions during public comment is permitted</a:t>
            </a:r>
          </a:p>
          <a:p>
            <a:pPr marL="914400" lvl="3" indent="-457200">
              <a:lnSpc>
                <a:spcPct val="110000"/>
              </a:lnSpc>
              <a:buClr>
                <a:schemeClr val="accent2"/>
              </a:buClr>
              <a:buFont typeface="Arial" panose="020B0604020202020204" pitchFamily="34" charset="0"/>
              <a:buChar char="•"/>
              <a:defRPr/>
            </a:pPr>
            <a:r>
              <a:rPr lang="en-US" altLang="en-US" sz="2400" dirty="0"/>
              <a:t>May </a:t>
            </a:r>
            <a:r>
              <a:rPr lang="en-US" altLang="en-US" sz="2400" u="sng" dirty="0"/>
              <a:t>refer to staff </a:t>
            </a:r>
            <a:r>
              <a:rPr lang="en-US" altLang="en-US" sz="2400" dirty="0"/>
              <a:t>for response during meeting</a:t>
            </a:r>
          </a:p>
          <a:p>
            <a:pPr marL="914400" lvl="3" indent="-457200">
              <a:lnSpc>
                <a:spcPct val="110000"/>
              </a:lnSpc>
              <a:buClr>
                <a:schemeClr val="accent2"/>
              </a:buClr>
              <a:buFont typeface="Arial" panose="020B0604020202020204" pitchFamily="34" charset="0"/>
              <a:buChar char="•"/>
              <a:defRPr/>
            </a:pPr>
            <a:r>
              <a:rPr lang="en-US" altLang="en-US" sz="2400" dirty="0"/>
              <a:t>May request staff to </a:t>
            </a:r>
            <a:r>
              <a:rPr lang="en-US" altLang="en-US" sz="2400" u="sng" dirty="0"/>
              <a:t>report back </a:t>
            </a:r>
            <a:r>
              <a:rPr lang="en-US" altLang="en-US" sz="2400" dirty="0"/>
              <a:t>and/or place on a future agenda</a:t>
            </a:r>
          </a:p>
          <a:p>
            <a:pPr marL="457200" indent="-457200">
              <a:lnSpc>
                <a:spcPct val="110000"/>
              </a:lnSpc>
              <a:buSzPct val="100000"/>
              <a:buFont typeface="Arial" panose="020B0604020202020204" pitchFamily="34" charset="0"/>
              <a:buChar char="•"/>
              <a:defRPr/>
            </a:pPr>
            <a:r>
              <a:rPr lang="en-US" altLang="en-US" sz="2400" dirty="0"/>
              <a:t>May </a:t>
            </a:r>
            <a:r>
              <a:rPr lang="en-US" altLang="en-US" sz="2400" u="sng" dirty="0"/>
              <a:t>also</a:t>
            </a:r>
            <a:r>
              <a:rPr lang="en-US" altLang="en-US" sz="2400" dirty="0"/>
              <a:t> briefly announce or report on member’s own activities</a:t>
            </a:r>
          </a:p>
          <a:p>
            <a:pPr marL="0" lvl="1" indent="0">
              <a:lnSpc>
                <a:spcPct val="110000"/>
              </a:lnSpc>
              <a:buClr>
                <a:schemeClr val="accent1"/>
              </a:buClr>
              <a:buSzPct val="100000"/>
              <a:buNone/>
              <a:defRPr/>
            </a:pPr>
            <a:r>
              <a:rPr lang="en-US" altLang="en-US" sz="1600" i="1" dirty="0"/>
              <a:t>Further reading:  Open and Public V, pp. 34-35.</a:t>
            </a:r>
          </a:p>
        </p:txBody>
      </p:sp>
      <p:sp>
        <p:nvSpPr>
          <p:cNvPr id="60421" name="AutoShape 5"/>
          <p:cNvSpPr>
            <a:spLocks noGrp="1" noChangeArrowheads="1"/>
          </p:cNvSpPr>
          <p:nvPr>
            <p:ph type="title"/>
          </p:nvPr>
        </p:nvSpPr>
        <p:spPr/>
        <p:txBody>
          <a:bodyPr>
            <a:normAutofit/>
          </a:bodyPr>
          <a:lstStyle/>
          <a:p>
            <a:pPr>
              <a:defRPr/>
            </a:pPr>
            <a:r>
              <a:rPr lang="en-US" altLang="en-US" b="1" dirty="0"/>
              <a:t>Notice/Agenda and Public Participation Requirements</a:t>
            </a:r>
          </a:p>
        </p:txBody>
      </p:sp>
    </p:spTree>
    <p:extLst>
      <p:ext uri="{BB962C8B-B14F-4D97-AF65-F5344CB8AC3E}">
        <p14:creationId xmlns:p14="http://schemas.microsoft.com/office/powerpoint/2010/main" val="63303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20000"/>
              </a:lnSpc>
            </a:pPr>
            <a:r>
              <a:rPr lang="en-US" altLang="en-US" b="1" dirty="0"/>
              <a:t>Rights of the Public</a:t>
            </a:r>
          </a:p>
          <a:p>
            <a:pPr marL="457200" indent="-457200">
              <a:buSzPct val="100000"/>
              <a:buFont typeface="Arial" panose="020B0604020202020204" pitchFamily="34" charset="0"/>
              <a:buChar char="•"/>
              <a:defRPr/>
            </a:pPr>
            <a:r>
              <a:rPr lang="en-US" altLang="en-US" sz="2400" dirty="0"/>
              <a:t>May address Board:</a:t>
            </a:r>
          </a:p>
          <a:p>
            <a:pPr marL="914400" lvl="1" indent="-457200">
              <a:buFont typeface="Arial" panose="020B0604020202020204" pitchFamily="34" charset="0"/>
              <a:buChar char="•"/>
              <a:defRPr/>
            </a:pPr>
            <a:r>
              <a:rPr lang="en-US" altLang="en-US" sz="2000" dirty="0"/>
              <a:t>Matters on the agenda—before or during consideration of the item</a:t>
            </a:r>
          </a:p>
          <a:p>
            <a:pPr marL="914400" lvl="1" indent="-457200">
              <a:buFont typeface="Arial" panose="020B0604020202020204" pitchFamily="34" charset="0"/>
              <a:buChar char="•"/>
              <a:defRPr/>
            </a:pPr>
            <a:r>
              <a:rPr lang="en-US" altLang="en-US" sz="2000" dirty="0"/>
              <a:t>Other matters within jurisdiction—regular meetings only unless Board allows otherwise</a:t>
            </a:r>
          </a:p>
          <a:p>
            <a:pPr marL="914400" lvl="1" indent="-457200">
              <a:buFont typeface="Arial" panose="020B0604020202020204" pitchFamily="34" charset="0"/>
              <a:buChar char="•"/>
              <a:defRPr/>
            </a:pPr>
            <a:r>
              <a:rPr lang="en-US" altLang="en-US" sz="2000" dirty="0"/>
              <a:t>Brief response and/or referral to staff, but NO ACTION! </a:t>
            </a:r>
          </a:p>
          <a:p>
            <a:pPr marL="457200" indent="-457200">
              <a:buSzPct val="100000"/>
              <a:buFont typeface="Arial" panose="020B0604020202020204" pitchFamily="34" charset="0"/>
              <a:buChar char="•"/>
              <a:defRPr/>
            </a:pPr>
            <a:r>
              <a:rPr lang="en-US" altLang="en-US" sz="2400" u="sng" dirty="0"/>
              <a:t>Cannot</a:t>
            </a:r>
            <a:r>
              <a:rPr lang="en-US" altLang="en-US" sz="2400" dirty="0"/>
              <a:t> prohibit public criticism of agency and governing body, but personal attacks need not be permitted</a:t>
            </a:r>
          </a:p>
          <a:p>
            <a:pPr marL="457200" indent="-457200">
              <a:buSzPct val="100000"/>
              <a:buFont typeface="Arial" panose="020B0604020202020204" pitchFamily="34" charset="0"/>
              <a:buChar char="•"/>
              <a:defRPr/>
            </a:pPr>
            <a:r>
              <a:rPr lang="en-US" altLang="en-US" sz="2400" b="1" dirty="0">
                <a:solidFill>
                  <a:schemeClr val="accent1"/>
                </a:solidFill>
              </a:rPr>
              <a:t>Reasonable time limitations and other regulations are permitted (be consistent)</a:t>
            </a:r>
          </a:p>
          <a:p>
            <a:pPr marL="0" lvl="1" indent="0">
              <a:lnSpc>
                <a:spcPct val="120000"/>
              </a:lnSpc>
              <a:buClr>
                <a:schemeClr val="accent1"/>
              </a:buClr>
              <a:buSzPct val="100000"/>
              <a:buNone/>
              <a:defRPr/>
            </a:pPr>
            <a:r>
              <a:rPr lang="en-US" altLang="en-US" sz="1600" i="1" dirty="0"/>
              <a:t>Further reading:  Open and Public V, pp. 34-35.</a:t>
            </a:r>
          </a:p>
        </p:txBody>
      </p:sp>
      <p:sp>
        <p:nvSpPr>
          <p:cNvPr id="60421" name="AutoShape 5"/>
          <p:cNvSpPr>
            <a:spLocks noGrp="1" noChangeArrowheads="1"/>
          </p:cNvSpPr>
          <p:nvPr>
            <p:ph type="title"/>
          </p:nvPr>
        </p:nvSpPr>
        <p:spPr/>
        <p:txBody>
          <a:bodyPr>
            <a:normAutofit/>
          </a:bodyPr>
          <a:lstStyle/>
          <a:p>
            <a:pPr>
              <a:defRPr/>
            </a:pPr>
            <a:r>
              <a:rPr lang="en-US" altLang="en-US" b="1" dirty="0"/>
              <a:t>Notice/Agenda and Public Participation Requirements</a:t>
            </a:r>
          </a:p>
        </p:txBody>
      </p:sp>
    </p:spTree>
    <p:extLst>
      <p:ext uri="{BB962C8B-B14F-4D97-AF65-F5344CB8AC3E}">
        <p14:creationId xmlns:p14="http://schemas.microsoft.com/office/powerpoint/2010/main" val="152572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fontScale="77500" lnSpcReduction="20000"/>
          </a:bodyPr>
          <a:lstStyle/>
          <a:p>
            <a:pPr marL="457200" indent="-457200">
              <a:lnSpc>
                <a:spcPct val="120000"/>
              </a:lnSpc>
              <a:buFont typeface="Arial" panose="020B0604020202020204" pitchFamily="34" charset="0"/>
              <a:buChar char="•"/>
            </a:pPr>
            <a:r>
              <a:rPr lang="en-US" altLang="en-US" dirty="0"/>
              <a:t>Authored by Ralph M. Brown (1908–1966) a Central Valley assemblyman, the Legislature adopted the Brown Act in 1953 to safeguard the public's right to access and participate in local government meetings. </a:t>
            </a:r>
          </a:p>
          <a:p>
            <a:pPr marL="457200" indent="-457200">
              <a:lnSpc>
                <a:spcPct val="120000"/>
              </a:lnSpc>
              <a:buFont typeface="Arial" panose="020B0604020202020204" pitchFamily="34" charset="0"/>
              <a:buChar char="•"/>
            </a:pPr>
            <a:r>
              <a:rPr lang="en-US" altLang="en-US" dirty="0"/>
              <a:t>“All meetings of the legislative body of a local agency shall be open and public, and all persons shall be permitted to attend any meeting of the legislative body, except as otherwise provided in this chapter.”</a:t>
            </a:r>
          </a:p>
          <a:p>
            <a:pPr marL="457200" indent="-457200">
              <a:lnSpc>
                <a:spcPct val="120000"/>
              </a:lnSpc>
              <a:buFont typeface="Arial" panose="020B0604020202020204" pitchFamily="34" charset="0"/>
              <a:buChar char="•"/>
            </a:pPr>
            <a:r>
              <a:rPr lang="en-US" altLang="en-US" dirty="0"/>
              <a:t>Legislative bodies covered by the Brown Act should conduct their affairs as if within a “house of glass” (meaning, be entirely transparent)</a:t>
            </a:r>
          </a:p>
          <a:p>
            <a:pPr marL="457200" indent="-457200">
              <a:lnSpc>
                <a:spcPct val="120000"/>
              </a:lnSpc>
              <a:buFont typeface="Arial" panose="020B0604020202020204" pitchFamily="34" charset="0"/>
              <a:buChar char="•"/>
            </a:pPr>
            <a:r>
              <a:rPr lang="en-US" altLang="en-US" dirty="0"/>
              <a:t>The Brown Act is found at California Government Code Sections </a:t>
            </a:r>
            <a:br>
              <a:rPr lang="en-US" altLang="en-US" dirty="0"/>
            </a:br>
            <a:r>
              <a:rPr lang="en-US" altLang="en-US" dirty="0"/>
              <a:t>54950-54963. </a:t>
            </a:r>
          </a:p>
          <a:p>
            <a:pPr marL="0" lvl="1" indent="0">
              <a:lnSpc>
                <a:spcPct val="120000"/>
              </a:lnSpc>
              <a:buClr>
                <a:schemeClr val="accent1"/>
              </a:buClr>
              <a:buNone/>
            </a:pPr>
            <a:r>
              <a:rPr lang="en-US" altLang="en-US" sz="2100" i="1" dirty="0"/>
              <a:t>Further reading:  Open and Public V, p. 9.</a:t>
            </a:r>
            <a:endParaRPr lang="en-US" altLang="en-US" sz="2100" dirty="0"/>
          </a:p>
        </p:txBody>
      </p:sp>
      <p:sp>
        <p:nvSpPr>
          <p:cNvPr id="8194" name="Title 1"/>
          <p:cNvSpPr>
            <a:spLocks noGrp="1"/>
          </p:cNvSpPr>
          <p:nvPr>
            <p:ph type="title"/>
          </p:nvPr>
        </p:nvSpPr>
        <p:spPr/>
        <p:txBody>
          <a:bodyPr/>
          <a:lstStyle/>
          <a:p>
            <a:pPr>
              <a:defRPr/>
            </a:pPr>
            <a:r>
              <a:rPr lang="en-US" dirty="0"/>
              <a:t>History of the Brown Act</a:t>
            </a:r>
            <a:endParaRPr lang="en-US" altLang="en-US" b="1" dirty="0"/>
          </a:p>
        </p:txBody>
      </p:sp>
    </p:spTree>
    <p:extLst>
      <p:ext uri="{BB962C8B-B14F-4D97-AF65-F5344CB8AC3E}">
        <p14:creationId xmlns:p14="http://schemas.microsoft.com/office/powerpoint/2010/main" val="201361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2189164" y="1981200"/>
            <a:ext cx="802163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70000"/>
              </a:spcBef>
              <a:buClr>
                <a:schemeClr val="accent2"/>
              </a:buClr>
              <a:buSzPct val="100000"/>
              <a:buFont typeface="Wingdings" panose="05000000000000000000" pitchFamily="2" charset="2"/>
              <a:buChar char="§"/>
              <a:defRPr/>
            </a:pPr>
            <a:endParaRPr lang="en-US" altLang="en-US" dirty="0">
              <a:latin typeface="+mn-lt"/>
            </a:endParaRPr>
          </a:p>
        </p:txBody>
      </p:sp>
      <p:sp>
        <p:nvSpPr>
          <p:cNvPr id="2" name="Content Placeholder 1"/>
          <p:cNvSpPr>
            <a:spLocks noGrp="1"/>
          </p:cNvSpPr>
          <p:nvPr>
            <p:ph idx="1"/>
          </p:nvPr>
        </p:nvSpPr>
        <p:spPr/>
        <p:txBody>
          <a:bodyPr>
            <a:normAutofit fontScale="92500"/>
          </a:bodyPr>
          <a:lstStyle/>
          <a:p>
            <a:pPr>
              <a:lnSpc>
                <a:spcPct val="120000"/>
              </a:lnSpc>
              <a:buClr>
                <a:srgbClr val="9BAFB5"/>
              </a:buClr>
              <a:buSzPct val="100000"/>
            </a:pPr>
            <a:r>
              <a:rPr lang="en-US" altLang="en-US" sz="3000" b="1" dirty="0"/>
              <a:t>Records &amp; Public Access</a:t>
            </a:r>
            <a:endParaRPr lang="en-US" altLang="en-US" sz="3000" dirty="0">
              <a:solidFill>
                <a:srgbClr val="000000"/>
              </a:solidFill>
            </a:endParaRPr>
          </a:p>
          <a:p>
            <a:pPr marL="457200" indent="-457200">
              <a:lnSpc>
                <a:spcPct val="120000"/>
              </a:lnSpc>
              <a:buSzPct val="100000"/>
              <a:buFont typeface="Arial" panose="020B0604020202020204" pitchFamily="34" charset="0"/>
              <a:buChar char="•"/>
              <a:defRPr/>
            </a:pPr>
            <a:r>
              <a:rPr lang="en-US" altLang="en-US" sz="2600" dirty="0"/>
              <a:t>General rule: agendas, minutes (if any) and handouts distributed at board meetings are public records.</a:t>
            </a:r>
          </a:p>
          <a:p>
            <a:pPr marL="457200" indent="-457200">
              <a:lnSpc>
                <a:spcPct val="120000"/>
              </a:lnSpc>
              <a:buSzPct val="100000"/>
              <a:buFont typeface="Arial" panose="020B0604020202020204" pitchFamily="34" charset="0"/>
              <a:buChar char="•"/>
              <a:defRPr/>
            </a:pPr>
            <a:r>
              <a:rPr lang="en-US" altLang="en-US" sz="2600" dirty="0"/>
              <a:t>Documents pertaining to an agenda item must be made available to the public (</a:t>
            </a:r>
            <a:r>
              <a:rPr lang="en-US" altLang="en-US" sz="2600" dirty="0">
                <a:solidFill>
                  <a:schemeClr val="accent1"/>
                </a:solidFill>
              </a:rPr>
              <a:t>website posting only is ok</a:t>
            </a:r>
            <a:r>
              <a:rPr lang="en-US" altLang="en-US" sz="2600" dirty="0"/>
              <a:t>).  This includes staff handouts distributed to board members </a:t>
            </a:r>
            <a:r>
              <a:rPr lang="en-US" altLang="en-US" sz="2600" u="sng" dirty="0"/>
              <a:t>less than 72 hours </a:t>
            </a:r>
            <a:r>
              <a:rPr lang="en-US" altLang="en-US" sz="2600" dirty="0"/>
              <a:t>prior to the meeting. </a:t>
            </a:r>
          </a:p>
          <a:p>
            <a:pPr marL="457200" indent="-457200">
              <a:lnSpc>
                <a:spcPct val="120000"/>
              </a:lnSpc>
              <a:buSzPct val="100000"/>
              <a:buFont typeface="Arial" panose="020B0604020202020204" pitchFamily="34" charset="0"/>
              <a:buChar char="•"/>
              <a:defRPr/>
            </a:pPr>
            <a:r>
              <a:rPr lang="en-US" altLang="en-US" sz="2600" dirty="0">
                <a:solidFill>
                  <a:schemeClr val="accent1"/>
                </a:solidFill>
              </a:rPr>
              <a:t>Handouts provided by staff during a meeting must be made available to public </a:t>
            </a:r>
            <a:r>
              <a:rPr lang="en-US" altLang="en-US" sz="2600" u="sng" dirty="0">
                <a:solidFill>
                  <a:schemeClr val="accent1"/>
                </a:solidFill>
              </a:rPr>
              <a:t>at same time</a:t>
            </a:r>
            <a:r>
              <a:rPr lang="en-US" altLang="en-US" sz="2600" dirty="0">
                <a:solidFill>
                  <a:schemeClr val="accent1"/>
                </a:solidFill>
              </a:rPr>
              <a:t>; handouts from public must be made available after meeting.</a:t>
            </a:r>
          </a:p>
          <a:p>
            <a:pPr marL="0" lvl="1" indent="0">
              <a:lnSpc>
                <a:spcPct val="120000"/>
              </a:lnSpc>
              <a:buClr>
                <a:schemeClr val="accent1"/>
              </a:buClr>
              <a:buSzPct val="100000"/>
              <a:buNone/>
              <a:defRPr/>
            </a:pPr>
            <a:r>
              <a:rPr lang="en-US" altLang="en-US" sz="1700" i="1" dirty="0"/>
              <a:t>Further reading:  Open and Public V, pp. 36-37.</a:t>
            </a:r>
          </a:p>
        </p:txBody>
      </p:sp>
      <p:sp>
        <p:nvSpPr>
          <p:cNvPr id="60421" name="AutoShape 5"/>
          <p:cNvSpPr>
            <a:spLocks noGrp="1" noChangeArrowheads="1"/>
          </p:cNvSpPr>
          <p:nvPr>
            <p:ph type="title"/>
          </p:nvPr>
        </p:nvSpPr>
        <p:spPr/>
        <p:txBody>
          <a:bodyPr>
            <a:normAutofit/>
          </a:bodyPr>
          <a:lstStyle/>
          <a:p>
            <a:pPr>
              <a:defRPr/>
            </a:pPr>
            <a:r>
              <a:rPr lang="en-US" altLang="en-US" b="1" dirty="0"/>
              <a:t>Notice/Agenda and Public Participation Requirements</a:t>
            </a:r>
          </a:p>
        </p:txBody>
      </p:sp>
    </p:spTree>
    <p:extLst>
      <p:ext uri="{BB962C8B-B14F-4D97-AF65-F5344CB8AC3E}">
        <p14:creationId xmlns:p14="http://schemas.microsoft.com/office/powerpoint/2010/main" val="889266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normAutofit/>
          </a:bodyPr>
          <a:lstStyle/>
          <a:p>
            <a:pPr marL="457200" indent="-457200">
              <a:buFont typeface="Arial" panose="020B0604020202020204" pitchFamily="34" charset="0"/>
              <a:buChar char="•"/>
            </a:pPr>
            <a:r>
              <a:rPr lang="en-US" altLang="en-US" sz="2400" dirty="0"/>
              <a:t>If situation meets one of the specific exceptions to the open meeting rules, may hold in closed session</a:t>
            </a:r>
          </a:p>
          <a:p>
            <a:pPr marL="457200" indent="-457200">
              <a:buFont typeface="Arial" panose="020B0604020202020204" pitchFamily="34" charset="0"/>
              <a:buChar char="•"/>
            </a:pPr>
            <a:r>
              <a:rPr lang="en-US" altLang="en-US" sz="2400" dirty="0"/>
              <a:t>Not enough that it is sensitive, embarrassing or controversial</a:t>
            </a:r>
          </a:p>
          <a:p>
            <a:pPr marL="457200" indent="-457200">
              <a:buFont typeface="Arial" panose="020B0604020202020204" pitchFamily="34" charset="0"/>
              <a:buChar char="•"/>
            </a:pPr>
            <a:r>
              <a:rPr lang="en-US" altLang="en-US" sz="2400" dirty="0"/>
              <a:t>Meeting is either open or closed. Cannot invite selected members of public</a:t>
            </a:r>
          </a:p>
          <a:p>
            <a:pPr marL="457200" indent="-457200">
              <a:buFont typeface="Arial" panose="020B0604020202020204" pitchFamily="34" charset="0"/>
              <a:buChar char="•"/>
            </a:pPr>
            <a:r>
              <a:rPr lang="en-US" altLang="en-US" sz="2400" b="1" dirty="0"/>
              <a:t>Generally used to avoid revealing confidential information that would prejudice legal or negotiating position of the body or compromise privacy interest of employee</a:t>
            </a:r>
          </a:p>
          <a:p>
            <a:pPr marL="0" lvl="1" indent="0">
              <a:buClr>
                <a:schemeClr val="accent1"/>
              </a:buClr>
              <a:buSzPct val="100000"/>
              <a:buNone/>
              <a:defRPr/>
            </a:pPr>
            <a:r>
              <a:rPr lang="en-US" altLang="en-US" sz="1600" i="1" dirty="0"/>
              <a:t>Further reading:  Open and Public V, p. 42.</a:t>
            </a:r>
          </a:p>
        </p:txBody>
      </p:sp>
      <p:sp>
        <p:nvSpPr>
          <p:cNvPr id="27650" name="AutoShape 2"/>
          <p:cNvSpPr>
            <a:spLocks noGrp="1" noChangeArrowheads="1"/>
          </p:cNvSpPr>
          <p:nvPr>
            <p:ph type="title"/>
          </p:nvPr>
        </p:nvSpPr>
        <p:spPr/>
        <p:txBody>
          <a:bodyPr/>
          <a:lstStyle/>
          <a:p>
            <a:pPr>
              <a:defRPr/>
            </a:pPr>
            <a:r>
              <a:rPr lang="en-US" altLang="en-US" b="1" dirty="0"/>
              <a:t>Closed Sessions</a:t>
            </a:r>
          </a:p>
        </p:txBody>
      </p:sp>
    </p:spTree>
    <p:extLst>
      <p:ext uri="{BB962C8B-B14F-4D97-AF65-F5344CB8AC3E}">
        <p14:creationId xmlns:p14="http://schemas.microsoft.com/office/powerpoint/2010/main" val="3395974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rtlCol="0">
            <a:noAutofit/>
          </a:bodyPr>
          <a:lstStyle/>
          <a:p>
            <a:pPr marL="457200" indent="-457200">
              <a:buSzPct val="100000"/>
              <a:buFont typeface="Arial" panose="020B0604020202020204" pitchFamily="34" charset="0"/>
              <a:buChar char="•"/>
              <a:defRPr/>
            </a:pPr>
            <a:r>
              <a:rPr lang="en-US" altLang="en-US" sz="2300" dirty="0"/>
              <a:t>Legal authority for closed session must be on the posted agenda with a brief description</a:t>
            </a:r>
          </a:p>
          <a:p>
            <a:pPr marL="457200" indent="-457200">
              <a:buSzPct val="100000"/>
              <a:buFont typeface="Arial" panose="020B0604020202020204" pitchFamily="34" charset="0"/>
              <a:buChar char="•"/>
              <a:defRPr/>
            </a:pPr>
            <a:r>
              <a:rPr lang="en-US" altLang="en-US" sz="2300" dirty="0"/>
              <a:t>Brown Act supplies a series of </a:t>
            </a:r>
            <a:r>
              <a:rPr lang="en-US" altLang="en-US" sz="2300" b="1" dirty="0"/>
              <a:t>fill-in-the-blank templates </a:t>
            </a:r>
            <a:r>
              <a:rPr lang="en-US" altLang="en-US" sz="2300" dirty="0"/>
              <a:t>for agenda description that provide a safe harbor from legal attacks</a:t>
            </a:r>
          </a:p>
          <a:p>
            <a:pPr marL="457200" indent="-457200">
              <a:buSzPct val="100000"/>
              <a:buFont typeface="Arial" panose="020B0604020202020204" pitchFamily="34" charset="0"/>
              <a:buChar char="•"/>
              <a:defRPr/>
            </a:pPr>
            <a:r>
              <a:rPr lang="en-US" altLang="en-US" sz="2300" dirty="0"/>
              <a:t>Must </a:t>
            </a:r>
            <a:r>
              <a:rPr lang="en-US" altLang="en-US" sz="2300" b="1" dirty="0"/>
              <a:t>report out </a:t>
            </a:r>
            <a:r>
              <a:rPr lang="en-US" altLang="en-US" sz="2300" dirty="0"/>
              <a:t>on certain actions taken and the vote of each member present. Required content specified in Government Code section 54957.1</a:t>
            </a:r>
          </a:p>
          <a:p>
            <a:pPr marL="457200" indent="-457200">
              <a:buSzPct val="100000"/>
              <a:buFont typeface="Arial" panose="020B0604020202020204" pitchFamily="34" charset="0"/>
              <a:buChar char="•"/>
              <a:defRPr/>
            </a:pPr>
            <a:r>
              <a:rPr lang="en-US" altLang="en-US" sz="2300" dirty="0"/>
              <a:t>May keep a confidential minute book to record actions taken in closed session (</a:t>
            </a:r>
            <a:r>
              <a:rPr lang="en-US" altLang="en-US" sz="2300" i="1" dirty="0"/>
              <a:t>Note:  This is unusual</a:t>
            </a:r>
            <a:r>
              <a:rPr lang="en-US" altLang="en-US" sz="2300" dirty="0"/>
              <a:t>) </a:t>
            </a:r>
          </a:p>
          <a:p>
            <a:pPr marL="914400" lvl="1" indent="-457200">
              <a:buSzPct val="100000"/>
              <a:buFont typeface="Arial" panose="020B0604020202020204" pitchFamily="34" charset="0"/>
              <a:buChar char="•"/>
              <a:defRPr/>
            </a:pPr>
            <a:r>
              <a:rPr lang="en-US" altLang="en-US" sz="2000" dirty="0"/>
              <a:t>Minutes are open to a court if lawsuit claims an open meeting violation and </a:t>
            </a:r>
          </a:p>
          <a:p>
            <a:pPr marL="914400" lvl="1" indent="-457200">
              <a:buSzPct val="100000"/>
              <a:buFont typeface="Arial" panose="020B0604020202020204" pitchFamily="34" charset="0"/>
              <a:buChar char="•"/>
              <a:defRPr/>
            </a:pPr>
            <a:r>
              <a:rPr lang="en-US" altLang="en-US" sz="2000" dirty="0"/>
              <a:t>Board members may inspect.</a:t>
            </a:r>
          </a:p>
          <a:p>
            <a:pPr marL="0" lvl="1" indent="0">
              <a:buClr>
                <a:schemeClr val="accent1"/>
              </a:buClr>
              <a:buSzPct val="100000"/>
              <a:buNone/>
              <a:defRPr/>
            </a:pPr>
            <a:r>
              <a:rPr lang="en-US" altLang="en-US" sz="1600" i="1" dirty="0"/>
              <a:t>Further reading:  Open and Public V, p. 43.</a:t>
            </a:r>
          </a:p>
        </p:txBody>
      </p:sp>
      <p:sp>
        <p:nvSpPr>
          <p:cNvPr id="29698" name="AutoShape 2"/>
          <p:cNvSpPr>
            <a:spLocks noGrp="1" noChangeArrowheads="1"/>
          </p:cNvSpPr>
          <p:nvPr>
            <p:ph type="title"/>
          </p:nvPr>
        </p:nvSpPr>
        <p:spPr/>
        <p:txBody>
          <a:bodyPr>
            <a:normAutofit/>
          </a:bodyPr>
          <a:lstStyle/>
          <a:p>
            <a:pPr>
              <a:defRPr/>
            </a:pPr>
            <a:r>
              <a:rPr lang="en-US" altLang="en-US" b="1" dirty="0"/>
              <a:t>Closed Sessions – Agendas and Reports</a:t>
            </a:r>
          </a:p>
        </p:txBody>
      </p:sp>
    </p:spTree>
    <p:extLst>
      <p:ext uri="{BB962C8B-B14F-4D97-AF65-F5344CB8AC3E}">
        <p14:creationId xmlns:p14="http://schemas.microsoft.com/office/powerpoint/2010/main" val="850410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normAutofit/>
          </a:bodyPr>
          <a:lstStyle/>
          <a:p>
            <a:pPr marL="457200" indent="-457200">
              <a:lnSpc>
                <a:spcPct val="110000"/>
              </a:lnSpc>
              <a:buSzPct val="100000"/>
              <a:buFont typeface="Arial" panose="020B0604020202020204" pitchFamily="34" charset="0"/>
              <a:buChar char="•"/>
              <a:defRPr/>
            </a:pPr>
            <a:r>
              <a:rPr lang="en-US" altLang="en-US" sz="2400" b="1" dirty="0">
                <a:solidFill>
                  <a:schemeClr val="accent1"/>
                </a:solidFill>
              </a:rPr>
              <a:t>Limited Topics:  </a:t>
            </a:r>
            <a:r>
              <a:rPr lang="en-US" altLang="en-US" sz="2400" dirty="0">
                <a:solidFill>
                  <a:schemeClr val="accent1"/>
                </a:solidFill>
              </a:rPr>
              <a:t>Appointment, employment, evaluation of performance, discipline or dismissal of a public employee or to hear complaints or charges brought against the employee</a:t>
            </a:r>
          </a:p>
          <a:p>
            <a:pPr marL="457200" indent="-457200">
              <a:lnSpc>
                <a:spcPct val="110000"/>
              </a:lnSpc>
              <a:buSzPct val="100000"/>
              <a:buFont typeface="Arial" panose="020B0604020202020204" pitchFamily="34" charset="0"/>
              <a:buChar char="•"/>
              <a:defRPr/>
            </a:pPr>
            <a:r>
              <a:rPr lang="en-US" altLang="en-US" sz="2400" dirty="0"/>
              <a:t>Restricted to discussing particular employees, </a:t>
            </a:r>
            <a:r>
              <a:rPr lang="en-US" altLang="en-US" sz="2400" b="1" dirty="0"/>
              <a:t>not</a:t>
            </a:r>
            <a:r>
              <a:rPr lang="en-US" altLang="en-US" sz="2400" dirty="0"/>
              <a:t> general personnel policies or employee compensation (consider </a:t>
            </a:r>
            <a:r>
              <a:rPr lang="en-US" altLang="en-US" sz="2400" b="1" dirty="0"/>
              <a:t>labor negotiation </a:t>
            </a:r>
            <a:r>
              <a:rPr lang="en-US" altLang="en-US" sz="2400" dirty="0"/>
              <a:t>closed session instead)</a:t>
            </a:r>
          </a:p>
          <a:p>
            <a:pPr marL="457200" indent="-457200">
              <a:lnSpc>
                <a:spcPct val="110000"/>
              </a:lnSpc>
              <a:buSzPct val="100000"/>
              <a:buFont typeface="Arial" panose="020B0604020202020204" pitchFamily="34" charset="0"/>
              <a:buChar char="•"/>
              <a:defRPr/>
            </a:pPr>
            <a:r>
              <a:rPr lang="en-US" altLang="en-US" sz="2400" dirty="0"/>
              <a:t>For disciplinary issues considered by governing body (rather than settled at staff level), must give employee 24 hours notice – they have a right to a public meeting.  Failure to notice makes any action void.</a:t>
            </a:r>
          </a:p>
          <a:p>
            <a:pPr marL="0" lvl="1" indent="0">
              <a:lnSpc>
                <a:spcPct val="110000"/>
              </a:lnSpc>
              <a:buClr>
                <a:schemeClr val="accent1"/>
              </a:buClr>
              <a:buSzPct val="100000"/>
              <a:buNone/>
              <a:defRPr/>
            </a:pPr>
            <a:r>
              <a:rPr lang="en-US" altLang="en-US" sz="1600" i="1" dirty="0"/>
              <a:t>Further reading:  Open and Public V, pp. 46-47.</a:t>
            </a:r>
          </a:p>
        </p:txBody>
      </p:sp>
      <p:sp>
        <p:nvSpPr>
          <p:cNvPr id="31746" name="AutoShape 2"/>
          <p:cNvSpPr>
            <a:spLocks noGrp="1" noChangeArrowheads="1"/>
          </p:cNvSpPr>
          <p:nvPr>
            <p:ph type="title"/>
          </p:nvPr>
        </p:nvSpPr>
        <p:spPr/>
        <p:txBody>
          <a:bodyPr>
            <a:normAutofit/>
          </a:bodyPr>
          <a:lstStyle/>
          <a:p>
            <a:pPr>
              <a:defRPr/>
            </a:pPr>
            <a:r>
              <a:rPr lang="en-US" altLang="en-US" b="1" dirty="0"/>
              <a:t>Closed Sessions – Personnel</a:t>
            </a:r>
          </a:p>
        </p:txBody>
      </p:sp>
    </p:spTree>
    <p:extLst>
      <p:ext uri="{BB962C8B-B14F-4D97-AF65-F5344CB8AC3E}">
        <p14:creationId xmlns:p14="http://schemas.microsoft.com/office/powerpoint/2010/main" val="2480434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idx="1"/>
          </p:nvPr>
        </p:nvSpPr>
        <p:spPr/>
        <p:txBody>
          <a:bodyPr>
            <a:normAutofit/>
          </a:bodyPr>
          <a:lstStyle/>
          <a:p>
            <a:pPr marL="457200" indent="-457200">
              <a:buSzPct val="100000"/>
              <a:buFont typeface="Arial" panose="020B0604020202020204" pitchFamily="34" charset="0"/>
              <a:buChar char="•"/>
              <a:defRPr/>
            </a:pPr>
            <a:r>
              <a:rPr lang="en-US" altLang="en-US" sz="2400" dirty="0"/>
              <a:t>To instruct bargaining representatives on employee salaries and benefits </a:t>
            </a:r>
          </a:p>
          <a:p>
            <a:pPr marL="457200" indent="-457200">
              <a:buSzPct val="100000"/>
              <a:buFont typeface="Arial" panose="020B0604020202020204" pitchFamily="34" charset="0"/>
              <a:buChar char="•"/>
              <a:defRPr/>
            </a:pPr>
            <a:r>
              <a:rPr lang="en-US" altLang="en-US" sz="2400" dirty="0"/>
              <a:t>May occur before, during, or after negotiation sessions</a:t>
            </a:r>
          </a:p>
          <a:p>
            <a:pPr marL="457200" indent="-457200">
              <a:buSzPct val="100000"/>
              <a:buFont typeface="Arial" panose="020B0604020202020204" pitchFamily="34" charset="0"/>
              <a:buChar char="•"/>
              <a:defRPr/>
            </a:pPr>
            <a:r>
              <a:rPr lang="en-US" altLang="en-US" sz="2400" dirty="0"/>
              <a:t>Prior to closed session, must identify designated representatives and employee(s) or employee groups</a:t>
            </a:r>
          </a:p>
          <a:p>
            <a:pPr marL="0" lvl="1" indent="0">
              <a:buClr>
                <a:schemeClr val="accent1"/>
              </a:buClr>
              <a:buSzPct val="100000"/>
              <a:buNone/>
              <a:defRPr/>
            </a:pPr>
            <a:r>
              <a:rPr lang="en-US" altLang="en-US" sz="1600" i="1" dirty="0"/>
              <a:t>Further reading:  Open and Public V, pp. 47-48.</a:t>
            </a:r>
          </a:p>
        </p:txBody>
      </p:sp>
      <p:sp>
        <p:nvSpPr>
          <p:cNvPr id="35842" name="AutoShape 2">
            <a:extLst>
              <a:ext uri="{FF2B5EF4-FFF2-40B4-BE49-F238E27FC236}">
                <a16:creationId xmlns:a16="http://schemas.microsoft.com/office/drawing/2014/main" id="{7642CA3B-661E-40FB-A082-F571A781AE99}"/>
              </a:ext>
            </a:extLst>
          </p:cNvPr>
          <p:cNvSpPr>
            <a:spLocks noGrp="1" noChangeArrowheads="1"/>
          </p:cNvSpPr>
          <p:nvPr>
            <p:ph type="title"/>
          </p:nvPr>
        </p:nvSpPr>
        <p:spPr/>
        <p:txBody>
          <a:bodyPr>
            <a:normAutofit/>
          </a:bodyPr>
          <a:lstStyle/>
          <a:p>
            <a:pPr>
              <a:defRPr/>
            </a:pPr>
            <a:r>
              <a:rPr lang="en-US" altLang="en-US" sz="3200" b="1" dirty="0"/>
              <a:t>Closed Sessions – Labor Negotiation</a:t>
            </a:r>
          </a:p>
        </p:txBody>
      </p:sp>
      <p:sp>
        <p:nvSpPr>
          <p:cNvPr id="2" name="Slide Number Placeholder 1">
            <a:extLst>
              <a:ext uri="{FF2B5EF4-FFF2-40B4-BE49-F238E27FC236}">
                <a16:creationId xmlns:a16="http://schemas.microsoft.com/office/drawing/2014/main" id="{DB615ADF-0BEF-4E17-8748-F36534FC90B3}"/>
              </a:ext>
            </a:extLst>
          </p:cNvPr>
          <p:cNvSpPr>
            <a:spLocks noGrp="1"/>
          </p:cNvSpPr>
          <p:nvPr>
            <p:ph type="sldNum" sz="quarter" idx="4"/>
          </p:nvPr>
        </p:nvSpPr>
        <p:spPr/>
        <p:txBody>
          <a:bodyPr/>
          <a:lstStyle/>
          <a:p>
            <a:pPr>
              <a:defRPr/>
            </a:pPr>
            <a:fld id="{F623DAD1-6896-4746-A749-94738F937A01}" type="slidenum">
              <a:rPr lang="en-US" smtClean="0"/>
              <a:pPr>
                <a:defRPr/>
              </a:pPr>
              <a:t>24</a:t>
            </a:fld>
            <a:endParaRPr lang="en-US" dirty="0"/>
          </a:p>
        </p:txBody>
      </p:sp>
    </p:spTree>
    <p:extLst>
      <p:ext uri="{BB962C8B-B14F-4D97-AF65-F5344CB8AC3E}">
        <p14:creationId xmlns:p14="http://schemas.microsoft.com/office/powerpoint/2010/main" val="3805117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normAutofit/>
          </a:bodyPr>
          <a:lstStyle/>
          <a:p>
            <a:pPr marL="457200" indent="-457200">
              <a:buSzPct val="100000"/>
              <a:buFont typeface="Arial" panose="020B0604020202020204" pitchFamily="34" charset="0"/>
              <a:buChar char="•"/>
              <a:defRPr/>
            </a:pPr>
            <a:r>
              <a:rPr lang="en-US" altLang="en-US" sz="2400" dirty="0"/>
              <a:t>“Litigation” includes lawsuits, arbitration, administrative proceedings</a:t>
            </a:r>
          </a:p>
          <a:p>
            <a:pPr marL="457200" indent="-457200">
              <a:buSzPct val="100000"/>
              <a:buFont typeface="Arial" panose="020B0604020202020204" pitchFamily="34" charset="0"/>
              <a:buChar char="•"/>
              <a:defRPr/>
            </a:pPr>
            <a:r>
              <a:rPr lang="en-US" altLang="en-US" sz="2400" dirty="0"/>
              <a:t>Existing litigation</a:t>
            </a:r>
          </a:p>
          <a:p>
            <a:pPr marL="914400" lvl="1" indent="-457200">
              <a:buSzPct val="100000"/>
              <a:buFont typeface="Arial" panose="020B0604020202020204" pitchFamily="34" charset="0"/>
              <a:buChar char="•"/>
              <a:defRPr/>
            </a:pPr>
            <a:r>
              <a:rPr lang="en-US" altLang="en-US" dirty="0"/>
              <a:t>May discuss existing litigation with counsel, approval to settle, etc.</a:t>
            </a:r>
          </a:p>
          <a:p>
            <a:pPr marL="457200" indent="-457200">
              <a:buSzPct val="100000"/>
              <a:buFont typeface="Arial" panose="020B0604020202020204" pitchFamily="34" charset="0"/>
              <a:buChar char="•"/>
              <a:defRPr/>
            </a:pPr>
            <a:r>
              <a:rPr lang="en-US" altLang="en-US" sz="2400" dirty="0"/>
              <a:t>Threatened litigation</a:t>
            </a:r>
          </a:p>
          <a:p>
            <a:pPr marL="914400" lvl="1" indent="-457200">
              <a:buSzPct val="100000"/>
              <a:buFont typeface="Arial" panose="020B0604020202020204" pitchFamily="34" charset="0"/>
              <a:buChar char="•"/>
              <a:defRPr/>
            </a:pPr>
            <a:r>
              <a:rPr lang="en-US" altLang="en-US" dirty="0"/>
              <a:t>Legal counsel can inform body of exposure to litigation</a:t>
            </a:r>
          </a:p>
          <a:p>
            <a:pPr marL="457200" indent="-457200">
              <a:buSzPct val="100000"/>
              <a:buFont typeface="Arial" panose="020B0604020202020204" pitchFamily="34" charset="0"/>
              <a:buChar char="•"/>
              <a:defRPr/>
            </a:pPr>
            <a:r>
              <a:rPr lang="en-US" altLang="en-US" sz="2400" dirty="0"/>
              <a:t>Potential litigation initiated by the agency</a:t>
            </a:r>
          </a:p>
          <a:p>
            <a:pPr marL="914400" lvl="1" indent="-457200">
              <a:buSzPct val="100000"/>
              <a:buFont typeface="Arial" panose="020B0604020202020204" pitchFamily="34" charset="0"/>
              <a:buChar char="•"/>
              <a:defRPr/>
            </a:pPr>
            <a:r>
              <a:rPr lang="en-US" altLang="en-US" dirty="0"/>
              <a:t>May seek legal advice about whether to initiate litigation</a:t>
            </a:r>
          </a:p>
          <a:p>
            <a:pPr marL="0" lvl="1" indent="0">
              <a:buClr>
                <a:schemeClr val="accent1"/>
              </a:buClr>
              <a:buSzPct val="100000"/>
              <a:buNone/>
              <a:defRPr/>
            </a:pPr>
            <a:r>
              <a:rPr lang="en-US" altLang="en-US" sz="1600" i="1" dirty="0"/>
              <a:t>Further reading:  Open and Public V, pp. 43-35.</a:t>
            </a:r>
          </a:p>
        </p:txBody>
      </p:sp>
      <p:sp>
        <p:nvSpPr>
          <p:cNvPr id="33794" name="AutoShape 2"/>
          <p:cNvSpPr>
            <a:spLocks noGrp="1" noChangeArrowheads="1"/>
          </p:cNvSpPr>
          <p:nvPr>
            <p:ph type="title"/>
          </p:nvPr>
        </p:nvSpPr>
        <p:spPr/>
        <p:txBody>
          <a:bodyPr>
            <a:normAutofit/>
          </a:bodyPr>
          <a:lstStyle/>
          <a:p>
            <a:pPr>
              <a:defRPr/>
            </a:pPr>
            <a:r>
              <a:rPr lang="en-US" altLang="en-US" b="1" dirty="0"/>
              <a:t>Closed Sessions – Pending Litigation</a:t>
            </a:r>
          </a:p>
        </p:txBody>
      </p:sp>
    </p:spTree>
    <p:extLst>
      <p:ext uri="{BB962C8B-B14F-4D97-AF65-F5344CB8AC3E}">
        <p14:creationId xmlns:p14="http://schemas.microsoft.com/office/powerpoint/2010/main" val="131043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normAutofit/>
          </a:bodyPr>
          <a:lstStyle/>
          <a:p>
            <a:pPr marL="457200" indent="-457200">
              <a:buSzPct val="100000"/>
              <a:buFont typeface="Arial" panose="020B0604020202020204" pitchFamily="34" charset="0"/>
              <a:buChar char="•"/>
              <a:defRPr/>
            </a:pPr>
            <a:r>
              <a:rPr lang="en-US" altLang="en-US" sz="2400" dirty="0"/>
              <a:t>Discuss purchase, sale, exchange or lease of specific real property by or for the agency</a:t>
            </a:r>
          </a:p>
          <a:p>
            <a:pPr marL="457200" indent="-457200">
              <a:buSzPct val="100000"/>
              <a:buFont typeface="Arial" panose="020B0604020202020204" pitchFamily="34" charset="0"/>
              <a:buChar char="•"/>
              <a:defRPr/>
            </a:pPr>
            <a:r>
              <a:rPr lang="en-US" altLang="en-US" sz="2400" dirty="0"/>
              <a:t>Must identify negotiator and the real property involved</a:t>
            </a:r>
          </a:p>
          <a:p>
            <a:pPr marL="457200" indent="-457200">
              <a:buSzPct val="100000"/>
              <a:buFont typeface="Arial" panose="020B0604020202020204" pitchFamily="34" charset="0"/>
              <a:buChar char="•"/>
              <a:defRPr/>
            </a:pPr>
            <a:r>
              <a:rPr lang="en-US" altLang="en-US" sz="2400" dirty="0"/>
              <a:t>Must focus on price and other terms of purchase (or lease)</a:t>
            </a:r>
          </a:p>
          <a:p>
            <a:pPr marL="0" lvl="1" indent="0">
              <a:buClr>
                <a:schemeClr val="accent1"/>
              </a:buClr>
              <a:buSzPct val="100000"/>
              <a:buNone/>
              <a:defRPr/>
            </a:pPr>
            <a:r>
              <a:rPr lang="en-US" altLang="en-US" sz="1600" i="1" dirty="0"/>
              <a:t>Further reading:  Open and Public V, pp. 45.</a:t>
            </a:r>
          </a:p>
        </p:txBody>
      </p:sp>
      <p:sp>
        <p:nvSpPr>
          <p:cNvPr id="34818" name="AutoShape 2"/>
          <p:cNvSpPr>
            <a:spLocks noGrp="1" noChangeArrowheads="1"/>
          </p:cNvSpPr>
          <p:nvPr>
            <p:ph type="title"/>
          </p:nvPr>
        </p:nvSpPr>
        <p:spPr/>
        <p:txBody>
          <a:bodyPr>
            <a:normAutofit/>
          </a:bodyPr>
          <a:lstStyle/>
          <a:p>
            <a:pPr>
              <a:defRPr/>
            </a:pPr>
            <a:r>
              <a:rPr lang="en-US" altLang="en-US" b="1" dirty="0"/>
              <a:t>Closed Sessions – Real Estate Negotiations</a:t>
            </a:r>
          </a:p>
        </p:txBody>
      </p:sp>
    </p:spTree>
    <p:extLst>
      <p:ext uri="{BB962C8B-B14F-4D97-AF65-F5344CB8AC3E}">
        <p14:creationId xmlns:p14="http://schemas.microsoft.com/office/powerpoint/2010/main" val="2023024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rmAutofit lnSpcReduction="10000"/>
          </a:bodyPr>
          <a:lstStyle/>
          <a:p>
            <a:pPr marL="457200" indent="-457200">
              <a:lnSpc>
                <a:spcPct val="110000"/>
              </a:lnSpc>
              <a:buSzPct val="100000"/>
              <a:buFont typeface="Arial" panose="020B0604020202020204" pitchFamily="34" charset="0"/>
              <a:buChar char="•"/>
              <a:defRPr/>
            </a:pPr>
            <a:r>
              <a:rPr lang="en-US" altLang="en-US" sz="2400" dirty="0"/>
              <a:t>Not all decisions must be reported – some examples of items that must be reported:</a:t>
            </a:r>
          </a:p>
          <a:p>
            <a:pPr marL="914400" lvl="1" indent="-457200">
              <a:lnSpc>
                <a:spcPct val="110000"/>
              </a:lnSpc>
              <a:buSzPct val="100000"/>
              <a:buFont typeface="Arial" panose="020B0604020202020204" pitchFamily="34" charset="0"/>
              <a:buChar char="•"/>
              <a:defRPr/>
            </a:pPr>
            <a:r>
              <a:rPr lang="en-US" altLang="en-US" sz="2200" dirty="0"/>
              <a:t>Real estate agreement </a:t>
            </a:r>
          </a:p>
          <a:p>
            <a:pPr marL="914400" lvl="1" indent="-457200">
              <a:lnSpc>
                <a:spcPct val="110000"/>
              </a:lnSpc>
              <a:buSzPct val="100000"/>
              <a:buFont typeface="Arial" panose="020B0604020202020204" pitchFamily="34" charset="0"/>
              <a:buChar char="•"/>
              <a:defRPr/>
            </a:pPr>
            <a:r>
              <a:rPr lang="en-US" altLang="en-US" sz="2200" dirty="0"/>
              <a:t>Approval of lawsuit initiation or intervention</a:t>
            </a:r>
          </a:p>
          <a:p>
            <a:pPr marL="914400" lvl="1" indent="-457200">
              <a:lnSpc>
                <a:spcPct val="110000"/>
              </a:lnSpc>
              <a:buSzPct val="100000"/>
              <a:buFont typeface="Arial" panose="020B0604020202020204" pitchFamily="34" charset="0"/>
              <a:buChar char="•"/>
              <a:defRPr/>
            </a:pPr>
            <a:r>
              <a:rPr lang="en-US" altLang="en-US" sz="2200" dirty="0"/>
              <a:t>Settlement of litigation (if action makes it final)</a:t>
            </a:r>
          </a:p>
          <a:p>
            <a:pPr marL="914400" lvl="1" indent="-457200">
              <a:lnSpc>
                <a:spcPct val="110000"/>
              </a:lnSpc>
              <a:buSzPct val="100000"/>
              <a:buFont typeface="Arial" panose="020B0604020202020204" pitchFamily="34" charset="0"/>
              <a:buChar char="•"/>
              <a:defRPr/>
            </a:pPr>
            <a:r>
              <a:rPr lang="en-US" altLang="en-US" sz="2200" dirty="0"/>
              <a:t>Agreement with labor union</a:t>
            </a:r>
          </a:p>
          <a:p>
            <a:pPr marL="914400" lvl="1" indent="-457200">
              <a:lnSpc>
                <a:spcPct val="110000"/>
              </a:lnSpc>
              <a:buSzPct val="100000"/>
              <a:buFont typeface="Arial" panose="020B0604020202020204" pitchFamily="34" charset="0"/>
              <a:buChar char="•"/>
              <a:defRPr/>
            </a:pPr>
            <a:r>
              <a:rPr lang="en-US" altLang="en-US" sz="2200" dirty="0"/>
              <a:t>Actions affecting employee’s status </a:t>
            </a:r>
          </a:p>
          <a:p>
            <a:pPr marL="457200" indent="-457200">
              <a:lnSpc>
                <a:spcPct val="110000"/>
              </a:lnSpc>
              <a:buSzPct val="100000"/>
              <a:buFont typeface="Arial" panose="020B0604020202020204" pitchFamily="34" charset="0"/>
              <a:buChar char="•"/>
              <a:defRPr/>
            </a:pPr>
            <a:r>
              <a:rPr lang="en-US" altLang="en-US" sz="2400" dirty="0"/>
              <a:t>Some reports not required until issue is finalized (i.e., administrative remedies are exhausted.)</a:t>
            </a:r>
          </a:p>
          <a:p>
            <a:pPr marL="0" lvl="1" indent="0">
              <a:lnSpc>
                <a:spcPct val="110000"/>
              </a:lnSpc>
              <a:buClr>
                <a:schemeClr val="accent1"/>
              </a:buClr>
              <a:buSzPct val="100000"/>
              <a:buNone/>
              <a:defRPr/>
            </a:pPr>
            <a:r>
              <a:rPr lang="en-US" altLang="en-US" sz="1600" i="1" dirty="0"/>
              <a:t>Further reading:  Open and Public V, p. 43. </a:t>
            </a:r>
            <a:br>
              <a:rPr lang="en-US" altLang="en-US" sz="1600" i="1" dirty="0"/>
            </a:br>
            <a:r>
              <a:rPr lang="en-US" altLang="en-US" sz="1600" i="1" dirty="0"/>
              <a:t>(see individual topics on pp. 43-49 for specific reporting requirements).</a:t>
            </a:r>
          </a:p>
        </p:txBody>
      </p:sp>
      <p:sp>
        <p:nvSpPr>
          <p:cNvPr id="36866" name="AutoShape 2"/>
          <p:cNvSpPr>
            <a:spLocks noGrp="1" noChangeArrowheads="1"/>
          </p:cNvSpPr>
          <p:nvPr>
            <p:ph type="title"/>
          </p:nvPr>
        </p:nvSpPr>
        <p:spPr/>
        <p:txBody>
          <a:bodyPr>
            <a:normAutofit/>
          </a:bodyPr>
          <a:lstStyle/>
          <a:p>
            <a:pPr>
              <a:defRPr/>
            </a:pPr>
            <a:r>
              <a:rPr lang="en-US" altLang="en-US" b="1" dirty="0"/>
              <a:t>Closed Sessions – Reporting Out</a:t>
            </a:r>
          </a:p>
        </p:txBody>
      </p:sp>
    </p:spTree>
    <p:extLst>
      <p:ext uri="{BB962C8B-B14F-4D97-AF65-F5344CB8AC3E}">
        <p14:creationId xmlns:p14="http://schemas.microsoft.com/office/powerpoint/2010/main" val="407568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3089" y="2197169"/>
            <a:ext cx="5474477" cy="653572"/>
          </a:xfrm>
        </p:spPr>
        <p:txBody>
          <a:bodyPr>
            <a:noAutofit/>
          </a:bodyPr>
          <a:lstStyle/>
          <a:p>
            <a:r>
              <a:rPr lang="en-US" altLang="en-US" sz="3200" dirty="0">
                <a:solidFill>
                  <a:schemeClr val="tx1"/>
                </a:solidFill>
              </a:rPr>
              <a:t>Civil Action</a:t>
            </a:r>
            <a:endParaRPr lang="en-US" sz="3200" dirty="0">
              <a:solidFill>
                <a:schemeClr val="tx1"/>
              </a:solidFill>
            </a:endParaRPr>
          </a:p>
        </p:txBody>
      </p:sp>
      <p:sp>
        <p:nvSpPr>
          <p:cNvPr id="43011" name="Content Placeholder 2"/>
          <p:cNvSpPr>
            <a:spLocks noGrp="1"/>
          </p:cNvSpPr>
          <p:nvPr>
            <p:ph sz="half" idx="2"/>
          </p:nvPr>
        </p:nvSpPr>
        <p:spPr/>
        <p:txBody>
          <a:bodyPr>
            <a:normAutofit/>
          </a:bodyPr>
          <a:lstStyle/>
          <a:p>
            <a:pPr marL="457200" lvl="1" indent="-457200">
              <a:spcBef>
                <a:spcPts val="0"/>
              </a:spcBef>
              <a:buClr>
                <a:schemeClr val="accent1"/>
              </a:buClr>
              <a:buSzPct val="100000"/>
              <a:buFont typeface="Arial" panose="020B0604020202020204" pitchFamily="34" charset="0"/>
              <a:buChar char="•"/>
              <a:defRPr/>
            </a:pPr>
            <a:r>
              <a:rPr lang="en-US" altLang="en-US" sz="2400" dirty="0"/>
              <a:t>District Attorney or </a:t>
            </a:r>
            <a:r>
              <a:rPr lang="en-US" altLang="en-US" sz="2400" u="sng" dirty="0"/>
              <a:t>any interested person</a:t>
            </a:r>
            <a:r>
              <a:rPr lang="en-US" altLang="en-US" sz="2400" dirty="0"/>
              <a:t> may ask court to:</a:t>
            </a:r>
          </a:p>
          <a:p>
            <a:pPr marL="914400" lvl="1" indent="-457200">
              <a:spcBef>
                <a:spcPts val="0"/>
              </a:spcBef>
              <a:buFont typeface="Arial" panose="020B0604020202020204" pitchFamily="34" charset="0"/>
              <a:buChar char="•"/>
              <a:defRPr/>
            </a:pPr>
            <a:r>
              <a:rPr lang="en-US" altLang="en-US" sz="2400" dirty="0"/>
              <a:t>Stop violations</a:t>
            </a:r>
          </a:p>
          <a:p>
            <a:pPr marL="914400" lvl="1" indent="-457200">
              <a:spcBef>
                <a:spcPts val="0"/>
              </a:spcBef>
              <a:buFont typeface="Arial" panose="020B0604020202020204" pitchFamily="34" charset="0"/>
              <a:buChar char="•"/>
              <a:defRPr/>
            </a:pPr>
            <a:r>
              <a:rPr lang="en-US" altLang="en-US" sz="2400" dirty="0"/>
              <a:t>Determine applicability of Brown Act to certain actions</a:t>
            </a:r>
          </a:p>
          <a:p>
            <a:pPr marL="914400" lvl="1" indent="-457200">
              <a:spcBef>
                <a:spcPts val="0"/>
              </a:spcBef>
              <a:buFont typeface="Arial" panose="020B0604020202020204" pitchFamily="34" charset="0"/>
              <a:buChar char="•"/>
              <a:defRPr/>
            </a:pPr>
            <a:r>
              <a:rPr lang="en-US" altLang="en-US" sz="2400" dirty="0"/>
              <a:t>Compel Board to tape record closed session</a:t>
            </a:r>
          </a:p>
          <a:p>
            <a:pPr marL="0" lvl="1" indent="0">
              <a:spcBef>
                <a:spcPts val="0"/>
              </a:spcBef>
              <a:buClr>
                <a:schemeClr val="accent1"/>
              </a:buClr>
              <a:buSzPct val="100000"/>
              <a:buNone/>
              <a:defRPr/>
            </a:pPr>
            <a:r>
              <a:rPr lang="en-US" altLang="en-US" sz="1600" i="1" dirty="0"/>
              <a:t>Further reading:  Open and Public V, pp. 56-57.</a:t>
            </a:r>
          </a:p>
        </p:txBody>
      </p:sp>
      <p:sp>
        <p:nvSpPr>
          <p:cNvPr id="6" name="Text Placeholder 5"/>
          <p:cNvSpPr>
            <a:spLocks noGrp="1"/>
          </p:cNvSpPr>
          <p:nvPr>
            <p:ph type="body" sz="quarter" idx="13"/>
          </p:nvPr>
        </p:nvSpPr>
        <p:spPr>
          <a:xfrm>
            <a:off x="6323991" y="2197169"/>
            <a:ext cx="5499100" cy="659023"/>
          </a:xfrm>
        </p:spPr>
        <p:txBody>
          <a:bodyPr>
            <a:noAutofit/>
          </a:bodyPr>
          <a:lstStyle/>
          <a:p>
            <a:r>
              <a:rPr lang="en-US" altLang="en-US" sz="3200" dirty="0">
                <a:solidFill>
                  <a:schemeClr val="tx1"/>
                </a:solidFill>
              </a:rPr>
              <a:t>Invalidation</a:t>
            </a:r>
            <a:endParaRPr lang="en-US" sz="3200" dirty="0">
              <a:solidFill>
                <a:schemeClr val="tx1"/>
              </a:solidFill>
            </a:endParaRPr>
          </a:p>
        </p:txBody>
      </p:sp>
      <p:sp>
        <p:nvSpPr>
          <p:cNvPr id="2" name="Content Placeholder 1"/>
          <p:cNvSpPr>
            <a:spLocks noGrp="1"/>
          </p:cNvSpPr>
          <p:nvPr>
            <p:ph sz="quarter" idx="14"/>
          </p:nvPr>
        </p:nvSpPr>
        <p:spPr/>
        <p:txBody>
          <a:bodyPr>
            <a:normAutofit/>
          </a:bodyPr>
          <a:lstStyle/>
          <a:p>
            <a:pPr marL="457200" lvl="1" indent="-457200">
              <a:spcBef>
                <a:spcPts val="0"/>
              </a:spcBef>
              <a:buClr>
                <a:schemeClr val="accent1"/>
              </a:buClr>
              <a:buSzPct val="100000"/>
              <a:buFont typeface="Arial" panose="020B0604020202020204" pitchFamily="34" charset="0"/>
              <a:buChar char="•"/>
              <a:defRPr/>
            </a:pPr>
            <a:r>
              <a:rPr lang="en-US" altLang="en-US" sz="2400" dirty="0"/>
              <a:t>Any person may seek to invalidate an action that violates the Brown Act</a:t>
            </a:r>
          </a:p>
          <a:p>
            <a:pPr marL="457200" lvl="1" indent="-457200">
              <a:spcBef>
                <a:spcPts val="0"/>
              </a:spcBef>
              <a:buClr>
                <a:schemeClr val="accent1"/>
              </a:buClr>
              <a:buSzPct val="100000"/>
              <a:buFont typeface="Arial" panose="020B0604020202020204" pitchFamily="34" charset="0"/>
              <a:buChar char="•"/>
              <a:defRPr/>
            </a:pPr>
            <a:r>
              <a:rPr lang="en-US" altLang="en-US" sz="2400" dirty="0"/>
              <a:t>Board first has a chance to cure—</a:t>
            </a:r>
            <a:r>
              <a:rPr lang="en-US" altLang="en-US" sz="2400" u="sng" dirty="0"/>
              <a:t>best opportunity to address an issue!</a:t>
            </a:r>
            <a:endParaRPr lang="en-US" sz="2400" u="sng" dirty="0"/>
          </a:p>
        </p:txBody>
      </p:sp>
      <p:sp>
        <p:nvSpPr>
          <p:cNvPr id="39938" name="Title 1"/>
          <p:cNvSpPr>
            <a:spLocks noGrp="1"/>
          </p:cNvSpPr>
          <p:nvPr>
            <p:ph type="title"/>
          </p:nvPr>
        </p:nvSpPr>
        <p:spPr/>
        <p:txBody>
          <a:bodyPr>
            <a:normAutofit/>
          </a:bodyPr>
          <a:lstStyle/>
          <a:p>
            <a:pPr>
              <a:defRPr/>
            </a:pPr>
            <a:r>
              <a:rPr lang="en-US" altLang="en-US" b="1" dirty="0"/>
              <a:t>Remedies For Noncompliance – </a:t>
            </a:r>
            <a:r>
              <a:rPr lang="en-US" altLang="en-US" sz="4000" b="1" dirty="0"/>
              <a:t>Enforcement, Penalties &amp; Remedies</a:t>
            </a:r>
          </a:p>
        </p:txBody>
      </p:sp>
    </p:spTree>
    <p:extLst>
      <p:ext uri="{BB962C8B-B14F-4D97-AF65-F5344CB8AC3E}">
        <p14:creationId xmlns:p14="http://schemas.microsoft.com/office/powerpoint/2010/main" val="226128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93089" y="2181403"/>
            <a:ext cx="5474477" cy="653572"/>
          </a:xfrm>
        </p:spPr>
        <p:txBody>
          <a:bodyPr>
            <a:noAutofit/>
          </a:bodyPr>
          <a:lstStyle/>
          <a:p>
            <a:pPr>
              <a:lnSpc>
                <a:spcPct val="120000"/>
              </a:lnSpc>
            </a:pPr>
            <a:r>
              <a:rPr lang="en-US" altLang="en-US" sz="3200" dirty="0">
                <a:solidFill>
                  <a:schemeClr val="tx1"/>
                </a:solidFill>
              </a:rPr>
              <a:t>Costs and Attorneys’ Fees</a:t>
            </a:r>
            <a:endParaRPr lang="en-US" sz="3200" dirty="0">
              <a:solidFill>
                <a:schemeClr val="tx1"/>
              </a:solidFill>
            </a:endParaRPr>
          </a:p>
        </p:txBody>
      </p:sp>
      <p:sp>
        <p:nvSpPr>
          <p:cNvPr id="43011" name="Content Placeholder 2"/>
          <p:cNvSpPr>
            <a:spLocks noGrp="1"/>
          </p:cNvSpPr>
          <p:nvPr>
            <p:ph sz="half" idx="2"/>
          </p:nvPr>
        </p:nvSpPr>
        <p:spPr/>
        <p:txBody>
          <a:bodyPr>
            <a:normAutofit/>
          </a:bodyPr>
          <a:lstStyle/>
          <a:p>
            <a:pPr lvl="1">
              <a:spcBef>
                <a:spcPts val="0"/>
              </a:spcBef>
              <a:buClr>
                <a:schemeClr val="accent1"/>
              </a:buClr>
              <a:buSzPct val="100000"/>
              <a:buFont typeface="Arial" panose="020B0604020202020204" pitchFamily="34" charset="0"/>
              <a:buChar char="•"/>
              <a:defRPr/>
            </a:pPr>
            <a:r>
              <a:rPr lang="en-US" altLang="en-US" sz="2000" dirty="0"/>
              <a:t>Someone who successfully invalidates an action or enforces one of the Act’s civil remedies may seek court costs and attorneys’ fees</a:t>
            </a:r>
          </a:p>
          <a:p>
            <a:pPr lvl="1">
              <a:spcBef>
                <a:spcPts val="0"/>
              </a:spcBef>
              <a:buClr>
                <a:schemeClr val="accent1"/>
              </a:buClr>
              <a:buSzPct val="100000"/>
              <a:buFont typeface="Arial" panose="020B0604020202020204" pitchFamily="34" charset="0"/>
              <a:buChar char="•"/>
              <a:defRPr/>
            </a:pPr>
            <a:r>
              <a:rPr lang="en-US" altLang="en-US" sz="2000" dirty="0"/>
              <a:t>Award is only against the local agency, not individual members</a:t>
            </a:r>
          </a:p>
          <a:p>
            <a:pPr lvl="1">
              <a:spcBef>
                <a:spcPts val="0"/>
              </a:spcBef>
              <a:buClr>
                <a:schemeClr val="accent1"/>
              </a:buClr>
              <a:buSzPct val="100000"/>
              <a:buFont typeface="Arial" panose="020B0604020202020204" pitchFamily="34" charset="0"/>
              <a:buChar char="•"/>
              <a:defRPr/>
            </a:pPr>
            <a:endParaRPr lang="en-US" altLang="en-US" sz="2000" dirty="0"/>
          </a:p>
          <a:p>
            <a:pPr lvl="1">
              <a:spcBef>
                <a:spcPts val="0"/>
              </a:spcBef>
              <a:buClr>
                <a:schemeClr val="accent1"/>
              </a:buClr>
              <a:buSzPct val="100000"/>
              <a:buFont typeface="Arial" panose="020B0604020202020204" pitchFamily="34" charset="0"/>
              <a:buChar char="•"/>
              <a:defRPr/>
            </a:pPr>
            <a:endParaRPr lang="en-US" altLang="en-US" sz="2000" dirty="0"/>
          </a:p>
          <a:p>
            <a:pPr lvl="1">
              <a:spcBef>
                <a:spcPts val="0"/>
              </a:spcBef>
              <a:buClr>
                <a:schemeClr val="accent1"/>
              </a:buClr>
              <a:buSzPct val="100000"/>
              <a:buFont typeface="Arial" panose="020B0604020202020204" pitchFamily="34" charset="0"/>
              <a:buChar char="•"/>
              <a:defRPr/>
            </a:pPr>
            <a:endParaRPr lang="en-US" altLang="en-US" sz="2000" dirty="0"/>
          </a:p>
          <a:p>
            <a:pPr marL="0" lvl="1" indent="0">
              <a:spcBef>
                <a:spcPts val="0"/>
              </a:spcBef>
              <a:buClr>
                <a:schemeClr val="accent1"/>
              </a:buClr>
              <a:buSzPct val="100000"/>
              <a:buNone/>
              <a:defRPr/>
            </a:pPr>
            <a:r>
              <a:rPr lang="en-US" altLang="en-US" sz="1600" i="1" dirty="0"/>
              <a:t>Further reading:  Open and Public V, pp. 58-59.</a:t>
            </a:r>
          </a:p>
        </p:txBody>
      </p:sp>
      <p:sp>
        <p:nvSpPr>
          <p:cNvPr id="7" name="Text Placeholder 6"/>
          <p:cNvSpPr>
            <a:spLocks noGrp="1"/>
          </p:cNvSpPr>
          <p:nvPr>
            <p:ph type="body" sz="quarter" idx="13"/>
          </p:nvPr>
        </p:nvSpPr>
        <p:spPr>
          <a:xfrm>
            <a:off x="6323991" y="2181403"/>
            <a:ext cx="5499100" cy="659023"/>
          </a:xfrm>
        </p:spPr>
        <p:txBody>
          <a:bodyPr>
            <a:noAutofit/>
          </a:bodyPr>
          <a:lstStyle/>
          <a:p>
            <a:pPr>
              <a:lnSpc>
                <a:spcPct val="120000"/>
              </a:lnSpc>
            </a:pPr>
            <a:r>
              <a:rPr lang="en-US" altLang="en-US" sz="3200" dirty="0">
                <a:solidFill>
                  <a:schemeClr val="tx1"/>
                </a:solidFill>
              </a:rPr>
              <a:t>Criminal Complaints</a:t>
            </a:r>
            <a:endParaRPr lang="en-US" sz="3200" dirty="0">
              <a:solidFill>
                <a:schemeClr val="tx1"/>
              </a:solidFill>
            </a:endParaRPr>
          </a:p>
        </p:txBody>
      </p:sp>
      <p:sp>
        <p:nvSpPr>
          <p:cNvPr id="2" name="Content Placeholder 1"/>
          <p:cNvSpPr>
            <a:spLocks noGrp="1"/>
          </p:cNvSpPr>
          <p:nvPr>
            <p:ph sz="quarter" idx="14"/>
          </p:nvPr>
        </p:nvSpPr>
        <p:spPr/>
        <p:txBody>
          <a:bodyPr>
            <a:noAutofit/>
          </a:bodyPr>
          <a:lstStyle/>
          <a:p>
            <a:pPr lvl="1">
              <a:lnSpc>
                <a:spcPct val="120000"/>
              </a:lnSpc>
              <a:spcBef>
                <a:spcPts val="0"/>
              </a:spcBef>
              <a:buClr>
                <a:schemeClr val="accent1"/>
              </a:buClr>
              <a:buSzPct val="100000"/>
              <a:buFont typeface="Arial" panose="020B0604020202020204" pitchFamily="34" charset="0"/>
              <a:buChar char="•"/>
              <a:defRPr/>
            </a:pPr>
            <a:r>
              <a:rPr lang="en-US" altLang="en-US" sz="2000" dirty="0"/>
              <a:t>Within District Attorney’s discretion to file</a:t>
            </a:r>
          </a:p>
          <a:p>
            <a:pPr lvl="1">
              <a:lnSpc>
                <a:spcPct val="120000"/>
              </a:lnSpc>
              <a:spcBef>
                <a:spcPts val="0"/>
              </a:spcBef>
              <a:buClr>
                <a:schemeClr val="accent1"/>
              </a:buClr>
              <a:buSzPct val="100000"/>
              <a:buFont typeface="Arial" panose="020B0604020202020204" pitchFamily="34" charset="0"/>
              <a:buChar char="•"/>
              <a:defRPr/>
            </a:pPr>
            <a:r>
              <a:rPr lang="en-US" altLang="en-US" sz="2000" dirty="0"/>
              <a:t>A violation done with improper intent is a misdemeanor</a:t>
            </a:r>
          </a:p>
          <a:p>
            <a:pPr lvl="1">
              <a:lnSpc>
                <a:spcPct val="120000"/>
              </a:lnSpc>
              <a:spcBef>
                <a:spcPts val="0"/>
              </a:spcBef>
              <a:buClr>
                <a:schemeClr val="accent1"/>
              </a:buClr>
              <a:buSzPct val="100000"/>
              <a:buFont typeface="Arial" panose="020B0604020202020204" pitchFamily="34" charset="0"/>
              <a:buChar char="•"/>
              <a:defRPr/>
            </a:pPr>
            <a:r>
              <a:rPr lang="en-US" altLang="en-US" sz="2000" dirty="0"/>
              <a:t>Requirements:</a:t>
            </a:r>
          </a:p>
          <a:p>
            <a:pPr marL="571500" lvl="1" indent="-342900">
              <a:lnSpc>
                <a:spcPct val="120000"/>
              </a:lnSpc>
              <a:spcBef>
                <a:spcPts val="0"/>
              </a:spcBef>
              <a:buSzPct val="100000"/>
              <a:buFont typeface="Arial" panose="020B0604020202020204" pitchFamily="34" charset="0"/>
              <a:buChar char="•"/>
              <a:defRPr/>
            </a:pPr>
            <a:r>
              <a:rPr lang="en-US" altLang="en-US" dirty="0"/>
              <a:t>Overt act. Board must have taken action. Not just deliberation or other action short of </a:t>
            </a:r>
            <a:r>
              <a:rPr lang="en-US" altLang="en-US"/>
              <a:t>a vote.</a:t>
            </a:r>
            <a:endParaRPr lang="en-US" altLang="en-US" dirty="0"/>
          </a:p>
          <a:p>
            <a:pPr marL="571500" lvl="1" indent="-342900">
              <a:lnSpc>
                <a:spcPct val="120000"/>
              </a:lnSpc>
              <a:spcBef>
                <a:spcPts val="0"/>
              </a:spcBef>
              <a:buSzPct val="100000"/>
              <a:buFont typeface="Arial" panose="020B0604020202020204" pitchFamily="34" charset="0"/>
              <a:buChar char="•"/>
              <a:defRPr/>
            </a:pPr>
            <a:r>
              <a:rPr lang="en-US" altLang="en-US" dirty="0"/>
              <a:t>Intent.  Must have intended to deprive public of information to which the Board knew or should have known public is entitled.</a:t>
            </a:r>
            <a:endParaRPr lang="en-US" dirty="0"/>
          </a:p>
        </p:txBody>
      </p:sp>
      <p:sp>
        <p:nvSpPr>
          <p:cNvPr id="39938" name="Title 1"/>
          <p:cNvSpPr>
            <a:spLocks noGrp="1"/>
          </p:cNvSpPr>
          <p:nvPr>
            <p:ph type="title"/>
          </p:nvPr>
        </p:nvSpPr>
        <p:spPr/>
        <p:txBody>
          <a:bodyPr>
            <a:normAutofit/>
          </a:bodyPr>
          <a:lstStyle/>
          <a:p>
            <a:pPr>
              <a:defRPr/>
            </a:pPr>
            <a:r>
              <a:rPr lang="en-US" altLang="en-US" b="1" dirty="0"/>
              <a:t>Remedies For Noncompliance – </a:t>
            </a:r>
            <a:r>
              <a:rPr lang="en-US" altLang="en-US" sz="4000" b="1" dirty="0"/>
              <a:t>Enforcement, Penalties &amp; Remedies</a:t>
            </a:r>
          </a:p>
        </p:txBody>
      </p:sp>
    </p:spTree>
    <p:extLst>
      <p:ext uri="{BB962C8B-B14F-4D97-AF65-F5344CB8AC3E}">
        <p14:creationId xmlns:p14="http://schemas.microsoft.com/office/powerpoint/2010/main" val="173227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rtlCol="0">
            <a:normAutofit/>
          </a:bodyPr>
          <a:lstStyle/>
          <a:p>
            <a:pPr marL="457200" indent="-457200">
              <a:buFont typeface="Arial" panose="020B0604020202020204" pitchFamily="34" charset="0"/>
              <a:buChar char="•"/>
              <a:defRPr/>
            </a:pPr>
            <a:r>
              <a:rPr lang="en-US" altLang="en-US" sz="2600" dirty="0"/>
              <a:t>To ensure that deliberations and actions of legislative bodies are open and public.</a:t>
            </a:r>
          </a:p>
          <a:p>
            <a:pPr marL="457200" indent="-457200">
              <a:buFont typeface="Arial" panose="020B0604020202020204" pitchFamily="34" charset="0"/>
              <a:buChar char="•"/>
              <a:defRPr/>
            </a:pPr>
            <a:r>
              <a:rPr lang="en-US" altLang="en-US" sz="2600" dirty="0"/>
              <a:t>To ensure meaningful public access to local government decisions. </a:t>
            </a:r>
          </a:p>
          <a:p>
            <a:pPr marL="457200" indent="-457200">
              <a:buFont typeface="Arial" panose="020B0604020202020204" pitchFamily="34" charset="0"/>
              <a:buChar char="•"/>
              <a:defRPr/>
            </a:pPr>
            <a:r>
              <a:rPr lang="en-US" altLang="en-US" sz="2600" dirty="0"/>
              <a:t>Meetings must be open to the public, held on a regular schedule, follow a noticed agenda.</a:t>
            </a:r>
          </a:p>
          <a:p>
            <a:pPr marL="457200" indent="-457200">
              <a:buFont typeface="Arial" panose="020B0604020202020204" pitchFamily="34" charset="0"/>
              <a:buChar char="•"/>
              <a:defRPr/>
            </a:pPr>
            <a:r>
              <a:rPr lang="en-US" altLang="en-US" sz="2600" dirty="0"/>
              <a:t>No secret votes. </a:t>
            </a:r>
          </a:p>
          <a:p>
            <a:pPr marL="457200" indent="-457200">
              <a:buFont typeface="Arial" panose="020B0604020202020204" pitchFamily="34" charset="0"/>
              <a:buChar char="•"/>
              <a:defRPr/>
            </a:pPr>
            <a:r>
              <a:rPr lang="en-US" altLang="en-US" sz="2600" dirty="0"/>
              <a:t>Not just the law, but a good business practice as well!</a:t>
            </a:r>
          </a:p>
          <a:p>
            <a:pPr marL="0" lvl="1" indent="0">
              <a:buClr>
                <a:schemeClr val="accent1"/>
              </a:buClr>
              <a:buNone/>
              <a:defRPr/>
            </a:pPr>
            <a:r>
              <a:rPr lang="en-US" altLang="en-US" sz="1600" i="1" dirty="0"/>
              <a:t>Further reading:  Open and Public V, pp. 6, 8-9.</a:t>
            </a:r>
          </a:p>
        </p:txBody>
      </p:sp>
      <p:sp>
        <p:nvSpPr>
          <p:cNvPr id="9218" name="Title 1"/>
          <p:cNvSpPr>
            <a:spLocks noGrp="1"/>
          </p:cNvSpPr>
          <p:nvPr>
            <p:ph type="title"/>
          </p:nvPr>
        </p:nvSpPr>
        <p:spPr/>
        <p:txBody>
          <a:bodyPr/>
          <a:lstStyle/>
          <a:p>
            <a:pPr>
              <a:defRPr/>
            </a:pPr>
            <a:r>
              <a:rPr lang="en-US" altLang="en-US" b="1" dirty="0"/>
              <a:t>Intent of the Brown Act</a:t>
            </a:r>
          </a:p>
        </p:txBody>
      </p:sp>
    </p:spTree>
    <p:extLst>
      <p:ext uri="{BB962C8B-B14F-4D97-AF65-F5344CB8AC3E}">
        <p14:creationId xmlns:p14="http://schemas.microsoft.com/office/powerpoint/2010/main" val="111697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rtlCol="0">
            <a:normAutofit/>
          </a:bodyPr>
          <a:lstStyle/>
          <a:p>
            <a:pPr marL="457200" indent="-457200">
              <a:buFont typeface="Arial" panose="020B0604020202020204" pitchFamily="34" charset="0"/>
              <a:buChar char="•"/>
              <a:defRPr/>
            </a:pPr>
            <a:r>
              <a:rPr lang="en-US" sz="2600" dirty="0"/>
              <a:t>The Act applies to the meetings of “legislative bodies” of local agencies.</a:t>
            </a:r>
          </a:p>
          <a:p>
            <a:pPr marL="457200" indent="-457200">
              <a:buFont typeface="Arial" panose="020B0604020202020204" pitchFamily="34" charset="0"/>
              <a:buChar char="•"/>
              <a:defRPr/>
            </a:pPr>
            <a:r>
              <a:rPr lang="en-US" sz="2600" dirty="0"/>
              <a:t>Governing bodies </a:t>
            </a:r>
          </a:p>
          <a:p>
            <a:pPr marL="457200" indent="-457200">
              <a:buFont typeface="Arial" panose="020B0604020202020204" pitchFamily="34" charset="0"/>
              <a:buChar char="•"/>
              <a:defRPr/>
            </a:pPr>
            <a:r>
              <a:rPr lang="en-US" sz="2600" dirty="0"/>
              <a:t>Subsidiary bodies</a:t>
            </a:r>
          </a:p>
          <a:p>
            <a:pPr marL="914400" lvl="1" indent="-457200">
              <a:buFont typeface="Arial" panose="020B0604020202020204" pitchFamily="34" charset="0"/>
              <a:buChar char="•"/>
              <a:defRPr/>
            </a:pPr>
            <a:r>
              <a:rPr lang="en-US" dirty="0"/>
              <a:t>Any board, commission, committee, or other body of a local agency created by charter, ordinance, resolution or formal action of a legislative body is itself a legislative body.</a:t>
            </a:r>
          </a:p>
          <a:p>
            <a:pPr marL="914400" lvl="1" indent="-457200">
              <a:buFont typeface="Arial" panose="020B0604020202020204" pitchFamily="34" charset="0"/>
              <a:buChar char="•"/>
              <a:defRPr/>
            </a:pPr>
            <a:r>
              <a:rPr lang="en-US" b="1" dirty="0"/>
              <a:t>Exception:</a:t>
            </a:r>
            <a:r>
              <a:rPr lang="en-US" dirty="0"/>
              <a:t>  Ad hoc advisory committees.</a:t>
            </a:r>
          </a:p>
          <a:p>
            <a:pPr marL="0" lvl="1" indent="0">
              <a:buClr>
                <a:schemeClr val="accent1"/>
              </a:buClr>
              <a:buNone/>
              <a:defRPr/>
            </a:pPr>
            <a:r>
              <a:rPr lang="en-US" sz="1600" i="1" dirty="0"/>
              <a:t>Further reading:  Open and Public V, pp 12-14.</a:t>
            </a:r>
          </a:p>
        </p:txBody>
      </p:sp>
      <p:sp>
        <p:nvSpPr>
          <p:cNvPr id="9218" name="Title 1"/>
          <p:cNvSpPr>
            <a:spLocks noGrp="1"/>
          </p:cNvSpPr>
          <p:nvPr>
            <p:ph type="title"/>
          </p:nvPr>
        </p:nvSpPr>
        <p:spPr/>
        <p:txBody>
          <a:bodyPr/>
          <a:lstStyle/>
          <a:p>
            <a:pPr>
              <a:defRPr/>
            </a:pPr>
            <a:r>
              <a:rPr lang="en-US" altLang="en-US" b="1" dirty="0"/>
              <a:t>Legislative Bodies – Who Must Comply?</a:t>
            </a:r>
          </a:p>
        </p:txBody>
      </p:sp>
    </p:spTree>
    <p:extLst>
      <p:ext uri="{BB962C8B-B14F-4D97-AF65-F5344CB8AC3E}">
        <p14:creationId xmlns:p14="http://schemas.microsoft.com/office/powerpoint/2010/main" val="191063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rtlCol="0">
            <a:normAutofit/>
          </a:bodyPr>
          <a:lstStyle/>
          <a:p>
            <a:pPr marL="457200" indent="-457200">
              <a:buFont typeface="Arial" panose="020B0604020202020204" pitchFamily="34" charset="0"/>
              <a:buChar char="•"/>
            </a:pPr>
            <a:r>
              <a:rPr lang="en-US" altLang="en-US" sz="2600" dirty="0">
                <a:solidFill>
                  <a:schemeClr val="tx1">
                    <a:lumMod val="85000"/>
                    <a:lumOff val="15000"/>
                  </a:schemeClr>
                </a:solidFill>
              </a:rPr>
              <a:t>Notice and agenda requirements are the same as the parent body.</a:t>
            </a:r>
          </a:p>
          <a:p>
            <a:pPr marL="457200" indent="-457200">
              <a:buFont typeface="Arial" panose="020B0604020202020204" pitchFamily="34" charset="0"/>
              <a:buChar char="•"/>
            </a:pPr>
            <a:r>
              <a:rPr lang="en-US" altLang="en-US" sz="2600" dirty="0">
                <a:solidFill>
                  <a:schemeClr val="tx1">
                    <a:lumMod val="85000"/>
                    <a:lumOff val="15000"/>
                  </a:schemeClr>
                </a:solidFill>
              </a:rPr>
              <a:t>Must be less than a quorum. </a:t>
            </a:r>
          </a:p>
          <a:p>
            <a:pPr marL="457200" indent="-457200">
              <a:buFont typeface="Arial" panose="020B0604020202020204" pitchFamily="34" charset="0"/>
              <a:buChar char="•"/>
            </a:pPr>
            <a:r>
              <a:rPr lang="en-US" altLang="en-US" sz="2600" dirty="0">
                <a:solidFill>
                  <a:schemeClr val="tx1">
                    <a:lumMod val="85000"/>
                    <a:lumOff val="15000"/>
                  </a:schemeClr>
                </a:solidFill>
              </a:rPr>
              <a:t>Other members can attend but only as passive, neutral observers. (</a:t>
            </a:r>
            <a:r>
              <a:rPr lang="en-US" altLang="en-US" sz="2600" u="sng" dirty="0">
                <a:solidFill>
                  <a:schemeClr val="tx1">
                    <a:lumMod val="85000"/>
                    <a:lumOff val="15000"/>
                  </a:schemeClr>
                </a:solidFill>
              </a:rPr>
              <a:t>Note:</a:t>
            </a:r>
            <a:r>
              <a:rPr lang="en-US" altLang="en-US" sz="2600" dirty="0">
                <a:solidFill>
                  <a:schemeClr val="tx1">
                    <a:lumMod val="85000"/>
                    <a:lumOff val="15000"/>
                  </a:schemeClr>
                </a:solidFill>
              </a:rPr>
              <a:t> </a:t>
            </a:r>
            <a:r>
              <a:rPr lang="en-US" altLang="en-US" sz="2600" i="1" dirty="0">
                <a:solidFill>
                  <a:schemeClr val="tx1">
                    <a:lumMod val="85000"/>
                    <a:lumOff val="15000"/>
                  </a:schemeClr>
                </a:solidFill>
              </a:rPr>
              <a:t> This is unusual</a:t>
            </a:r>
            <a:r>
              <a:rPr lang="en-US" altLang="en-US" sz="2600" dirty="0">
                <a:solidFill>
                  <a:schemeClr val="tx1">
                    <a:lumMod val="85000"/>
                    <a:lumOff val="15000"/>
                  </a:schemeClr>
                </a:solidFill>
              </a:rPr>
              <a:t>)</a:t>
            </a:r>
          </a:p>
          <a:p>
            <a:pPr marL="914400" lvl="1" indent="-457200">
              <a:buFont typeface="Arial" panose="020B0604020202020204" pitchFamily="34" charset="0"/>
              <a:buChar char="•"/>
            </a:pPr>
            <a:r>
              <a:rPr lang="en-US" altLang="en-US" dirty="0">
                <a:solidFill>
                  <a:schemeClr val="tx1">
                    <a:lumMod val="85000"/>
                    <a:lumOff val="15000"/>
                  </a:schemeClr>
                </a:solidFill>
              </a:rPr>
              <a:t>No wincing, frowning, smiling, thumbs up. </a:t>
            </a:r>
          </a:p>
          <a:p>
            <a:pPr marL="914400" lvl="1" indent="-457200">
              <a:buFont typeface="Arial" panose="020B0604020202020204" pitchFamily="34" charset="0"/>
              <a:buChar char="•"/>
            </a:pPr>
            <a:r>
              <a:rPr lang="en-US" altLang="en-US" dirty="0">
                <a:solidFill>
                  <a:schemeClr val="tx1">
                    <a:lumMod val="85000"/>
                    <a:lumOff val="15000"/>
                  </a:schemeClr>
                </a:solidFill>
              </a:rPr>
              <a:t>Must be neutral in expression and body language.</a:t>
            </a:r>
          </a:p>
          <a:p>
            <a:pPr marL="914400" lvl="1" indent="-457200">
              <a:buFont typeface="Arial" panose="020B0604020202020204" pitchFamily="34" charset="0"/>
              <a:buChar char="•"/>
            </a:pPr>
            <a:r>
              <a:rPr lang="en-US" altLang="en-US" dirty="0">
                <a:solidFill>
                  <a:schemeClr val="tx1">
                    <a:lumMod val="85000"/>
                    <a:lumOff val="15000"/>
                  </a:schemeClr>
                </a:solidFill>
              </a:rPr>
              <a:t>No questions or comments. </a:t>
            </a:r>
          </a:p>
          <a:p>
            <a:pPr marL="0" lvl="1" indent="0">
              <a:buClr>
                <a:schemeClr val="accent1"/>
              </a:buClr>
              <a:buNone/>
              <a:defRPr/>
            </a:pPr>
            <a:r>
              <a:rPr lang="en-US" altLang="en-US" sz="1600" i="1" dirty="0"/>
              <a:t>Further reading:  Open and Public V, p. 13.</a:t>
            </a:r>
            <a:endParaRPr lang="en-US" altLang="en-US" dirty="0">
              <a:solidFill>
                <a:schemeClr val="tx1">
                  <a:lumMod val="85000"/>
                  <a:lumOff val="15000"/>
                </a:schemeClr>
              </a:solidFill>
            </a:endParaRPr>
          </a:p>
        </p:txBody>
      </p:sp>
      <p:sp>
        <p:nvSpPr>
          <p:cNvPr id="9218" name="Title 1"/>
          <p:cNvSpPr>
            <a:spLocks noGrp="1"/>
          </p:cNvSpPr>
          <p:nvPr>
            <p:ph type="title"/>
          </p:nvPr>
        </p:nvSpPr>
        <p:spPr/>
        <p:txBody>
          <a:bodyPr/>
          <a:lstStyle/>
          <a:p>
            <a:pPr>
              <a:defRPr/>
            </a:pPr>
            <a:r>
              <a:rPr lang="en-US" altLang="en-US" b="1" dirty="0"/>
              <a:t>Legislative Bodies – Standing Committees</a:t>
            </a:r>
          </a:p>
        </p:txBody>
      </p:sp>
    </p:spTree>
    <p:extLst>
      <p:ext uri="{BB962C8B-B14F-4D97-AF65-F5344CB8AC3E}">
        <p14:creationId xmlns:p14="http://schemas.microsoft.com/office/powerpoint/2010/main" val="390512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normAutofit/>
          </a:bodyPr>
          <a:lstStyle/>
          <a:p>
            <a:r>
              <a:rPr lang="en-US" altLang="en-US" dirty="0"/>
              <a:t>Must be:</a:t>
            </a:r>
          </a:p>
          <a:p>
            <a:pPr marL="457200" lvl="1" indent="-457200">
              <a:buClr>
                <a:schemeClr val="accent1"/>
              </a:buClr>
              <a:buFont typeface="Arial" panose="020B0604020202020204" pitchFamily="34" charset="0"/>
              <a:buChar char="•"/>
              <a:defRPr/>
            </a:pPr>
            <a:r>
              <a:rPr lang="en-US" altLang="en-US" dirty="0"/>
              <a:t>Composed </a:t>
            </a:r>
            <a:r>
              <a:rPr lang="en-US" altLang="en-US" u="sng" dirty="0"/>
              <a:t>solely</a:t>
            </a:r>
            <a:r>
              <a:rPr lang="en-US" altLang="en-US" dirty="0"/>
              <a:t> of </a:t>
            </a:r>
            <a:r>
              <a:rPr lang="en-US" altLang="en-US" u="sng" dirty="0"/>
              <a:t>less than a quorum </a:t>
            </a:r>
            <a:r>
              <a:rPr lang="en-US" altLang="en-US" dirty="0"/>
              <a:t>of the legislative body (i.e., no public members)</a:t>
            </a:r>
          </a:p>
          <a:p>
            <a:pPr marL="457200" lvl="1" indent="-457200">
              <a:buClr>
                <a:schemeClr val="accent1"/>
              </a:buClr>
              <a:buFont typeface="Arial" panose="020B0604020202020204" pitchFamily="34" charset="0"/>
              <a:buChar char="•"/>
              <a:defRPr/>
            </a:pPr>
            <a:r>
              <a:rPr lang="en-US" altLang="en-US" dirty="0"/>
              <a:t>Created for limited or single purpose</a:t>
            </a:r>
          </a:p>
          <a:p>
            <a:pPr marL="457200" lvl="1" indent="-457200">
              <a:buClr>
                <a:schemeClr val="accent1"/>
              </a:buClr>
              <a:buFont typeface="Arial" panose="020B0604020202020204" pitchFamily="34" charset="0"/>
              <a:buChar char="•"/>
              <a:defRPr/>
            </a:pPr>
            <a:r>
              <a:rPr lang="en-US" altLang="en-US" dirty="0"/>
              <a:t>Limited term—to be dissolved upon completion of task</a:t>
            </a:r>
          </a:p>
          <a:p>
            <a:pPr marL="457200" indent="-457200">
              <a:buFont typeface="Arial" panose="020B0604020202020204" pitchFamily="34" charset="0"/>
              <a:buChar char="•"/>
              <a:defRPr/>
            </a:pPr>
            <a:r>
              <a:rPr lang="en-US" altLang="en-US" sz="2400" dirty="0"/>
              <a:t>Meeting schedule is not fixed by legislative body</a:t>
            </a:r>
          </a:p>
          <a:p>
            <a:r>
              <a:rPr lang="en-US" altLang="en-US" dirty="0">
                <a:solidFill>
                  <a:schemeClr val="accent1"/>
                </a:solidFill>
              </a:rPr>
              <a:t>Unless </a:t>
            </a:r>
            <a:r>
              <a:rPr lang="en-US" altLang="en-US" b="1" dirty="0">
                <a:solidFill>
                  <a:schemeClr val="accent1"/>
                </a:solidFill>
              </a:rPr>
              <a:t>all</a:t>
            </a:r>
            <a:r>
              <a:rPr lang="en-US" altLang="en-US" dirty="0">
                <a:solidFill>
                  <a:schemeClr val="accent1"/>
                </a:solidFill>
              </a:rPr>
              <a:t> of these requirements are satisfied, it is a standing </a:t>
            </a:r>
            <a:br>
              <a:rPr lang="en-US" altLang="en-US" dirty="0">
                <a:solidFill>
                  <a:schemeClr val="accent1"/>
                </a:solidFill>
              </a:rPr>
            </a:br>
            <a:r>
              <a:rPr lang="en-US" altLang="en-US" dirty="0">
                <a:solidFill>
                  <a:schemeClr val="accent1"/>
                </a:solidFill>
              </a:rPr>
              <a:t>committee and subject to the Brown Act</a:t>
            </a:r>
          </a:p>
          <a:p>
            <a:pPr marL="0" lvl="1" indent="0">
              <a:buClr>
                <a:schemeClr val="accent1"/>
              </a:buClr>
              <a:buNone/>
            </a:pPr>
            <a:r>
              <a:rPr lang="en-US" altLang="en-US" sz="1600" i="1" dirty="0"/>
              <a:t>Further reading:  Open and Public V, p. 14.</a:t>
            </a:r>
          </a:p>
        </p:txBody>
      </p:sp>
      <p:sp>
        <p:nvSpPr>
          <p:cNvPr id="12290" name="Title 1"/>
          <p:cNvSpPr>
            <a:spLocks noGrp="1"/>
          </p:cNvSpPr>
          <p:nvPr>
            <p:ph type="title"/>
          </p:nvPr>
        </p:nvSpPr>
        <p:spPr/>
        <p:txBody>
          <a:bodyPr/>
          <a:lstStyle/>
          <a:p>
            <a:pPr>
              <a:defRPr/>
            </a:pPr>
            <a:r>
              <a:rPr lang="en-US" altLang="en-US" b="1" dirty="0"/>
              <a:t>Legislative Bodies – Ad Hoc Committees</a:t>
            </a:r>
          </a:p>
        </p:txBody>
      </p:sp>
    </p:spTree>
    <p:extLst>
      <p:ext uri="{BB962C8B-B14F-4D97-AF65-F5344CB8AC3E}">
        <p14:creationId xmlns:p14="http://schemas.microsoft.com/office/powerpoint/2010/main" val="14336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noAutofit/>
          </a:bodyPr>
          <a:lstStyle/>
          <a:p>
            <a:r>
              <a:rPr lang="en-US" altLang="en-US" b="1" dirty="0"/>
              <a:t>Meetings</a:t>
            </a:r>
          </a:p>
          <a:p>
            <a:pPr marL="457200" lvl="1" indent="-457200">
              <a:buClr>
                <a:schemeClr val="accent1"/>
              </a:buClr>
              <a:buFont typeface="Arial" panose="020B0604020202020204" pitchFamily="34" charset="0"/>
              <a:buChar char="•"/>
              <a:defRPr/>
            </a:pPr>
            <a:r>
              <a:rPr lang="en-US" altLang="en-US" dirty="0"/>
              <a:t>Congregation of a majority of the members of a legislative body</a:t>
            </a:r>
          </a:p>
          <a:p>
            <a:pPr marL="914400" lvl="1" indent="-457200">
              <a:buFont typeface="Arial" panose="020B0604020202020204" pitchFamily="34" charset="0"/>
              <a:buChar char="•"/>
              <a:defRPr/>
            </a:pPr>
            <a:r>
              <a:rPr lang="en-US" altLang="en-US" sz="2000" dirty="0"/>
              <a:t>Same time and place</a:t>
            </a:r>
          </a:p>
          <a:p>
            <a:pPr marL="914400" lvl="1" indent="-457200">
              <a:buFont typeface="Arial" panose="020B0604020202020204" pitchFamily="34" charset="0"/>
              <a:buChar char="•"/>
              <a:defRPr/>
            </a:pPr>
            <a:r>
              <a:rPr lang="en-US" altLang="en-US" sz="2000" dirty="0"/>
              <a:t>To hear, discuss or deliberate</a:t>
            </a:r>
          </a:p>
          <a:p>
            <a:pPr marL="914400" lvl="1" indent="-457200">
              <a:buFont typeface="Arial" panose="020B0604020202020204" pitchFamily="34" charset="0"/>
              <a:buChar char="•"/>
              <a:defRPr/>
            </a:pPr>
            <a:r>
              <a:rPr lang="en-US" altLang="en-US" sz="2000" dirty="0"/>
              <a:t>Agency business</a:t>
            </a:r>
          </a:p>
          <a:p>
            <a:pPr marL="457200" lvl="1" indent="-457200">
              <a:buClr>
                <a:schemeClr val="accent1"/>
              </a:buClr>
              <a:buFont typeface="Arial" panose="020B0604020202020204" pitchFamily="34" charset="0"/>
              <a:buChar char="•"/>
              <a:defRPr/>
            </a:pPr>
            <a:r>
              <a:rPr lang="en-US" altLang="en-US" dirty="0"/>
              <a:t>Can include use of technology (email, phone) by a majority of board members to discuss an issue (though teleconference meetings can legally occur if requirements are met)</a:t>
            </a:r>
          </a:p>
          <a:p>
            <a:pPr marL="457200" lvl="1" indent="-457200">
              <a:buClr>
                <a:schemeClr val="accent1"/>
              </a:buClr>
              <a:buFont typeface="Arial" panose="020B0604020202020204" pitchFamily="34" charset="0"/>
              <a:buChar char="•"/>
              <a:defRPr/>
            </a:pPr>
            <a:r>
              <a:rPr lang="en-US" altLang="en-US" dirty="0"/>
              <a:t>Meeting requires quorum to get started and stay in business</a:t>
            </a:r>
          </a:p>
          <a:p>
            <a:pPr marL="0" lvl="1" indent="0">
              <a:buClr>
                <a:schemeClr val="accent1"/>
              </a:buClr>
              <a:buNone/>
              <a:defRPr/>
            </a:pPr>
            <a:r>
              <a:rPr lang="en-US" altLang="en-US" sz="1600" i="1" dirty="0"/>
              <a:t>Further reading:  Open and Public V, p. 18.</a:t>
            </a:r>
            <a:endParaRPr lang="en-US" altLang="en-US" sz="2400" b="1" dirty="0"/>
          </a:p>
        </p:txBody>
      </p:sp>
      <p:sp>
        <p:nvSpPr>
          <p:cNvPr id="12290" name="Title 1"/>
          <p:cNvSpPr>
            <a:spLocks noGrp="1"/>
          </p:cNvSpPr>
          <p:nvPr>
            <p:ph type="title"/>
          </p:nvPr>
        </p:nvSpPr>
        <p:spPr/>
        <p:txBody>
          <a:bodyPr/>
          <a:lstStyle/>
          <a:p>
            <a:pPr>
              <a:defRPr/>
            </a:pPr>
            <a:r>
              <a:rPr lang="en-US" altLang="en-US" b="1" dirty="0"/>
              <a:t>Meetings – </a:t>
            </a:r>
            <a:r>
              <a:rPr lang="en-US" altLang="en-US" sz="4000" b="1" dirty="0"/>
              <a:t>When does the Brown Act apply? </a:t>
            </a:r>
          </a:p>
        </p:txBody>
      </p:sp>
    </p:spTree>
    <p:extLst>
      <p:ext uri="{BB962C8B-B14F-4D97-AF65-F5344CB8AC3E}">
        <p14:creationId xmlns:p14="http://schemas.microsoft.com/office/powerpoint/2010/main" val="388420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noAutofit/>
          </a:bodyPr>
          <a:lstStyle/>
          <a:p>
            <a:pPr marL="457200" indent="-457200">
              <a:buFont typeface="Arial" panose="020B0604020202020204" pitchFamily="34" charset="0"/>
              <a:buChar char="•"/>
            </a:pPr>
            <a:r>
              <a:rPr lang="en-US" altLang="en-US" sz="2400" dirty="0"/>
              <a:t>Individual contacts &amp; conversations</a:t>
            </a:r>
          </a:p>
          <a:p>
            <a:pPr marL="457200" indent="-457200">
              <a:buFont typeface="Arial" panose="020B0604020202020204" pitchFamily="34" charset="0"/>
              <a:buChar char="•"/>
            </a:pPr>
            <a:r>
              <a:rPr lang="en-US" altLang="en-US" sz="2400" dirty="0"/>
              <a:t>Conferences open to the public (e.g., annual association conferences)</a:t>
            </a:r>
          </a:p>
          <a:p>
            <a:pPr marL="457200" indent="-457200">
              <a:buFont typeface="Arial" panose="020B0604020202020204" pitchFamily="34" charset="0"/>
              <a:buChar char="•"/>
            </a:pPr>
            <a:r>
              <a:rPr lang="en-US" altLang="en-US" sz="2400" dirty="0"/>
              <a:t>Open and publicized community meetings (e.g., local service club)</a:t>
            </a:r>
          </a:p>
          <a:p>
            <a:pPr marL="457200" indent="-457200">
              <a:buFont typeface="Arial" panose="020B0604020202020204" pitchFamily="34" charset="0"/>
              <a:buChar char="•"/>
            </a:pPr>
            <a:r>
              <a:rPr lang="en-US" altLang="en-US" sz="2400" dirty="0"/>
              <a:t>Other legislative bodies (e.g., members of city council attending meeting of planning commission) </a:t>
            </a:r>
          </a:p>
          <a:p>
            <a:pPr marL="457200" indent="-457200">
              <a:buFont typeface="Arial" panose="020B0604020202020204" pitchFamily="34" charset="0"/>
              <a:buChar char="•"/>
            </a:pPr>
            <a:r>
              <a:rPr lang="en-US" altLang="en-US" sz="2400" dirty="0"/>
              <a:t>Social/ceremonial events (e.g. football games, wedding, retirement party, etc.)</a:t>
            </a:r>
          </a:p>
          <a:p>
            <a:pPr marL="457200" indent="-457200">
              <a:buFont typeface="Arial" panose="020B0604020202020204" pitchFamily="34" charset="0"/>
              <a:buChar char="•"/>
            </a:pPr>
            <a:r>
              <a:rPr lang="en-US" altLang="en-US" sz="2400" dirty="0"/>
              <a:t>BUT…. DON’T DISCUSS AGENCY BUSINESS </a:t>
            </a:r>
            <a:r>
              <a:rPr lang="en-US" altLang="en-US" sz="2400" u="sng" dirty="0"/>
              <a:t>UNLESS</a:t>
            </a:r>
            <a:r>
              <a:rPr lang="en-US" altLang="en-US" sz="2400" dirty="0"/>
              <a:t> PART OF AGENDA OR PROGRAM!</a:t>
            </a:r>
          </a:p>
          <a:p>
            <a:pPr marL="0" lvl="1" indent="0">
              <a:buClr>
                <a:schemeClr val="accent1"/>
              </a:buClr>
              <a:buNone/>
              <a:defRPr/>
            </a:pPr>
            <a:r>
              <a:rPr lang="en-US" altLang="en-US" sz="1600" i="1" dirty="0"/>
              <a:t>Further reading:  Open and Public V, pp. 18-21.</a:t>
            </a:r>
          </a:p>
        </p:txBody>
      </p:sp>
      <p:sp>
        <p:nvSpPr>
          <p:cNvPr id="12290" name="Title 1"/>
          <p:cNvSpPr>
            <a:spLocks noGrp="1"/>
          </p:cNvSpPr>
          <p:nvPr>
            <p:ph type="title"/>
          </p:nvPr>
        </p:nvSpPr>
        <p:spPr/>
        <p:txBody>
          <a:bodyPr/>
          <a:lstStyle/>
          <a:p>
            <a:pPr>
              <a:defRPr/>
            </a:pPr>
            <a:r>
              <a:rPr lang="en-US" altLang="en-US" b="1" dirty="0"/>
              <a:t>Meetings – </a:t>
            </a:r>
            <a:r>
              <a:rPr lang="en-US" altLang="en-US" sz="4000" b="1" dirty="0"/>
              <a:t>When does the Brown Act </a:t>
            </a:r>
            <a:r>
              <a:rPr lang="en-US" altLang="en-US" sz="4000" b="1" u="sng" dirty="0"/>
              <a:t>not</a:t>
            </a:r>
            <a:r>
              <a:rPr lang="en-US" altLang="en-US" sz="4000" b="1" dirty="0"/>
              <a:t> apply?</a:t>
            </a:r>
          </a:p>
        </p:txBody>
      </p:sp>
    </p:spTree>
    <p:extLst>
      <p:ext uri="{BB962C8B-B14F-4D97-AF65-F5344CB8AC3E}">
        <p14:creationId xmlns:p14="http://schemas.microsoft.com/office/powerpoint/2010/main" val="199628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SzPct val="100000"/>
              <a:buFont typeface="Arial" panose="020B0604020202020204" pitchFamily="34" charset="0"/>
              <a:buChar char="•"/>
              <a:defRPr/>
            </a:pPr>
            <a:r>
              <a:rPr lang="en-US" altLang="en-US" sz="2600" b="1" dirty="0"/>
              <a:t>Hub and Spoke </a:t>
            </a:r>
            <a:r>
              <a:rPr lang="en-US" altLang="en-US" sz="2600" dirty="0"/>
              <a:t>(i.e., a superintendent briefs board members prior to a formal meeting and reveals information about the members’ respective views.)</a:t>
            </a:r>
          </a:p>
          <a:p>
            <a:pPr marL="457200" indent="-457200">
              <a:buSzPct val="100000"/>
              <a:buFont typeface="Arial" panose="020B0604020202020204" pitchFamily="34" charset="0"/>
              <a:buChar char="•"/>
              <a:defRPr/>
            </a:pPr>
            <a:r>
              <a:rPr lang="en-US" altLang="en-US" sz="2600" b="1" dirty="0"/>
              <a:t>Daisy Chain </a:t>
            </a:r>
            <a:r>
              <a:rPr lang="en-US" altLang="en-US" sz="2600" dirty="0"/>
              <a:t>(i.e., Member A contacts Member B, Member B contacts Member C, Member C contacts Member D and so on, sharing positions along the way.)</a:t>
            </a:r>
          </a:p>
          <a:p>
            <a:pPr marL="457200" indent="-457200">
              <a:buSzPct val="100000"/>
              <a:buFont typeface="Arial" panose="020B0604020202020204" pitchFamily="34" charset="0"/>
              <a:buChar char="•"/>
              <a:defRPr/>
            </a:pPr>
            <a:r>
              <a:rPr lang="en-US" altLang="en-US" sz="2600" b="1" dirty="0"/>
              <a:t>Email—Beware of “reply to all”</a:t>
            </a:r>
          </a:p>
          <a:p>
            <a:pPr marL="457200" indent="-457200">
              <a:buSzPct val="100000"/>
              <a:buFont typeface="Arial" panose="020B0604020202020204" pitchFamily="34" charset="0"/>
              <a:buChar char="•"/>
              <a:defRPr/>
            </a:pPr>
            <a:r>
              <a:rPr lang="en-US" altLang="en-US" sz="2600" b="1" dirty="0"/>
              <a:t>Collective concurrence on action required</a:t>
            </a:r>
            <a:r>
              <a:rPr lang="en-US" altLang="en-US" sz="2600" dirty="0"/>
              <a:t>?  </a:t>
            </a:r>
            <a:r>
              <a:rPr lang="en-US" altLang="en-US" sz="2600" u="sng" dirty="0"/>
              <a:t>No longer the law!</a:t>
            </a:r>
          </a:p>
          <a:p>
            <a:pPr marL="0" lvl="1" indent="0">
              <a:spcAft>
                <a:spcPts val="0"/>
              </a:spcAft>
              <a:buClr>
                <a:schemeClr val="accent1"/>
              </a:buClr>
              <a:buSzPct val="100000"/>
              <a:buNone/>
              <a:defRPr/>
            </a:pPr>
            <a:r>
              <a:rPr lang="en-US" altLang="en-US" sz="1600" i="1" dirty="0"/>
              <a:t>Further reading:  Open and Public V, pp. 21-25 (Note that the discussion seems to say that even one-on-one </a:t>
            </a:r>
          </a:p>
          <a:p>
            <a:pPr marL="0" lvl="1" indent="0">
              <a:buClr>
                <a:schemeClr val="accent1"/>
              </a:buClr>
              <a:buSzPct val="100000"/>
              <a:buNone/>
              <a:defRPr/>
            </a:pPr>
            <a:r>
              <a:rPr lang="en-US" altLang="en-US" sz="1600" i="1" dirty="0"/>
              <a:t>conversations without revealing the views of others may be a violation—most public agency attorneys would disagree).</a:t>
            </a:r>
          </a:p>
        </p:txBody>
      </p:sp>
      <p:sp>
        <p:nvSpPr>
          <p:cNvPr id="47108" name="AutoShape 1028"/>
          <p:cNvSpPr>
            <a:spLocks noGrp="1" noChangeArrowheads="1"/>
          </p:cNvSpPr>
          <p:nvPr>
            <p:ph type="title"/>
          </p:nvPr>
        </p:nvSpPr>
        <p:spPr/>
        <p:txBody>
          <a:bodyPr/>
          <a:lstStyle/>
          <a:p>
            <a:pPr>
              <a:defRPr/>
            </a:pPr>
            <a:r>
              <a:rPr lang="en-US" altLang="en-US" b="1" dirty="0"/>
              <a:t>Meetings - Serial Meetings</a:t>
            </a:r>
          </a:p>
        </p:txBody>
      </p:sp>
    </p:spTree>
    <p:extLst>
      <p:ext uri="{BB962C8B-B14F-4D97-AF65-F5344CB8AC3E}">
        <p14:creationId xmlns:p14="http://schemas.microsoft.com/office/powerpoint/2010/main" val="495390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cf6e27090217e796e534c822e28233a1aa6ef"/>
</p:tagLst>
</file>

<file path=ppt/theme/theme1.xml><?xml version="1.0" encoding="utf-8"?>
<a:theme xmlns:a="http://schemas.openxmlformats.org/drawingml/2006/main" name="Frame">
  <a:themeElements>
    <a:clrScheme name="YC Human Resources">
      <a:dk1>
        <a:sysClr val="windowText" lastClr="000000"/>
      </a:dk1>
      <a:lt1>
        <a:sysClr val="window" lastClr="FFFFFF"/>
      </a:lt1>
      <a:dk2>
        <a:srgbClr val="2F3863"/>
      </a:dk2>
      <a:lt2>
        <a:srgbClr val="DED3BD"/>
      </a:lt2>
      <a:accent1>
        <a:srgbClr val="EE6A41"/>
      </a:accent1>
      <a:accent2>
        <a:srgbClr val="3C568F"/>
      </a:accent2>
      <a:accent3>
        <a:srgbClr val="DA852D"/>
      </a:accent3>
      <a:accent4>
        <a:srgbClr val="657A37"/>
      </a:accent4>
      <a:accent5>
        <a:srgbClr val="ECBC57"/>
      </a:accent5>
      <a:accent6>
        <a:srgbClr val="999999"/>
      </a:accent6>
      <a:hlink>
        <a:srgbClr val="3C568F"/>
      </a:hlink>
      <a:folHlink>
        <a:srgbClr val="DA852D"/>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14118</TotalTime>
  <Words>2668</Words>
  <Application>Microsoft Office PowerPoint</Application>
  <PresentationFormat>Widescreen</PresentationFormat>
  <Paragraphs>252</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Corbel</vt:lpstr>
      <vt:lpstr>Courier New</vt:lpstr>
      <vt:lpstr>Wingdings</vt:lpstr>
      <vt:lpstr>Wingdings 2</vt:lpstr>
      <vt:lpstr>Frame</vt:lpstr>
      <vt:lpstr>Brown Act Training for Advisory Committee Members &amp; Staff Liaisons</vt:lpstr>
      <vt:lpstr>History of the Brown Act</vt:lpstr>
      <vt:lpstr>Intent of the Brown Act</vt:lpstr>
      <vt:lpstr>Legislative Bodies – Who Must Comply?</vt:lpstr>
      <vt:lpstr>Legislative Bodies – Standing Committees</vt:lpstr>
      <vt:lpstr>Legislative Bodies – Ad Hoc Committees</vt:lpstr>
      <vt:lpstr>Meetings – When does the Brown Act apply? </vt:lpstr>
      <vt:lpstr>Meetings – When does the Brown Act not apply?</vt:lpstr>
      <vt:lpstr>Meetings - Serial Meetings</vt:lpstr>
      <vt:lpstr>Meetings – OOPS!  Was that a meeting?</vt:lpstr>
      <vt:lpstr>Meetings – Types of Meetings</vt:lpstr>
      <vt:lpstr>Meetings – Types of Meetings</vt:lpstr>
      <vt:lpstr>Notice/Agenda and Public Participation Requirements</vt:lpstr>
      <vt:lpstr>Notice/Agenda and Public Participation Requirements</vt:lpstr>
      <vt:lpstr>Notice/Agenda and Public Participation Requirements</vt:lpstr>
      <vt:lpstr>Notice/Agenda and Public Participation Requirements</vt:lpstr>
      <vt:lpstr>Notice/Agenda and Public Participation Requirements</vt:lpstr>
      <vt:lpstr>Notice/Agenda and Public Participation Requirements</vt:lpstr>
      <vt:lpstr>Notice/Agenda and Public Participation Requirements</vt:lpstr>
      <vt:lpstr>Notice/Agenda and Public Participation Requirements</vt:lpstr>
      <vt:lpstr>Closed Sessions</vt:lpstr>
      <vt:lpstr>Closed Sessions – Agendas and Reports</vt:lpstr>
      <vt:lpstr>Closed Sessions – Personnel</vt:lpstr>
      <vt:lpstr>Closed Sessions – Labor Negotiation</vt:lpstr>
      <vt:lpstr>Closed Sessions – Pending Litigation</vt:lpstr>
      <vt:lpstr>Closed Sessions – Real Estate Negotiations</vt:lpstr>
      <vt:lpstr>Closed Sessions – Reporting Out</vt:lpstr>
      <vt:lpstr>Remedies For Noncompliance – Enforcement, Penalties &amp; Remedies</vt:lpstr>
      <vt:lpstr>Remedies For Noncompliance – Enforcement, Penalties &amp; Remedies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mneuvert</dc:creator>
  <cp:lastModifiedBy>Christina Grandison</cp:lastModifiedBy>
  <cp:revision>573</cp:revision>
  <cp:lastPrinted>2019-04-24T21:31:44Z</cp:lastPrinted>
  <dcterms:created xsi:type="dcterms:W3CDTF">2017-02-09T14:16:22Z</dcterms:created>
  <dcterms:modified xsi:type="dcterms:W3CDTF">2020-10-20T23:29:55Z</dcterms:modified>
</cp:coreProperties>
</file>