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6" r:id="rId1"/>
  </p:sldMasterIdLst>
  <p:notesMasterIdLst>
    <p:notesMasterId r:id="rId30"/>
  </p:notesMasterIdLst>
  <p:handoutMasterIdLst>
    <p:handoutMasterId r:id="rId31"/>
  </p:handoutMasterIdLst>
  <p:sldIdLst>
    <p:sldId id="368" r:id="rId2"/>
    <p:sldId id="511" r:id="rId3"/>
    <p:sldId id="522" r:id="rId4"/>
    <p:sldId id="494" r:id="rId5"/>
    <p:sldId id="524" r:id="rId6"/>
    <p:sldId id="526" r:id="rId7"/>
    <p:sldId id="534" r:id="rId8"/>
    <p:sldId id="541" r:id="rId9"/>
    <p:sldId id="527" r:id="rId10"/>
    <p:sldId id="533" r:id="rId11"/>
    <p:sldId id="528" r:id="rId12"/>
    <p:sldId id="536" r:id="rId13"/>
    <p:sldId id="538" r:id="rId14"/>
    <p:sldId id="519" r:id="rId15"/>
    <p:sldId id="530" r:id="rId16"/>
    <p:sldId id="532" r:id="rId17"/>
    <p:sldId id="529" r:id="rId18"/>
    <p:sldId id="531" r:id="rId19"/>
    <p:sldId id="523" r:id="rId20"/>
    <p:sldId id="542" r:id="rId21"/>
    <p:sldId id="535" r:id="rId22"/>
    <p:sldId id="500" r:id="rId23"/>
    <p:sldId id="525" r:id="rId24"/>
    <p:sldId id="416" r:id="rId25"/>
    <p:sldId id="517" r:id="rId26"/>
    <p:sldId id="537" r:id="rId27"/>
    <p:sldId id="540" r:id="rId28"/>
    <p:sldId id="539" r:id="rId2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B868E27-EE66-40AD-9247-790EFF459F09}">
          <p14:sldIdLst>
            <p14:sldId id="368"/>
            <p14:sldId id="511"/>
            <p14:sldId id="522"/>
            <p14:sldId id="494"/>
            <p14:sldId id="524"/>
            <p14:sldId id="526"/>
            <p14:sldId id="534"/>
            <p14:sldId id="541"/>
            <p14:sldId id="527"/>
            <p14:sldId id="533"/>
            <p14:sldId id="528"/>
            <p14:sldId id="536"/>
            <p14:sldId id="538"/>
            <p14:sldId id="519"/>
            <p14:sldId id="530"/>
            <p14:sldId id="532"/>
            <p14:sldId id="529"/>
            <p14:sldId id="531"/>
            <p14:sldId id="523"/>
            <p14:sldId id="542"/>
            <p14:sldId id="535"/>
            <p14:sldId id="500"/>
            <p14:sldId id="525"/>
            <p14:sldId id="416"/>
            <p14:sldId id="517"/>
            <p14:sldId id="537"/>
            <p14:sldId id="540"/>
            <p14:sldId id="5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slie Lindbo" initials="LL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73" autoAdjust="0"/>
    <p:restoredTop sz="94192" autoAdjust="0"/>
  </p:normalViewPr>
  <p:slideViewPr>
    <p:cSldViewPr snapToGrid="0">
      <p:cViewPr varScale="1">
        <p:scale>
          <a:sx n="103" d="100"/>
          <a:sy n="103" d="100"/>
        </p:scale>
        <p:origin x="114" y="5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474E8B-D19F-46F3-B8D5-A02BDDA4FBCE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BC134C-5DD3-453D-9A47-923198854EC2}">
      <dgm:prSet phldrT="[Text]"/>
      <dgm:spPr/>
      <dgm:t>
        <a:bodyPr/>
        <a:lstStyle/>
        <a:p>
          <a:r>
            <a:rPr lang="en-US" dirty="0"/>
            <a:t>Co-location</a:t>
          </a:r>
        </a:p>
      </dgm:t>
    </dgm:pt>
    <dgm:pt modelId="{187AD0FF-2C30-45A2-8606-990AF469C992}" type="parTrans" cxnId="{D266B35A-699A-4FB1-8B2C-14B7D8E987BB}">
      <dgm:prSet/>
      <dgm:spPr/>
      <dgm:t>
        <a:bodyPr/>
        <a:lstStyle/>
        <a:p>
          <a:endParaRPr lang="en-US"/>
        </a:p>
      </dgm:t>
    </dgm:pt>
    <dgm:pt modelId="{891F05AB-7F7D-4240-95C5-E66B86F338D5}" type="sibTrans" cxnId="{D266B35A-699A-4FB1-8B2C-14B7D8E987BB}">
      <dgm:prSet/>
      <dgm:spPr/>
      <dgm:t>
        <a:bodyPr/>
        <a:lstStyle/>
        <a:p>
          <a:endParaRPr lang="en-US"/>
        </a:p>
      </dgm:t>
    </dgm:pt>
    <dgm:pt modelId="{ACC82FBC-FAB9-42CD-BB02-A6455107EB5A}">
      <dgm:prSet phldrT="[Text]"/>
      <dgm:spPr/>
      <dgm:t>
        <a:bodyPr/>
        <a:lstStyle/>
        <a:p>
          <a:r>
            <a:rPr lang="en-US"/>
            <a:t>Mary's Cultivation, LLC</a:t>
          </a:r>
        </a:p>
      </dgm:t>
    </dgm:pt>
    <dgm:pt modelId="{2C202C85-EF3D-4796-9847-A819995594D7}" type="parTrans" cxnId="{9C8653E2-1390-4B84-A328-E114AD527B42}">
      <dgm:prSet/>
      <dgm:spPr/>
      <dgm:t>
        <a:bodyPr/>
        <a:lstStyle/>
        <a:p>
          <a:endParaRPr lang="en-US"/>
        </a:p>
      </dgm:t>
    </dgm:pt>
    <dgm:pt modelId="{C12D3CC9-3568-46F3-92A7-5AD9D4DB2986}" type="sibTrans" cxnId="{9C8653E2-1390-4B84-A328-E114AD527B42}">
      <dgm:prSet/>
      <dgm:spPr/>
      <dgm:t>
        <a:bodyPr/>
        <a:lstStyle/>
        <a:p>
          <a:endParaRPr lang="en-US"/>
        </a:p>
      </dgm:t>
    </dgm:pt>
    <dgm:pt modelId="{C446CE2E-0FD8-4AE7-982D-9145B26FE734}">
      <dgm:prSet phldrT="[Text]"/>
      <dgm:spPr/>
      <dgm:t>
        <a:bodyPr/>
        <a:lstStyle/>
        <a:p>
          <a:r>
            <a:rPr lang="en-US"/>
            <a:t>Jim's Cultivation, LLC</a:t>
          </a:r>
        </a:p>
      </dgm:t>
    </dgm:pt>
    <dgm:pt modelId="{7ADECD68-D857-42D6-A0C0-F41753DBBAA6}" type="parTrans" cxnId="{F0BF7B19-C966-4C68-90E7-165DE6D1B38C}">
      <dgm:prSet/>
      <dgm:spPr/>
      <dgm:t>
        <a:bodyPr/>
        <a:lstStyle/>
        <a:p>
          <a:endParaRPr lang="en-US"/>
        </a:p>
      </dgm:t>
    </dgm:pt>
    <dgm:pt modelId="{22112F19-18BD-45EC-95AD-8CA56024D796}" type="sibTrans" cxnId="{F0BF7B19-C966-4C68-90E7-165DE6D1B38C}">
      <dgm:prSet/>
      <dgm:spPr/>
      <dgm:t>
        <a:bodyPr/>
        <a:lstStyle/>
        <a:p>
          <a:endParaRPr lang="en-US"/>
        </a:p>
      </dgm:t>
    </dgm:pt>
    <dgm:pt modelId="{A142838B-CF5B-45AF-A014-BA4C0072821B}">
      <dgm:prSet phldrT="[Text]"/>
      <dgm:spPr/>
      <dgm:t>
        <a:bodyPr/>
        <a:lstStyle/>
        <a:p>
          <a:r>
            <a:rPr lang="en-US"/>
            <a:t>Erica's Cultivation, LLC</a:t>
          </a:r>
        </a:p>
      </dgm:t>
    </dgm:pt>
    <dgm:pt modelId="{E36C1AC5-8D27-4845-A93A-99D8C32DB04F}" type="parTrans" cxnId="{E38455D4-92E7-449E-BF2E-3A6B276C4F72}">
      <dgm:prSet/>
      <dgm:spPr/>
      <dgm:t>
        <a:bodyPr/>
        <a:lstStyle/>
        <a:p>
          <a:endParaRPr lang="en-US"/>
        </a:p>
      </dgm:t>
    </dgm:pt>
    <dgm:pt modelId="{148FD7BE-6F32-4405-8459-2DDB2C1DC879}" type="sibTrans" cxnId="{E38455D4-92E7-449E-BF2E-3A6B276C4F72}">
      <dgm:prSet/>
      <dgm:spPr/>
      <dgm:t>
        <a:bodyPr/>
        <a:lstStyle/>
        <a:p>
          <a:endParaRPr lang="en-US"/>
        </a:p>
      </dgm:t>
    </dgm:pt>
    <dgm:pt modelId="{7D70B6F0-610D-4494-A3E0-7FF57E9F5846}">
      <dgm:prSet phldrT="[Text]"/>
      <dgm:spPr/>
      <dgm:t>
        <a:bodyPr/>
        <a:lstStyle/>
        <a:p>
          <a:r>
            <a:rPr lang="en-US"/>
            <a:t>Eddie's Cultivation, LLC</a:t>
          </a:r>
        </a:p>
      </dgm:t>
    </dgm:pt>
    <dgm:pt modelId="{0AD7BED9-CD6F-41E8-A456-B3BF2804D79A}" type="parTrans" cxnId="{59C41F84-1E28-421B-9CD9-8F83C0EDD91A}">
      <dgm:prSet/>
      <dgm:spPr/>
      <dgm:t>
        <a:bodyPr/>
        <a:lstStyle/>
        <a:p>
          <a:endParaRPr lang="en-US"/>
        </a:p>
      </dgm:t>
    </dgm:pt>
    <dgm:pt modelId="{F5CCE4C2-E570-455A-9DA9-4218B9211EE2}" type="sibTrans" cxnId="{59C41F84-1E28-421B-9CD9-8F83C0EDD91A}">
      <dgm:prSet/>
      <dgm:spPr/>
      <dgm:t>
        <a:bodyPr/>
        <a:lstStyle/>
        <a:p>
          <a:endParaRPr lang="en-US"/>
        </a:p>
      </dgm:t>
    </dgm:pt>
    <dgm:pt modelId="{D7A2C906-A650-4F9D-B420-7A5E3C388690}" type="pres">
      <dgm:prSet presAssocID="{90474E8B-D19F-46F3-B8D5-A02BDDA4FBCE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B9B9720-0F4C-494B-AD10-443A92EF41BB}" type="pres">
      <dgm:prSet presAssocID="{90474E8B-D19F-46F3-B8D5-A02BDDA4FBCE}" presName="matrix" presStyleCnt="0"/>
      <dgm:spPr/>
    </dgm:pt>
    <dgm:pt modelId="{4892E87D-4B0E-4BD8-8A3E-ACBB870F8366}" type="pres">
      <dgm:prSet presAssocID="{90474E8B-D19F-46F3-B8D5-A02BDDA4FBCE}" presName="tile1" presStyleLbl="node1" presStyleIdx="0" presStyleCnt="4"/>
      <dgm:spPr/>
    </dgm:pt>
    <dgm:pt modelId="{0193B5ED-F77E-4FF1-BD3B-07D4AF2635A7}" type="pres">
      <dgm:prSet presAssocID="{90474E8B-D19F-46F3-B8D5-A02BDDA4FBC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624C5F2-C339-47D4-98D4-E8150D6AB437}" type="pres">
      <dgm:prSet presAssocID="{90474E8B-D19F-46F3-B8D5-A02BDDA4FBCE}" presName="tile2" presStyleLbl="node1" presStyleIdx="1" presStyleCnt="4"/>
      <dgm:spPr/>
    </dgm:pt>
    <dgm:pt modelId="{B5670B77-428D-4475-A118-7C4C8B964ECD}" type="pres">
      <dgm:prSet presAssocID="{90474E8B-D19F-46F3-B8D5-A02BDDA4FBC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BE43CF3-E8BD-49CF-B185-86FFCDED8ABD}" type="pres">
      <dgm:prSet presAssocID="{90474E8B-D19F-46F3-B8D5-A02BDDA4FBCE}" presName="tile3" presStyleLbl="node1" presStyleIdx="2" presStyleCnt="4"/>
      <dgm:spPr/>
    </dgm:pt>
    <dgm:pt modelId="{B03FF86A-D8F2-4898-940D-1CD51F751E6B}" type="pres">
      <dgm:prSet presAssocID="{90474E8B-D19F-46F3-B8D5-A02BDDA4FBC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46CD737-A704-4C23-93AB-A087669FE56B}" type="pres">
      <dgm:prSet presAssocID="{90474E8B-D19F-46F3-B8D5-A02BDDA4FBCE}" presName="tile4" presStyleLbl="node1" presStyleIdx="3" presStyleCnt="4"/>
      <dgm:spPr/>
    </dgm:pt>
    <dgm:pt modelId="{BB5C0129-2A01-43A3-9D98-5193FC552CE9}" type="pres">
      <dgm:prSet presAssocID="{90474E8B-D19F-46F3-B8D5-A02BDDA4FBC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DBD198A6-D513-45A8-8056-CE586343F9FC}" type="pres">
      <dgm:prSet presAssocID="{90474E8B-D19F-46F3-B8D5-A02BDDA4FBCE}" presName="centerTile" presStyleLbl="fgShp" presStyleIdx="0" presStyleCnt="1" custScaleX="107220">
        <dgm:presLayoutVars>
          <dgm:chMax val="0"/>
          <dgm:chPref val="0"/>
        </dgm:presLayoutVars>
      </dgm:prSet>
      <dgm:spPr/>
    </dgm:pt>
  </dgm:ptLst>
  <dgm:cxnLst>
    <dgm:cxn modelId="{F0BF7B19-C966-4C68-90E7-165DE6D1B38C}" srcId="{10BC134C-5DD3-453D-9A47-923198854EC2}" destId="{C446CE2E-0FD8-4AE7-982D-9145B26FE734}" srcOrd="1" destOrd="0" parTransId="{7ADECD68-D857-42D6-A0C0-F41753DBBAA6}" sibTransId="{22112F19-18BD-45EC-95AD-8CA56024D796}"/>
    <dgm:cxn modelId="{855A3A27-B70A-4699-9F4B-675C28195ADA}" type="presOf" srcId="{10BC134C-5DD3-453D-9A47-923198854EC2}" destId="{DBD198A6-D513-45A8-8056-CE586343F9FC}" srcOrd="0" destOrd="0" presId="urn:microsoft.com/office/officeart/2005/8/layout/matrix1"/>
    <dgm:cxn modelId="{65526C37-E65E-4173-9E48-55AC2AB43CBA}" type="presOf" srcId="{A142838B-CF5B-45AF-A014-BA4C0072821B}" destId="{FBE43CF3-E8BD-49CF-B185-86FFCDED8ABD}" srcOrd="0" destOrd="0" presId="urn:microsoft.com/office/officeart/2005/8/layout/matrix1"/>
    <dgm:cxn modelId="{29FA325B-D567-479B-8CB2-38566CB22C3C}" type="presOf" srcId="{C446CE2E-0FD8-4AE7-982D-9145B26FE734}" destId="{B5670B77-428D-4475-A118-7C4C8B964ECD}" srcOrd="1" destOrd="0" presId="urn:microsoft.com/office/officeart/2005/8/layout/matrix1"/>
    <dgm:cxn modelId="{D266B35A-699A-4FB1-8B2C-14B7D8E987BB}" srcId="{90474E8B-D19F-46F3-B8D5-A02BDDA4FBCE}" destId="{10BC134C-5DD3-453D-9A47-923198854EC2}" srcOrd="0" destOrd="0" parTransId="{187AD0FF-2C30-45A2-8606-990AF469C992}" sibTransId="{891F05AB-7F7D-4240-95C5-E66B86F338D5}"/>
    <dgm:cxn modelId="{0E28C97E-56EF-459B-81D6-A548F29A3A7D}" type="presOf" srcId="{7D70B6F0-610D-4494-A3E0-7FF57E9F5846}" destId="{BB5C0129-2A01-43A3-9D98-5193FC552CE9}" srcOrd="1" destOrd="0" presId="urn:microsoft.com/office/officeart/2005/8/layout/matrix1"/>
    <dgm:cxn modelId="{4AD31F80-4892-4D6F-86E1-95200CB98607}" type="presOf" srcId="{ACC82FBC-FAB9-42CD-BB02-A6455107EB5A}" destId="{4892E87D-4B0E-4BD8-8A3E-ACBB870F8366}" srcOrd="0" destOrd="0" presId="urn:microsoft.com/office/officeart/2005/8/layout/matrix1"/>
    <dgm:cxn modelId="{C4D4A082-061D-4D4C-BBEB-65E29C914A24}" type="presOf" srcId="{90474E8B-D19F-46F3-B8D5-A02BDDA4FBCE}" destId="{D7A2C906-A650-4F9D-B420-7A5E3C388690}" srcOrd="0" destOrd="0" presId="urn:microsoft.com/office/officeart/2005/8/layout/matrix1"/>
    <dgm:cxn modelId="{59C41F84-1E28-421B-9CD9-8F83C0EDD91A}" srcId="{10BC134C-5DD3-453D-9A47-923198854EC2}" destId="{7D70B6F0-610D-4494-A3E0-7FF57E9F5846}" srcOrd="3" destOrd="0" parTransId="{0AD7BED9-CD6F-41E8-A456-B3BF2804D79A}" sibTransId="{F5CCE4C2-E570-455A-9DA9-4218B9211EE2}"/>
    <dgm:cxn modelId="{F73A41BB-4428-4C5D-A40F-9B756A903130}" type="presOf" srcId="{7D70B6F0-610D-4494-A3E0-7FF57E9F5846}" destId="{E46CD737-A704-4C23-93AB-A087669FE56B}" srcOrd="0" destOrd="0" presId="urn:microsoft.com/office/officeart/2005/8/layout/matrix1"/>
    <dgm:cxn modelId="{46162DCC-E92A-4F3C-95A6-CE79BC499467}" type="presOf" srcId="{A142838B-CF5B-45AF-A014-BA4C0072821B}" destId="{B03FF86A-D8F2-4898-940D-1CD51F751E6B}" srcOrd="1" destOrd="0" presId="urn:microsoft.com/office/officeart/2005/8/layout/matrix1"/>
    <dgm:cxn modelId="{654388CD-57B8-4FF1-A334-3A39E42C3B33}" type="presOf" srcId="{C446CE2E-0FD8-4AE7-982D-9145B26FE734}" destId="{7624C5F2-C339-47D4-98D4-E8150D6AB437}" srcOrd="0" destOrd="0" presId="urn:microsoft.com/office/officeart/2005/8/layout/matrix1"/>
    <dgm:cxn modelId="{E38455D4-92E7-449E-BF2E-3A6B276C4F72}" srcId="{10BC134C-5DD3-453D-9A47-923198854EC2}" destId="{A142838B-CF5B-45AF-A014-BA4C0072821B}" srcOrd="2" destOrd="0" parTransId="{E36C1AC5-8D27-4845-A93A-99D8C32DB04F}" sibTransId="{148FD7BE-6F32-4405-8459-2DDB2C1DC879}"/>
    <dgm:cxn modelId="{156FDDE1-B353-4C67-A634-7E2A94596284}" type="presOf" srcId="{ACC82FBC-FAB9-42CD-BB02-A6455107EB5A}" destId="{0193B5ED-F77E-4FF1-BD3B-07D4AF2635A7}" srcOrd="1" destOrd="0" presId="urn:microsoft.com/office/officeart/2005/8/layout/matrix1"/>
    <dgm:cxn modelId="{9C8653E2-1390-4B84-A328-E114AD527B42}" srcId="{10BC134C-5DD3-453D-9A47-923198854EC2}" destId="{ACC82FBC-FAB9-42CD-BB02-A6455107EB5A}" srcOrd="0" destOrd="0" parTransId="{2C202C85-EF3D-4796-9847-A819995594D7}" sibTransId="{C12D3CC9-3568-46F3-92A7-5AD9D4DB2986}"/>
    <dgm:cxn modelId="{775373E9-7FB3-4E8F-B6D3-177EAF9DCA33}" type="presParOf" srcId="{D7A2C906-A650-4F9D-B420-7A5E3C388690}" destId="{BB9B9720-0F4C-494B-AD10-443A92EF41BB}" srcOrd="0" destOrd="0" presId="urn:microsoft.com/office/officeart/2005/8/layout/matrix1"/>
    <dgm:cxn modelId="{FC4C60E3-BF49-47FF-B7AE-B896634AAF9D}" type="presParOf" srcId="{BB9B9720-0F4C-494B-AD10-443A92EF41BB}" destId="{4892E87D-4B0E-4BD8-8A3E-ACBB870F8366}" srcOrd="0" destOrd="0" presId="urn:microsoft.com/office/officeart/2005/8/layout/matrix1"/>
    <dgm:cxn modelId="{75A4B3EE-A35E-47AB-927A-B80BBEA75E46}" type="presParOf" srcId="{BB9B9720-0F4C-494B-AD10-443A92EF41BB}" destId="{0193B5ED-F77E-4FF1-BD3B-07D4AF2635A7}" srcOrd="1" destOrd="0" presId="urn:microsoft.com/office/officeart/2005/8/layout/matrix1"/>
    <dgm:cxn modelId="{24FD9182-31FA-4C92-A7E3-7B9C38FE1B85}" type="presParOf" srcId="{BB9B9720-0F4C-494B-AD10-443A92EF41BB}" destId="{7624C5F2-C339-47D4-98D4-E8150D6AB437}" srcOrd="2" destOrd="0" presId="urn:microsoft.com/office/officeart/2005/8/layout/matrix1"/>
    <dgm:cxn modelId="{BB06C810-65EA-41F4-916D-6B581CFD26D5}" type="presParOf" srcId="{BB9B9720-0F4C-494B-AD10-443A92EF41BB}" destId="{B5670B77-428D-4475-A118-7C4C8B964ECD}" srcOrd="3" destOrd="0" presId="urn:microsoft.com/office/officeart/2005/8/layout/matrix1"/>
    <dgm:cxn modelId="{672015C5-DD5A-48C3-90EE-0399C4655E53}" type="presParOf" srcId="{BB9B9720-0F4C-494B-AD10-443A92EF41BB}" destId="{FBE43CF3-E8BD-49CF-B185-86FFCDED8ABD}" srcOrd="4" destOrd="0" presId="urn:microsoft.com/office/officeart/2005/8/layout/matrix1"/>
    <dgm:cxn modelId="{74FAAE0F-BCF1-43B2-9064-B93E4757FB84}" type="presParOf" srcId="{BB9B9720-0F4C-494B-AD10-443A92EF41BB}" destId="{B03FF86A-D8F2-4898-940D-1CD51F751E6B}" srcOrd="5" destOrd="0" presId="urn:microsoft.com/office/officeart/2005/8/layout/matrix1"/>
    <dgm:cxn modelId="{8155992F-07DB-4FB0-97F7-5278055EA520}" type="presParOf" srcId="{BB9B9720-0F4C-494B-AD10-443A92EF41BB}" destId="{E46CD737-A704-4C23-93AB-A087669FE56B}" srcOrd="6" destOrd="0" presId="urn:microsoft.com/office/officeart/2005/8/layout/matrix1"/>
    <dgm:cxn modelId="{A1D4D00A-7BE3-4346-93E8-0246771BEC35}" type="presParOf" srcId="{BB9B9720-0F4C-494B-AD10-443A92EF41BB}" destId="{BB5C0129-2A01-43A3-9D98-5193FC552CE9}" srcOrd="7" destOrd="0" presId="urn:microsoft.com/office/officeart/2005/8/layout/matrix1"/>
    <dgm:cxn modelId="{41ED06D7-E087-4317-968A-CF446C8CAEBD}" type="presParOf" srcId="{D7A2C906-A650-4F9D-B420-7A5E3C388690}" destId="{DBD198A6-D513-45A8-8056-CE586343F9F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C98C30-DF60-C74D-9931-8AE01A029BA8}" type="doc">
      <dgm:prSet loTypeId="urn:microsoft.com/office/officeart/2005/8/layout/pyramid1" loCatId="" qsTypeId="urn:microsoft.com/office/officeart/2005/8/quickstyle/simple3" qsCatId="simple" csTypeId="urn:microsoft.com/office/officeart/2005/8/colors/accent1_2" csCatId="accent1" phldr="1"/>
      <dgm:spPr/>
    </dgm:pt>
    <dgm:pt modelId="{3A28AD7E-F5C4-594A-B009-26A57AD32B15}">
      <dgm:prSet phldrT="[Text]"/>
      <dgm:spPr>
        <a:xfrm>
          <a:off x="2194560" y="0"/>
          <a:ext cx="1097280" cy="640080"/>
        </a:xfrm>
        <a:prstGeom prst="trapezoid">
          <a:avLst>
            <a:gd name="adj" fmla="val 85714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>
            <a:buNone/>
          </a:pPr>
          <a:r>
            <a:rPr lang="en-US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Manufacturing  License</a:t>
          </a:r>
        </a:p>
      </dgm:t>
    </dgm:pt>
    <dgm:pt modelId="{5561F36D-A983-1543-B7A6-BBA25D6E2283}" type="parTrans" cxnId="{7284C65D-C761-6F4B-940F-B1FE7B08B27E}">
      <dgm:prSet/>
      <dgm:spPr/>
      <dgm:t>
        <a:bodyPr/>
        <a:lstStyle/>
        <a:p>
          <a:endParaRPr lang="en-US"/>
        </a:p>
      </dgm:t>
    </dgm:pt>
    <dgm:pt modelId="{88201129-D98E-6A48-9B14-F2D588313B9B}" type="sibTrans" cxnId="{7284C65D-C761-6F4B-940F-B1FE7B08B27E}">
      <dgm:prSet/>
      <dgm:spPr/>
      <dgm:t>
        <a:bodyPr/>
        <a:lstStyle/>
        <a:p>
          <a:endParaRPr lang="en-US"/>
        </a:p>
      </dgm:t>
    </dgm:pt>
    <dgm:pt modelId="{E1BB3A62-F95E-7343-B2BA-FA2339D3798B}">
      <dgm:prSet phldrT="[Text]"/>
      <dgm:spPr>
        <a:xfrm>
          <a:off x="1097280" y="1280160"/>
          <a:ext cx="3291840" cy="640080"/>
        </a:xfrm>
        <a:prstGeom prst="trapezoid">
          <a:avLst>
            <a:gd name="adj" fmla="val 85714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>
            <a:buNone/>
          </a:pPr>
          <a:r>
            <a:rPr lang="en-US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Processing License</a:t>
          </a:r>
        </a:p>
      </dgm:t>
    </dgm:pt>
    <dgm:pt modelId="{E8068469-278C-CF46-89EF-AC59CC93A83E}" type="parTrans" cxnId="{4D427212-DE13-E54E-AB7C-9BFC71E6E20B}">
      <dgm:prSet/>
      <dgm:spPr/>
      <dgm:t>
        <a:bodyPr/>
        <a:lstStyle/>
        <a:p>
          <a:endParaRPr lang="en-US"/>
        </a:p>
      </dgm:t>
    </dgm:pt>
    <dgm:pt modelId="{A7258421-B4E1-D042-B3FF-047B87CD8F05}" type="sibTrans" cxnId="{4D427212-DE13-E54E-AB7C-9BFC71E6E20B}">
      <dgm:prSet/>
      <dgm:spPr/>
      <dgm:t>
        <a:bodyPr/>
        <a:lstStyle/>
        <a:p>
          <a:endParaRPr lang="en-US"/>
        </a:p>
      </dgm:t>
    </dgm:pt>
    <dgm:pt modelId="{45716AE8-BBE3-3B46-8229-6F28A415ED76}">
      <dgm:prSet phldrT="[Text]"/>
      <dgm:spPr>
        <a:xfrm>
          <a:off x="548640" y="1920240"/>
          <a:ext cx="4389120" cy="640080"/>
        </a:xfrm>
        <a:prstGeom prst="trapezoid">
          <a:avLst>
            <a:gd name="adj" fmla="val 85714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>
            <a:buNone/>
          </a:pPr>
          <a:r>
            <a:rPr lang="en-US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Cultivation License</a:t>
          </a:r>
        </a:p>
      </dgm:t>
    </dgm:pt>
    <dgm:pt modelId="{DF564C06-538A-994E-9385-91AD4B03637B}" type="parTrans" cxnId="{D70446F2-C79F-8647-8D18-50431DC423E5}">
      <dgm:prSet/>
      <dgm:spPr/>
      <dgm:t>
        <a:bodyPr/>
        <a:lstStyle/>
        <a:p>
          <a:endParaRPr lang="en-US"/>
        </a:p>
      </dgm:t>
    </dgm:pt>
    <dgm:pt modelId="{5686B96C-8B09-2C46-A27C-EAAD6BF059F7}" type="sibTrans" cxnId="{D70446F2-C79F-8647-8D18-50431DC423E5}">
      <dgm:prSet/>
      <dgm:spPr/>
      <dgm:t>
        <a:bodyPr/>
        <a:lstStyle/>
        <a:p>
          <a:endParaRPr lang="en-US"/>
        </a:p>
      </dgm:t>
    </dgm:pt>
    <dgm:pt modelId="{61CD8837-8334-1449-866F-83E058FAEE61}">
      <dgm:prSet custT="1"/>
      <dgm:spPr>
        <a:xfrm>
          <a:off x="0" y="2560320"/>
          <a:ext cx="5486400" cy="640080"/>
        </a:xfrm>
        <a:prstGeom prst="trapezoid">
          <a:avLst>
            <a:gd name="adj" fmla="val 85714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>
            <a:buNone/>
          </a:pPr>
          <a:r>
            <a:rPr lang="en-US" sz="13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Bob's Cannabis Business, LLC</a:t>
          </a:r>
        </a:p>
        <a:p>
          <a:pPr>
            <a:buNone/>
          </a:pPr>
          <a:r>
            <a:rPr lang="en-US" sz="16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Verticial Integration</a:t>
          </a:r>
        </a:p>
      </dgm:t>
    </dgm:pt>
    <dgm:pt modelId="{8CE0E728-31CF-1E49-BEED-733389050F42}" type="parTrans" cxnId="{E4F7B09F-16AD-0B4F-AB2D-578CA44A9135}">
      <dgm:prSet/>
      <dgm:spPr/>
      <dgm:t>
        <a:bodyPr/>
        <a:lstStyle/>
        <a:p>
          <a:endParaRPr lang="en-US"/>
        </a:p>
      </dgm:t>
    </dgm:pt>
    <dgm:pt modelId="{60E87B01-D176-B84A-BCBC-B7E11751EBA8}" type="sibTrans" cxnId="{E4F7B09F-16AD-0B4F-AB2D-578CA44A9135}">
      <dgm:prSet/>
      <dgm:spPr/>
      <dgm:t>
        <a:bodyPr/>
        <a:lstStyle/>
        <a:p>
          <a:endParaRPr lang="en-US"/>
        </a:p>
      </dgm:t>
    </dgm:pt>
    <dgm:pt modelId="{F90056E0-FC15-3E4E-8545-7DA98978DB4C}">
      <dgm:prSet/>
      <dgm:spPr>
        <a:xfrm>
          <a:off x="1645920" y="640080"/>
          <a:ext cx="2194560" cy="640080"/>
        </a:xfrm>
        <a:prstGeom prst="trapezoid">
          <a:avLst>
            <a:gd name="adj" fmla="val 85714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>
            <a:buNone/>
          </a:pPr>
          <a:r>
            <a:rPr lang="en-US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Distribution License</a:t>
          </a:r>
        </a:p>
      </dgm:t>
    </dgm:pt>
    <dgm:pt modelId="{4F970467-D138-334C-935E-37F0B7DAEEAE}" type="parTrans" cxnId="{B31237D4-DE01-994B-AD6B-0630B06CD6B5}">
      <dgm:prSet/>
      <dgm:spPr/>
      <dgm:t>
        <a:bodyPr/>
        <a:lstStyle/>
        <a:p>
          <a:endParaRPr lang="en-US"/>
        </a:p>
      </dgm:t>
    </dgm:pt>
    <dgm:pt modelId="{DA633F02-A8E9-8047-8940-6C96E87E0091}" type="sibTrans" cxnId="{B31237D4-DE01-994B-AD6B-0630B06CD6B5}">
      <dgm:prSet/>
      <dgm:spPr/>
      <dgm:t>
        <a:bodyPr/>
        <a:lstStyle/>
        <a:p>
          <a:endParaRPr lang="en-US"/>
        </a:p>
      </dgm:t>
    </dgm:pt>
    <dgm:pt modelId="{C3589B32-4A8E-7747-A00C-5A312F8F1DF7}" type="pres">
      <dgm:prSet presAssocID="{45C98C30-DF60-C74D-9931-8AE01A029BA8}" presName="Name0" presStyleCnt="0">
        <dgm:presLayoutVars>
          <dgm:dir/>
          <dgm:animLvl val="lvl"/>
          <dgm:resizeHandles val="exact"/>
        </dgm:presLayoutVars>
      </dgm:prSet>
      <dgm:spPr/>
    </dgm:pt>
    <dgm:pt modelId="{F983DBEE-689D-9248-B66D-67D0A2B58F67}" type="pres">
      <dgm:prSet presAssocID="{3A28AD7E-F5C4-594A-B009-26A57AD32B15}" presName="Name8" presStyleCnt="0"/>
      <dgm:spPr/>
    </dgm:pt>
    <dgm:pt modelId="{7B8E8053-E7AD-264E-9C94-69D761AD2A89}" type="pres">
      <dgm:prSet presAssocID="{3A28AD7E-F5C4-594A-B009-26A57AD32B15}" presName="level" presStyleLbl="node1" presStyleIdx="0" presStyleCnt="5">
        <dgm:presLayoutVars>
          <dgm:chMax val="1"/>
          <dgm:bulletEnabled val="1"/>
        </dgm:presLayoutVars>
      </dgm:prSet>
      <dgm:spPr/>
    </dgm:pt>
    <dgm:pt modelId="{4B5CC05C-2330-EE47-A5CB-BC9EDE463571}" type="pres">
      <dgm:prSet presAssocID="{3A28AD7E-F5C4-594A-B009-26A57AD32B1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AB20CCD-07AA-BB40-AEC5-82163F1E044B}" type="pres">
      <dgm:prSet presAssocID="{F90056E0-FC15-3E4E-8545-7DA98978DB4C}" presName="Name8" presStyleCnt="0"/>
      <dgm:spPr/>
    </dgm:pt>
    <dgm:pt modelId="{A72A23ED-3FC6-814E-8B93-0E5D42BDD6FD}" type="pres">
      <dgm:prSet presAssocID="{F90056E0-FC15-3E4E-8545-7DA98978DB4C}" presName="level" presStyleLbl="node1" presStyleIdx="1" presStyleCnt="5">
        <dgm:presLayoutVars>
          <dgm:chMax val="1"/>
          <dgm:bulletEnabled val="1"/>
        </dgm:presLayoutVars>
      </dgm:prSet>
      <dgm:spPr/>
    </dgm:pt>
    <dgm:pt modelId="{7160B072-97AF-7347-8508-3355FB896812}" type="pres">
      <dgm:prSet presAssocID="{F90056E0-FC15-3E4E-8545-7DA98978DB4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FE26351-4756-5545-B9BA-96CC8802F3F1}" type="pres">
      <dgm:prSet presAssocID="{E1BB3A62-F95E-7343-B2BA-FA2339D3798B}" presName="Name8" presStyleCnt="0"/>
      <dgm:spPr/>
    </dgm:pt>
    <dgm:pt modelId="{01DA5AC6-00B0-424E-9E63-C2140695908A}" type="pres">
      <dgm:prSet presAssocID="{E1BB3A62-F95E-7343-B2BA-FA2339D3798B}" presName="level" presStyleLbl="node1" presStyleIdx="2" presStyleCnt="5">
        <dgm:presLayoutVars>
          <dgm:chMax val="1"/>
          <dgm:bulletEnabled val="1"/>
        </dgm:presLayoutVars>
      </dgm:prSet>
      <dgm:spPr/>
    </dgm:pt>
    <dgm:pt modelId="{B0926B22-0B21-7544-A580-D18BD8A4CEBC}" type="pres">
      <dgm:prSet presAssocID="{E1BB3A62-F95E-7343-B2BA-FA2339D3798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6A35B03-5DCC-014C-9B6A-82EF915B771E}" type="pres">
      <dgm:prSet presAssocID="{45716AE8-BBE3-3B46-8229-6F28A415ED76}" presName="Name8" presStyleCnt="0"/>
      <dgm:spPr/>
    </dgm:pt>
    <dgm:pt modelId="{7E3D94BE-E28D-0B43-9EEF-2E3C43A4FCAB}" type="pres">
      <dgm:prSet presAssocID="{45716AE8-BBE3-3B46-8229-6F28A415ED76}" presName="level" presStyleLbl="node1" presStyleIdx="3" presStyleCnt="5">
        <dgm:presLayoutVars>
          <dgm:chMax val="1"/>
          <dgm:bulletEnabled val="1"/>
        </dgm:presLayoutVars>
      </dgm:prSet>
      <dgm:spPr/>
    </dgm:pt>
    <dgm:pt modelId="{3DF36C57-245A-414B-B58B-62B3DEECAC6C}" type="pres">
      <dgm:prSet presAssocID="{45716AE8-BBE3-3B46-8229-6F28A415ED7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5DE4EAA-AC16-D64B-9186-3058ED009298}" type="pres">
      <dgm:prSet presAssocID="{61CD8837-8334-1449-866F-83E058FAEE61}" presName="Name8" presStyleCnt="0"/>
      <dgm:spPr/>
    </dgm:pt>
    <dgm:pt modelId="{10229550-1B52-6C47-B567-7810B4851AA3}" type="pres">
      <dgm:prSet presAssocID="{61CD8837-8334-1449-866F-83E058FAEE61}" presName="level" presStyleLbl="node1" presStyleIdx="4" presStyleCnt="5">
        <dgm:presLayoutVars>
          <dgm:chMax val="1"/>
          <dgm:bulletEnabled val="1"/>
        </dgm:presLayoutVars>
      </dgm:prSet>
      <dgm:spPr/>
    </dgm:pt>
    <dgm:pt modelId="{99FE7724-C976-D243-943A-48C2D46C85DB}" type="pres">
      <dgm:prSet presAssocID="{61CD8837-8334-1449-866F-83E058FAEE61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4D427212-DE13-E54E-AB7C-9BFC71E6E20B}" srcId="{45C98C30-DF60-C74D-9931-8AE01A029BA8}" destId="{E1BB3A62-F95E-7343-B2BA-FA2339D3798B}" srcOrd="2" destOrd="0" parTransId="{E8068469-278C-CF46-89EF-AC59CC93A83E}" sibTransId="{A7258421-B4E1-D042-B3FF-047B87CD8F05}"/>
    <dgm:cxn modelId="{7284C65D-C761-6F4B-940F-B1FE7B08B27E}" srcId="{45C98C30-DF60-C74D-9931-8AE01A029BA8}" destId="{3A28AD7E-F5C4-594A-B009-26A57AD32B15}" srcOrd="0" destOrd="0" parTransId="{5561F36D-A983-1543-B7A6-BBA25D6E2283}" sibTransId="{88201129-D98E-6A48-9B14-F2D588313B9B}"/>
    <dgm:cxn modelId="{6A567271-D7F9-F945-A5D7-01B9700CD1AF}" type="presOf" srcId="{F90056E0-FC15-3E4E-8545-7DA98978DB4C}" destId="{7160B072-97AF-7347-8508-3355FB896812}" srcOrd="1" destOrd="0" presId="urn:microsoft.com/office/officeart/2005/8/layout/pyramid1"/>
    <dgm:cxn modelId="{38C9C578-A332-EA43-B819-B9782378BC64}" type="presOf" srcId="{3A28AD7E-F5C4-594A-B009-26A57AD32B15}" destId="{4B5CC05C-2330-EE47-A5CB-BC9EDE463571}" srcOrd="1" destOrd="0" presId="urn:microsoft.com/office/officeart/2005/8/layout/pyramid1"/>
    <dgm:cxn modelId="{0EE05380-5D21-8447-B4B0-DCBCA0D5B508}" type="presOf" srcId="{45716AE8-BBE3-3B46-8229-6F28A415ED76}" destId="{7E3D94BE-E28D-0B43-9EEF-2E3C43A4FCAB}" srcOrd="0" destOrd="0" presId="urn:microsoft.com/office/officeart/2005/8/layout/pyramid1"/>
    <dgm:cxn modelId="{4F9CF99A-411D-4744-BD6E-C86B2AB807DC}" type="presOf" srcId="{61CD8837-8334-1449-866F-83E058FAEE61}" destId="{99FE7724-C976-D243-943A-48C2D46C85DB}" srcOrd="1" destOrd="0" presId="urn:microsoft.com/office/officeart/2005/8/layout/pyramid1"/>
    <dgm:cxn modelId="{E4F7B09F-16AD-0B4F-AB2D-578CA44A9135}" srcId="{45C98C30-DF60-C74D-9931-8AE01A029BA8}" destId="{61CD8837-8334-1449-866F-83E058FAEE61}" srcOrd="4" destOrd="0" parTransId="{8CE0E728-31CF-1E49-BEED-733389050F42}" sibTransId="{60E87B01-D176-B84A-BCBC-B7E11751EBA8}"/>
    <dgm:cxn modelId="{F37F0AA3-EFCC-3C49-9E60-D2C961599CC7}" type="presOf" srcId="{E1BB3A62-F95E-7343-B2BA-FA2339D3798B}" destId="{01DA5AC6-00B0-424E-9E63-C2140695908A}" srcOrd="0" destOrd="0" presId="urn:microsoft.com/office/officeart/2005/8/layout/pyramid1"/>
    <dgm:cxn modelId="{1E8148A3-D276-FD44-BD17-462173AADEB2}" type="presOf" srcId="{E1BB3A62-F95E-7343-B2BA-FA2339D3798B}" destId="{B0926B22-0B21-7544-A580-D18BD8A4CEBC}" srcOrd="1" destOrd="0" presId="urn:microsoft.com/office/officeart/2005/8/layout/pyramid1"/>
    <dgm:cxn modelId="{3447A4A5-A053-9F43-B3C4-F9904289CB81}" type="presOf" srcId="{3A28AD7E-F5C4-594A-B009-26A57AD32B15}" destId="{7B8E8053-E7AD-264E-9C94-69D761AD2A89}" srcOrd="0" destOrd="0" presId="urn:microsoft.com/office/officeart/2005/8/layout/pyramid1"/>
    <dgm:cxn modelId="{4D716BC2-D0B0-7040-9E9F-4CB1BF242419}" type="presOf" srcId="{F90056E0-FC15-3E4E-8545-7DA98978DB4C}" destId="{A72A23ED-3FC6-814E-8B93-0E5D42BDD6FD}" srcOrd="0" destOrd="0" presId="urn:microsoft.com/office/officeart/2005/8/layout/pyramid1"/>
    <dgm:cxn modelId="{B31237D4-DE01-994B-AD6B-0630B06CD6B5}" srcId="{45C98C30-DF60-C74D-9931-8AE01A029BA8}" destId="{F90056E0-FC15-3E4E-8545-7DA98978DB4C}" srcOrd="1" destOrd="0" parTransId="{4F970467-D138-334C-935E-37F0B7DAEEAE}" sibTransId="{DA633F02-A8E9-8047-8940-6C96E87E0091}"/>
    <dgm:cxn modelId="{9E11F6D5-B092-D047-ACCF-0706A2F496B4}" type="presOf" srcId="{45C98C30-DF60-C74D-9931-8AE01A029BA8}" destId="{C3589B32-4A8E-7747-A00C-5A312F8F1DF7}" srcOrd="0" destOrd="0" presId="urn:microsoft.com/office/officeart/2005/8/layout/pyramid1"/>
    <dgm:cxn modelId="{96FCE2E7-6D35-0743-9802-2646830339E1}" type="presOf" srcId="{61CD8837-8334-1449-866F-83E058FAEE61}" destId="{10229550-1B52-6C47-B567-7810B4851AA3}" srcOrd="0" destOrd="0" presId="urn:microsoft.com/office/officeart/2005/8/layout/pyramid1"/>
    <dgm:cxn modelId="{3C78A6EC-DF8E-0046-A0B8-9BE40863DD04}" type="presOf" srcId="{45716AE8-BBE3-3B46-8229-6F28A415ED76}" destId="{3DF36C57-245A-414B-B58B-62B3DEECAC6C}" srcOrd="1" destOrd="0" presId="urn:microsoft.com/office/officeart/2005/8/layout/pyramid1"/>
    <dgm:cxn modelId="{D70446F2-C79F-8647-8D18-50431DC423E5}" srcId="{45C98C30-DF60-C74D-9931-8AE01A029BA8}" destId="{45716AE8-BBE3-3B46-8229-6F28A415ED76}" srcOrd="3" destOrd="0" parTransId="{DF564C06-538A-994E-9385-91AD4B03637B}" sibTransId="{5686B96C-8B09-2C46-A27C-EAAD6BF059F7}"/>
    <dgm:cxn modelId="{02B7638E-6977-DC44-B6FD-B449D3055773}" type="presParOf" srcId="{C3589B32-4A8E-7747-A00C-5A312F8F1DF7}" destId="{F983DBEE-689D-9248-B66D-67D0A2B58F67}" srcOrd="0" destOrd="0" presId="urn:microsoft.com/office/officeart/2005/8/layout/pyramid1"/>
    <dgm:cxn modelId="{7996F29C-971B-4442-861A-8D52F6DC4B45}" type="presParOf" srcId="{F983DBEE-689D-9248-B66D-67D0A2B58F67}" destId="{7B8E8053-E7AD-264E-9C94-69D761AD2A89}" srcOrd="0" destOrd="0" presId="urn:microsoft.com/office/officeart/2005/8/layout/pyramid1"/>
    <dgm:cxn modelId="{5A1A2D65-3F47-2D41-B0B4-504310D6DB97}" type="presParOf" srcId="{F983DBEE-689D-9248-B66D-67D0A2B58F67}" destId="{4B5CC05C-2330-EE47-A5CB-BC9EDE463571}" srcOrd="1" destOrd="0" presId="urn:microsoft.com/office/officeart/2005/8/layout/pyramid1"/>
    <dgm:cxn modelId="{4FA3427C-7266-1143-B5B7-D6C04D2936A6}" type="presParOf" srcId="{C3589B32-4A8E-7747-A00C-5A312F8F1DF7}" destId="{AAB20CCD-07AA-BB40-AEC5-82163F1E044B}" srcOrd="1" destOrd="0" presId="urn:microsoft.com/office/officeart/2005/8/layout/pyramid1"/>
    <dgm:cxn modelId="{5AF48D5E-4F3A-2940-8A42-1AAED3D02CF9}" type="presParOf" srcId="{AAB20CCD-07AA-BB40-AEC5-82163F1E044B}" destId="{A72A23ED-3FC6-814E-8B93-0E5D42BDD6FD}" srcOrd="0" destOrd="0" presId="urn:microsoft.com/office/officeart/2005/8/layout/pyramid1"/>
    <dgm:cxn modelId="{C4378AB9-7CD1-0442-BCC3-F487335C2B9A}" type="presParOf" srcId="{AAB20CCD-07AA-BB40-AEC5-82163F1E044B}" destId="{7160B072-97AF-7347-8508-3355FB896812}" srcOrd="1" destOrd="0" presId="urn:microsoft.com/office/officeart/2005/8/layout/pyramid1"/>
    <dgm:cxn modelId="{97A30E06-9C6F-F64F-8B4E-CEBB1AE771FF}" type="presParOf" srcId="{C3589B32-4A8E-7747-A00C-5A312F8F1DF7}" destId="{8FE26351-4756-5545-B9BA-96CC8802F3F1}" srcOrd="2" destOrd="0" presId="urn:microsoft.com/office/officeart/2005/8/layout/pyramid1"/>
    <dgm:cxn modelId="{42A89F8A-DA6B-6244-937E-C6CC1BC33954}" type="presParOf" srcId="{8FE26351-4756-5545-B9BA-96CC8802F3F1}" destId="{01DA5AC6-00B0-424E-9E63-C2140695908A}" srcOrd="0" destOrd="0" presId="urn:microsoft.com/office/officeart/2005/8/layout/pyramid1"/>
    <dgm:cxn modelId="{72B0BD05-EE88-A14E-B871-65FC28F56BF5}" type="presParOf" srcId="{8FE26351-4756-5545-B9BA-96CC8802F3F1}" destId="{B0926B22-0B21-7544-A580-D18BD8A4CEBC}" srcOrd="1" destOrd="0" presId="urn:microsoft.com/office/officeart/2005/8/layout/pyramid1"/>
    <dgm:cxn modelId="{0C87C5E2-F390-EB47-9365-CBF568ABA409}" type="presParOf" srcId="{C3589B32-4A8E-7747-A00C-5A312F8F1DF7}" destId="{46A35B03-5DCC-014C-9B6A-82EF915B771E}" srcOrd="3" destOrd="0" presId="urn:microsoft.com/office/officeart/2005/8/layout/pyramid1"/>
    <dgm:cxn modelId="{B0331E02-BFF1-B345-B2DD-5E19138AB0D4}" type="presParOf" srcId="{46A35B03-5DCC-014C-9B6A-82EF915B771E}" destId="{7E3D94BE-E28D-0B43-9EEF-2E3C43A4FCAB}" srcOrd="0" destOrd="0" presId="urn:microsoft.com/office/officeart/2005/8/layout/pyramid1"/>
    <dgm:cxn modelId="{7E864599-BCA3-7849-9A24-056CBCD60F41}" type="presParOf" srcId="{46A35B03-5DCC-014C-9B6A-82EF915B771E}" destId="{3DF36C57-245A-414B-B58B-62B3DEECAC6C}" srcOrd="1" destOrd="0" presId="urn:microsoft.com/office/officeart/2005/8/layout/pyramid1"/>
    <dgm:cxn modelId="{7DD671AB-169E-2E4D-AC06-F5AE887FEF63}" type="presParOf" srcId="{C3589B32-4A8E-7747-A00C-5A312F8F1DF7}" destId="{45DE4EAA-AC16-D64B-9186-3058ED009298}" srcOrd="4" destOrd="0" presId="urn:microsoft.com/office/officeart/2005/8/layout/pyramid1"/>
    <dgm:cxn modelId="{56BF5C15-23BD-8441-943E-43DD5CEB5E52}" type="presParOf" srcId="{45DE4EAA-AC16-D64B-9186-3058ED009298}" destId="{10229550-1B52-6C47-B567-7810B4851AA3}" srcOrd="0" destOrd="0" presId="urn:microsoft.com/office/officeart/2005/8/layout/pyramid1"/>
    <dgm:cxn modelId="{E3780E14-291B-C245-A96E-2D4245F7BFB1}" type="presParOf" srcId="{45DE4EAA-AC16-D64B-9186-3058ED009298}" destId="{99FE7724-C976-D243-943A-48C2D46C85D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92E87D-4B0E-4BD8-8A3E-ACBB870F8366}">
      <dsp:nvSpPr>
        <dsp:cNvPr id="0" name=""/>
        <dsp:cNvSpPr/>
      </dsp:nvSpPr>
      <dsp:spPr>
        <a:xfrm rot="16200000">
          <a:off x="571500" y="-571500"/>
          <a:ext cx="1600200" cy="27432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Mary's Cultivation, LLC</a:t>
          </a:r>
        </a:p>
      </dsp:txBody>
      <dsp:txXfrm rot="5400000">
        <a:off x="-1" y="1"/>
        <a:ext cx="2743200" cy="1200150"/>
      </dsp:txXfrm>
    </dsp:sp>
    <dsp:sp modelId="{7624C5F2-C339-47D4-98D4-E8150D6AB437}">
      <dsp:nvSpPr>
        <dsp:cNvPr id="0" name=""/>
        <dsp:cNvSpPr/>
      </dsp:nvSpPr>
      <dsp:spPr>
        <a:xfrm>
          <a:off x="2743200" y="0"/>
          <a:ext cx="2743200" cy="16002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Jim's Cultivation, LLC</a:t>
          </a:r>
        </a:p>
      </dsp:txBody>
      <dsp:txXfrm>
        <a:off x="2743200" y="0"/>
        <a:ext cx="2743200" cy="1200150"/>
      </dsp:txXfrm>
    </dsp:sp>
    <dsp:sp modelId="{FBE43CF3-E8BD-49CF-B185-86FFCDED8ABD}">
      <dsp:nvSpPr>
        <dsp:cNvPr id="0" name=""/>
        <dsp:cNvSpPr/>
      </dsp:nvSpPr>
      <dsp:spPr>
        <a:xfrm rot="10800000">
          <a:off x="0" y="1600200"/>
          <a:ext cx="2743200" cy="16002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Erica's Cultivation, LLC</a:t>
          </a:r>
        </a:p>
      </dsp:txBody>
      <dsp:txXfrm rot="10800000">
        <a:off x="0" y="2000250"/>
        <a:ext cx="2743200" cy="1200150"/>
      </dsp:txXfrm>
    </dsp:sp>
    <dsp:sp modelId="{E46CD737-A704-4C23-93AB-A087669FE56B}">
      <dsp:nvSpPr>
        <dsp:cNvPr id="0" name=""/>
        <dsp:cNvSpPr/>
      </dsp:nvSpPr>
      <dsp:spPr>
        <a:xfrm rot="5400000">
          <a:off x="3314700" y="1028700"/>
          <a:ext cx="1600200" cy="27432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Eddie's Cultivation, LLC</a:t>
          </a:r>
        </a:p>
      </dsp:txBody>
      <dsp:txXfrm rot="-5400000">
        <a:off x="2743200" y="2000250"/>
        <a:ext cx="2743200" cy="1200150"/>
      </dsp:txXfrm>
    </dsp:sp>
    <dsp:sp modelId="{DBD198A6-D513-45A8-8056-CE586343F9FC}">
      <dsp:nvSpPr>
        <dsp:cNvPr id="0" name=""/>
        <dsp:cNvSpPr/>
      </dsp:nvSpPr>
      <dsp:spPr>
        <a:xfrm>
          <a:off x="1860822" y="1200150"/>
          <a:ext cx="1764755" cy="80010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Co-location</a:t>
          </a:r>
        </a:p>
      </dsp:txBody>
      <dsp:txXfrm>
        <a:off x="1899880" y="1239208"/>
        <a:ext cx="1686639" cy="7219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8E8053-E7AD-264E-9C94-69D761AD2A89}">
      <dsp:nvSpPr>
        <dsp:cNvPr id="0" name=""/>
        <dsp:cNvSpPr/>
      </dsp:nvSpPr>
      <dsp:spPr>
        <a:xfrm>
          <a:off x="2194560" y="0"/>
          <a:ext cx="1097280" cy="640080"/>
        </a:xfrm>
        <a:prstGeom prst="trapezoid">
          <a:avLst>
            <a:gd name="adj" fmla="val 85714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Manufacturing  License</a:t>
          </a:r>
        </a:p>
      </dsp:txBody>
      <dsp:txXfrm>
        <a:off x="2560319" y="213359"/>
        <a:ext cx="365762" cy="426721"/>
      </dsp:txXfrm>
    </dsp:sp>
    <dsp:sp modelId="{A72A23ED-3FC6-814E-8B93-0E5D42BDD6FD}">
      <dsp:nvSpPr>
        <dsp:cNvPr id="0" name=""/>
        <dsp:cNvSpPr/>
      </dsp:nvSpPr>
      <dsp:spPr>
        <a:xfrm>
          <a:off x="1645920" y="640080"/>
          <a:ext cx="2194560" cy="640080"/>
        </a:xfrm>
        <a:prstGeom prst="trapezoid">
          <a:avLst>
            <a:gd name="adj" fmla="val 85714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Distribution License</a:t>
          </a:r>
        </a:p>
      </dsp:txBody>
      <dsp:txXfrm>
        <a:off x="2395727" y="804203"/>
        <a:ext cx="694946" cy="475957"/>
      </dsp:txXfrm>
    </dsp:sp>
    <dsp:sp modelId="{01DA5AC6-00B0-424E-9E63-C2140695908A}">
      <dsp:nvSpPr>
        <dsp:cNvPr id="0" name=""/>
        <dsp:cNvSpPr/>
      </dsp:nvSpPr>
      <dsp:spPr>
        <a:xfrm>
          <a:off x="1097280" y="1280160"/>
          <a:ext cx="3291840" cy="640080"/>
        </a:xfrm>
        <a:prstGeom prst="trapezoid">
          <a:avLst>
            <a:gd name="adj" fmla="val 85714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Processing License</a:t>
          </a:r>
        </a:p>
      </dsp:txBody>
      <dsp:txXfrm>
        <a:off x="2039111" y="1389575"/>
        <a:ext cx="1408178" cy="530665"/>
      </dsp:txXfrm>
    </dsp:sp>
    <dsp:sp modelId="{7E3D94BE-E28D-0B43-9EEF-2E3C43A4FCAB}">
      <dsp:nvSpPr>
        <dsp:cNvPr id="0" name=""/>
        <dsp:cNvSpPr/>
      </dsp:nvSpPr>
      <dsp:spPr>
        <a:xfrm>
          <a:off x="548640" y="1920240"/>
          <a:ext cx="4389120" cy="640080"/>
        </a:xfrm>
        <a:prstGeom prst="trapezoid">
          <a:avLst>
            <a:gd name="adj" fmla="val 85714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Cultivation License</a:t>
          </a:r>
        </a:p>
      </dsp:txBody>
      <dsp:txXfrm>
        <a:off x="1682494" y="2002301"/>
        <a:ext cx="2121410" cy="558019"/>
      </dsp:txXfrm>
    </dsp:sp>
    <dsp:sp modelId="{10229550-1B52-6C47-B567-7810B4851AA3}">
      <dsp:nvSpPr>
        <dsp:cNvPr id="0" name=""/>
        <dsp:cNvSpPr/>
      </dsp:nvSpPr>
      <dsp:spPr>
        <a:xfrm>
          <a:off x="0" y="2560320"/>
          <a:ext cx="5486400" cy="640080"/>
        </a:xfrm>
        <a:prstGeom prst="trapezoid">
          <a:avLst>
            <a:gd name="adj" fmla="val 85714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Bob's Cannabis Business, LLC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Verticial Integration</a:t>
          </a:r>
        </a:p>
      </dsp:txBody>
      <dsp:txXfrm>
        <a:off x="1325878" y="2625969"/>
        <a:ext cx="2834642" cy="574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145" cy="465744"/>
          </a:xfrm>
          <a:prstGeom prst="rect">
            <a:avLst/>
          </a:prstGeom>
        </p:spPr>
        <p:txBody>
          <a:bodyPr vert="horz" lIns="88119" tIns="44059" rIns="88119" bIns="440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6" y="1"/>
            <a:ext cx="3038145" cy="465744"/>
          </a:xfrm>
          <a:prstGeom prst="rect">
            <a:avLst/>
          </a:prstGeom>
        </p:spPr>
        <p:txBody>
          <a:bodyPr vert="horz" lIns="88119" tIns="44059" rIns="88119" bIns="44059" rtlCol="0"/>
          <a:lstStyle>
            <a:lvl1pPr algn="r">
              <a:defRPr sz="1200"/>
            </a:lvl1pPr>
          </a:lstStyle>
          <a:p>
            <a:fld id="{0A922E07-0810-4336-8DF6-2837FB1CC70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30658"/>
            <a:ext cx="3038145" cy="465742"/>
          </a:xfrm>
          <a:prstGeom prst="rect">
            <a:avLst/>
          </a:prstGeom>
        </p:spPr>
        <p:txBody>
          <a:bodyPr vert="horz" lIns="88119" tIns="44059" rIns="88119" bIns="440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6" y="8830658"/>
            <a:ext cx="3038145" cy="465742"/>
          </a:xfrm>
          <a:prstGeom prst="rect">
            <a:avLst/>
          </a:prstGeom>
        </p:spPr>
        <p:txBody>
          <a:bodyPr vert="horz" lIns="88119" tIns="44059" rIns="88119" bIns="44059" rtlCol="0" anchor="b"/>
          <a:lstStyle>
            <a:lvl1pPr algn="r">
              <a:defRPr sz="1200"/>
            </a:lvl1pPr>
          </a:lstStyle>
          <a:p>
            <a:fld id="{17867394-B3E0-4BCB-A725-DB0A6C75E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253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51" tIns="46575" rIns="93151" bIns="4657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0"/>
            <a:ext cx="3037840" cy="464820"/>
          </a:xfrm>
          <a:prstGeom prst="rect">
            <a:avLst/>
          </a:prstGeom>
        </p:spPr>
        <p:txBody>
          <a:bodyPr vert="horz" lIns="93151" tIns="46575" rIns="93151" bIns="46575" rtlCol="0"/>
          <a:lstStyle>
            <a:lvl1pPr algn="r">
              <a:defRPr sz="1300"/>
            </a:lvl1pPr>
          </a:lstStyle>
          <a:p>
            <a:fld id="{2496D6D2-B05F-490D-BDDB-E18E51F5B36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1" tIns="46575" rIns="93151" bIns="4657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51" tIns="46575" rIns="93151" bIns="4657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51" tIns="46575" rIns="93151" bIns="4657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8"/>
            <a:ext cx="3037840" cy="464820"/>
          </a:xfrm>
          <a:prstGeom prst="rect">
            <a:avLst/>
          </a:prstGeom>
        </p:spPr>
        <p:txBody>
          <a:bodyPr vert="horz" lIns="93151" tIns="46575" rIns="93151" bIns="46575" rtlCol="0" anchor="b"/>
          <a:lstStyle>
            <a:lvl1pPr algn="r">
              <a:defRPr sz="1300"/>
            </a:lvl1pPr>
          </a:lstStyle>
          <a:p>
            <a:fld id="{7CA6CAD2-40F9-470A-944F-B11F9F863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868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6CAD2-40F9-470A-944F-B11F9F863E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10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6CAD2-40F9-470A-944F-B11F9F863EF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31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6CAD2-40F9-470A-944F-B11F9F863EF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485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6CAD2-40F9-470A-944F-B11F9F863EF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317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6CAD2-40F9-470A-944F-B11F9F863EF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128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6CAD2-40F9-470A-944F-B11F9F863EF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296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A6CAD2-40F9-470A-944F-B11F9F863EF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631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6CAD2-40F9-470A-944F-B11F9F863E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38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6CAD2-40F9-470A-944F-B11F9F863E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08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6CAD2-40F9-470A-944F-B11F9F863EF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2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6CAD2-40F9-470A-944F-B11F9F863EF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07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6CAD2-40F9-470A-944F-B11F9F863EF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57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6CAD2-40F9-470A-944F-B11F9F863EF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57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6CAD2-40F9-470A-944F-B11F9F863EF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301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6CAD2-40F9-470A-944F-B11F9F863EF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656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4" y="2514602"/>
            <a:ext cx="8915399" cy="2262781"/>
          </a:xfrm>
        </p:spPr>
        <p:txBody>
          <a:bodyPr anchor="b">
            <a:normAutofit/>
          </a:bodyPr>
          <a:lstStyle>
            <a:lvl1pPr>
              <a:defRPr sz="54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4" y="4777381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B7D9-D980-4D72-92A4-6A2623F9E09D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1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6" y="4529542"/>
            <a:ext cx="779767" cy="365125"/>
          </a:xfrm>
        </p:spPr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01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35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6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8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9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8F3-273F-44EB-84BD-9F83E39395D8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6" y="3244141"/>
            <a:ext cx="779767" cy="365125"/>
          </a:xfrm>
        </p:spPr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09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53" y="609601"/>
            <a:ext cx="839392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1" y="3505200"/>
            <a:ext cx="753655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11" indent="0">
              <a:buFontTx/>
              <a:buNone/>
              <a:defRPr/>
            </a:lvl2pPr>
            <a:lvl3pPr marL="914422" indent="0">
              <a:buFontTx/>
              <a:buNone/>
              <a:defRPr/>
            </a:lvl3pPr>
            <a:lvl4pPr marL="1371635" indent="0">
              <a:buFontTx/>
              <a:buNone/>
              <a:defRPr/>
            </a:lvl4pPr>
            <a:lvl5pPr marL="1828846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35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6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8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9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83AE-232C-4BA3-9DE4-E75816695ED3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317817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6" y="3244141"/>
            <a:ext cx="779767" cy="365125"/>
          </a:xfrm>
        </p:spPr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1" rIns="91440" bIns="4572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1" rIns="91440" bIns="4572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2702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5" y="2438402"/>
            <a:ext cx="8915401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5" y="5181600"/>
            <a:ext cx="8915401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73F6A-7D99-46F8-BBE0-1BD18055D6A2}" type="datetime1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6" y="4983089"/>
            <a:ext cx="779767" cy="365125"/>
          </a:xfrm>
        </p:spPr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42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53" y="609601"/>
            <a:ext cx="839392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5" y="4343400"/>
            <a:ext cx="8915401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11" indent="0">
              <a:buFontTx/>
              <a:buNone/>
              <a:defRPr/>
            </a:lvl2pPr>
            <a:lvl3pPr marL="914422" indent="0">
              <a:buFontTx/>
              <a:buNone/>
              <a:defRPr/>
            </a:lvl3pPr>
            <a:lvl4pPr marL="1371635" indent="0">
              <a:buFontTx/>
              <a:buNone/>
              <a:defRPr/>
            </a:lvl4pPr>
            <a:lvl5pPr marL="1828846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5" y="5181600"/>
            <a:ext cx="8915401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BD5C-09F2-418B-B85C-FC9B4BD681FC}" type="datetime1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491172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6" y="4983089"/>
            <a:ext cx="779767" cy="365125"/>
          </a:xfrm>
        </p:spPr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1" rIns="91440" bIns="4572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1" rIns="91440" bIns="4572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7448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5" y="4343400"/>
            <a:ext cx="8915401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11" indent="0">
              <a:buFontTx/>
              <a:buNone/>
              <a:defRPr/>
            </a:lvl2pPr>
            <a:lvl3pPr marL="914422" indent="0">
              <a:buFontTx/>
              <a:buNone/>
              <a:defRPr/>
            </a:lvl3pPr>
            <a:lvl4pPr marL="1371635" indent="0">
              <a:buFontTx/>
              <a:buNone/>
              <a:defRPr/>
            </a:lvl4pPr>
            <a:lvl5pPr marL="1828846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5" y="5181600"/>
            <a:ext cx="8915401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00CC-5822-42B3-919C-ECD93B77A912}" type="datetime1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6" y="4983089"/>
            <a:ext cx="779767" cy="365125"/>
          </a:xfrm>
        </p:spPr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24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A0ED9-7189-4124-9284-121BB68CF1FC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508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7"/>
            <a:ext cx="220760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5" y="627407"/>
            <a:ext cx="6477001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9B0C-7209-4E19-89EF-5C86E8576EDD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031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5" y="2133600"/>
            <a:ext cx="8915401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E11D1-9E3B-4C15-818D-887268F43E19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7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35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6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8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9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25BA-B9D0-457F-A7BD-6C7F895E8A19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6" y="3244141"/>
            <a:ext cx="779767" cy="365125"/>
          </a:xfrm>
        </p:spPr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6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5" y="2133600"/>
            <a:ext cx="4313865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9" y="2126222"/>
            <a:ext cx="4313865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0326-35B7-4C41-8DA1-6841E825587F}" type="datetime1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8" y="71437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6" y="787784"/>
            <a:ext cx="779767" cy="365125"/>
          </a:xfrm>
        </p:spPr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3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11" indent="0">
              <a:buNone/>
              <a:defRPr sz="2000" b="1"/>
            </a:lvl2pPr>
            <a:lvl3pPr marL="914422" indent="0">
              <a:buNone/>
              <a:defRPr sz="1801" b="1"/>
            </a:lvl3pPr>
            <a:lvl4pPr marL="1371635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8" indent="0">
              <a:buNone/>
              <a:defRPr sz="1600" b="1"/>
            </a:lvl7pPr>
            <a:lvl8pPr marL="3200481" indent="0">
              <a:buNone/>
              <a:defRPr sz="1600" b="1"/>
            </a:lvl8pPr>
            <a:lvl9pPr marL="3657692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5" y="2548966"/>
            <a:ext cx="4342892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11" indent="0">
              <a:buNone/>
              <a:defRPr sz="2000" b="1"/>
            </a:lvl2pPr>
            <a:lvl3pPr marL="914422" indent="0">
              <a:buNone/>
              <a:defRPr sz="1801" b="1"/>
            </a:lvl3pPr>
            <a:lvl4pPr marL="1371635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8" indent="0">
              <a:buNone/>
              <a:defRPr sz="1600" b="1"/>
            </a:lvl7pPr>
            <a:lvl8pPr marL="3200481" indent="0">
              <a:buNone/>
              <a:defRPr sz="1600" b="1"/>
            </a:lvl8pPr>
            <a:lvl9pPr marL="3657692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6" y="2545739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E13C-4B79-4FB4-959E-10D290D68831}" type="datetime1">
              <a:rPr lang="en-US" smtClean="0"/>
              <a:t>12/9/2020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8" y="71437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6" y="787784"/>
            <a:ext cx="779767" cy="365125"/>
          </a:xfrm>
        </p:spPr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9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7272-55C3-4BC9-84BF-3096C07350AC}" type="datetime1">
              <a:rPr lang="en-US" smtClean="0"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8" y="71437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132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972-181D-42C7-8754-0A66995F5AA8}" type="datetime1">
              <a:rPr lang="en-US" smtClean="0"/>
              <a:t>12/9/2020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8" y="71437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158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46088"/>
            <a:ext cx="3505198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90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1598613"/>
            <a:ext cx="3505198" cy="4262436"/>
          </a:xfrm>
        </p:spPr>
        <p:txBody>
          <a:bodyPr/>
          <a:lstStyle>
            <a:lvl1pPr marL="0" indent="0">
              <a:buNone/>
              <a:defRPr sz="1401"/>
            </a:lvl1pPr>
            <a:lvl2pPr marL="457211" indent="0">
              <a:buNone/>
              <a:defRPr sz="1200"/>
            </a:lvl2pPr>
            <a:lvl3pPr marL="914422" indent="0">
              <a:buNone/>
              <a:defRPr sz="1001"/>
            </a:lvl3pPr>
            <a:lvl4pPr marL="1371635" indent="0">
              <a:buNone/>
              <a:defRPr sz="900"/>
            </a:lvl4pPr>
            <a:lvl5pPr marL="1828846" indent="0">
              <a:buNone/>
              <a:defRPr sz="900"/>
            </a:lvl5pPr>
            <a:lvl6pPr marL="2286057" indent="0">
              <a:buNone/>
              <a:defRPr sz="900"/>
            </a:lvl6pPr>
            <a:lvl7pPr marL="2743268" indent="0">
              <a:buNone/>
              <a:defRPr sz="900"/>
            </a:lvl7pPr>
            <a:lvl8pPr marL="3200481" indent="0">
              <a:buNone/>
              <a:defRPr sz="900"/>
            </a:lvl8pPr>
            <a:lvl9pPr marL="3657692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6B33-0896-4554-8560-4008B79011D2}" type="datetime1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71437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975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5" y="4800600"/>
            <a:ext cx="8915401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5" y="634965"/>
            <a:ext cx="8915401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11" indent="0">
              <a:buNone/>
              <a:defRPr sz="1600"/>
            </a:lvl2pPr>
            <a:lvl3pPr marL="914422" indent="0">
              <a:buNone/>
              <a:defRPr sz="1600"/>
            </a:lvl3pPr>
            <a:lvl4pPr marL="1371635" indent="0">
              <a:buNone/>
              <a:defRPr sz="1600"/>
            </a:lvl4pPr>
            <a:lvl5pPr marL="1828846" indent="0">
              <a:buNone/>
              <a:defRPr sz="1600"/>
            </a:lvl5pPr>
            <a:lvl6pPr marL="2286057" indent="0">
              <a:buNone/>
              <a:defRPr sz="1600"/>
            </a:lvl6pPr>
            <a:lvl7pPr marL="2743268" indent="0">
              <a:buNone/>
              <a:defRPr sz="1600"/>
            </a:lvl7pPr>
            <a:lvl8pPr marL="3200481" indent="0">
              <a:buNone/>
              <a:defRPr sz="1600"/>
            </a:lvl8pPr>
            <a:lvl9pPr marL="3657692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5" y="5367338"/>
            <a:ext cx="8915401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11" indent="0">
              <a:buNone/>
              <a:defRPr sz="1200"/>
            </a:lvl2pPr>
            <a:lvl3pPr marL="914422" indent="0">
              <a:buNone/>
              <a:defRPr sz="1001"/>
            </a:lvl3pPr>
            <a:lvl4pPr marL="1371635" indent="0">
              <a:buNone/>
              <a:defRPr sz="900"/>
            </a:lvl4pPr>
            <a:lvl5pPr marL="1828846" indent="0">
              <a:buNone/>
              <a:defRPr sz="900"/>
            </a:lvl5pPr>
            <a:lvl6pPr marL="2286057" indent="0">
              <a:buNone/>
              <a:defRPr sz="900"/>
            </a:lvl6pPr>
            <a:lvl7pPr marL="2743268" indent="0">
              <a:buNone/>
              <a:defRPr sz="900"/>
            </a:lvl7pPr>
            <a:lvl8pPr marL="3200481" indent="0">
              <a:buNone/>
              <a:defRPr sz="900"/>
            </a:lvl8pPr>
            <a:lvl9pPr marL="3657692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17EA-70C2-450C-8FB1-9223924A646B}" type="datetime1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6" y="4983089"/>
            <a:ext cx="779767" cy="365125"/>
          </a:xfrm>
        </p:spPr>
        <p:txBody>
          <a:bodyPr/>
          <a:lstStyle/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0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2" y="-785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5" y="2133600"/>
            <a:ext cx="8915401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B46FC-951B-4A0C-9CFD-A5FA6B52B1C3}" type="datetime1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810"/>
            <a:ext cx="76199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6" y="787784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E701F37-ABFA-46C8-B1FC-9C1DF19A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37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7" r:id="rId1"/>
    <p:sldLayoutId id="2147484128" r:id="rId2"/>
    <p:sldLayoutId id="2147484129" r:id="rId3"/>
    <p:sldLayoutId id="2147484130" r:id="rId4"/>
    <p:sldLayoutId id="2147484131" r:id="rId5"/>
    <p:sldLayoutId id="2147484132" r:id="rId6"/>
    <p:sldLayoutId id="2147484133" r:id="rId7"/>
    <p:sldLayoutId id="2147484134" r:id="rId8"/>
    <p:sldLayoutId id="2147484135" r:id="rId9"/>
    <p:sldLayoutId id="2147484136" r:id="rId10"/>
    <p:sldLayoutId id="2147484137" r:id="rId11"/>
    <p:sldLayoutId id="2147484138" r:id="rId12"/>
    <p:sldLayoutId id="2147484139" r:id="rId13"/>
    <p:sldLayoutId id="2147484140" r:id="rId14"/>
    <p:sldLayoutId id="2147484141" r:id="rId15"/>
    <p:sldLayoutId id="2147484142" r:id="rId16"/>
  </p:sldLayoutIdLst>
  <p:hf hdr="0" ftr="0" dt="0"/>
  <p:txStyles>
    <p:titleStyle>
      <a:lvl1pPr algn="l" defTabSz="457211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9" indent="-342909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68" indent="-285756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29" indent="-228607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40" indent="-228607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53" indent="-228607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64" indent="-228607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75" indent="-228607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86" indent="-228607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97" indent="-228607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2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1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.docx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1610437" y="512763"/>
            <a:ext cx="10581564" cy="1620837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b="1" dirty="0"/>
            </a:br>
            <a:br>
              <a:rPr lang="en-US" sz="4400" b="1" dirty="0"/>
            </a:br>
            <a:r>
              <a:rPr lang="en-US" sz="4400" b="1" dirty="0"/>
              <a:t>Yolo County </a:t>
            </a:r>
            <a:br>
              <a:rPr lang="en-US" sz="4400" b="1" dirty="0"/>
            </a:br>
            <a:r>
              <a:rPr lang="en-US" sz="4400" b="1" dirty="0"/>
              <a:t>Cannabis Land Use </a:t>
            </a:r>
            <a:r>
              <a:rPr lang="en-US" sz="4400" b="1" dirty="0">
                <a:solidFill>
                  <a:schemeClr val="tx1"/>
                </a:solidFill>
              </a:rPr>
              <a:t>Ordinance </a:t>
            </a:r>
            <a:br>
              <a:rPr lang="en-US" sz="4400" b="1" dirty="0">
                <a:solidFill>
                  <a:schemeClr val="tx1"/>
                </a:solidFill>
              </a:rPr>
            </a:br>
            <a:r>
              <a:rPr lang="en-US" sz="4400" b="1" dirty="0"/>
              <a:t>PLANNING COMMISSION</a:t>
            </a:r>
            <a:br>
              <a:rPr lang="en-US" sz="4400" b="1" dirty="0"/>
            </a:br>
            <a:r>
              <a:rPr lang="en-US" sz="4400" b="1" dirty="0"/>
              <a:t>December 10, 2020</a:t>
            </a:r>
            <a:br>
              <a:rPr lang="en-US" sz="4400" b="1" dirty="0"/>
            </a:br>
            <a:r>
              <a:rPr lang="en-US" sz="4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2381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866E-A51A-0147-8F93-F65BCE5DB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906110"/>
          </a:xfrm>
        </p:spPr>
        <p:txBody>
          <a:bodyPr>
            <a:normAutofit/>
          </a:bodyPr>
          <a:lstStyle/>
          <a:p>
            <a:r>
              <a:rPr lang="en-US" sz="4000" b="1" dirty="0"/>
              <a:t>Buffer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76CA9-8823-FA47-8E9B-A814B49B5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5" y="1771650"/>
            <a:ext cx="8915401" cy="3854709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Discuss 100 ft setback/buffer for greenhouses</a:t>
            </a:r>
          </a:p>
          <a:p>
            <a:r>
              <a:rPr lang="en-US" sz="2400" dirty="0">
                <a:solidFill>
                  <a:schemeClr val="tx1"/>
                </a:solidFill>
              </a:rPr>
              <a:t>Confirm consensus on recommended buffers except residences in non-agricultural zones</a:t>
            </a:r>
          </a:p>
          <a:p>
            <a:r>
              <a:rPr lang="en-US" sz="2400" dirty="0">
                <a:solidFill>
                  <a:schemeClr val="tx1"/>
                </a:solidFill>
              </a:rPr>
              <a:t>Discuss suggestion of 1,000 ft buffer measured from parcel</a:t>
            </a:r>
          </a:p>
          <a:p>
            <a:r>
              <a:rPr lang="en-US" sz="2400" dirty="0">
                <a:solidFill>
                  <a:schemeClr val="tx1"/>
                </a:solidFill>
              </a:rPr>
              <a:t>Discuss larger buffer for District 4</a:t>
            </a:r>
          </a:p>
          <a:p>
            <a:r>
              <a:rPr lang="en-US" sz="2400" dirty="0">
                <a:solidFill>
                  <a:schemeClr val="tx1"/>
                </a:solidFill>
              </a:rPr>
              <a:t>Identify a buffer the Commission can support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9FDA7-8EC0-0643-BD05-1F0A6E42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35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866E-A51A-0147-8F93-F65BCE5DB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906110"/>
          </a:xfrm>
        </p:spPr>
        <p:txBody>
          <a:bodyPr>
            <a:normAutofit/>
          </a:bodyPr>
          <a:lstStyle/>
          <a:p>
            <a:r>
              <a:rPr lang="en-US" sz="4000" b="1" dirty="0"/>
              <a:t>Buffer vs Setback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76CA9-8823-FA47-8E9B-A814B49B5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5" y="1771650"/>
            <a:ext cx="8915401" cy="4843754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Distinct planning terms though often used interchangeably (see FEIR Master Response 9, Buffer)</a:t>
            </a:r>
          </a:p>
          <a:p>
            <a:r>
              <a:rPr lang="en-US" sz="2400" dirty="0">
                <a:solidFill>
                  <a:schemeClr val="tx1"/>
                </a:solidFill>
              </a:rPr>
              <a:t>Buffer: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99" dirty="0">
                <a:solidFill>
                  <a:schemeClr val="tx1"/>
                </a:solidFill>
              </a:rPr>
              <a:t>Measured as defined in an ordinance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99" dirty="0">
                <a:solidFill>
                  <a:schemeClr val="tx1"/>
                </a:solidFill>
              </a:rPr>
              <a:t>Property line generally irrelevant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99" dirty="0">
                <a:solidFill>
                  <a:schemeClr val="tx1"/>
                </a:solidFill>
              </a:rPr>
              <a:t>Generally extends beyond a property 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99" dirty="0">
                <a:solidFill>
                  <a:schemeClr val="tx1"/>
                </a:solidFill>
              </a:rPr>
              <a:t>Generally measured from a point in or at a parcel, outward (exterior to a parcel)</a:t>
            </a:r>
          </a:p>
          <a:p>
            <a:r>
              <a:rPr lang="en-US" sz="2400" dirty="0">
                <a:solidFill>
                  <a:schemeClr val="tx1"/>
                </a:solidFill>
              </a:rPr>
              <a:t>Setback: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99" dirty="0">
                <a:solidFill>
                  <a:schemeClr val="tx1"/>
                </a:solidFill>
              </a:rPr>
              <a:t>Measured as defined in an ordinance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99" dirty="0">
                <a:solidFill>
                  <a:schemeClr val="tx1"/>
                </a:solidFill>
              </a:rPr>
              <a:t>Property line is generally integral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99" dirty="0">
                <a:solidFill>
                  <a:schemeClr val="tx1"/>
                </a:solidFill>
              </a:rPr>
              <a:t>Does not extend beyond a property 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99" dirty="0">
                <a:solidFill>
                  <a:schemeClr val="tx1"/>
                </a:solidFill>
              </a:rPr>
              <a:t>Generally measured from a property line inward towards the center (Interior to a parcel)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9FDA7-8EC0-0643-BD05-1F0A6E42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991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866E-A51A-0147-8F93-F65BCE5DB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906110"/>
          </a:xfrm>
        </p:spPr>
        <p:txBody>
          <a:bodyPr>
            <a:normAutofit/>
          </a:bodyPr>
          <a:lstStyle/>
          <a:p>
            <a:r>
              <a:rPr lang="en-US" sz="4000" b="1" dirty="0"/>
              <a:t>Cannabis Greenhouse Setback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76CA9-8823-FA47-8E9B-A814B49B5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5" y="1771650"/>
            <a:ext cx="8915401" cy="484375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Section 8-2.305 </a:t>
            </a:r>
          </a:p>
          <a:p>
            <a:r>
              <a:rPr lang="en-US" sz="2400" dirty="0">
                <a:solidFill>
                  <a:schemeClr val="tx1"/>
                </a:solidFill>
              </a:rPr>
              <a:t>A-N/A-X = 20 ft front and side; 25 ft rear</a:t>
            </a:r>
          </a:p>
          <a:p>
            <a:r>
              <a:rPr lang="en-US" sz="2400" dirty="0">
                <a:solidFill>
                  <a:schemeClr val="tx1"/>
                </a:solidFill>
              </a:rPr>
              <a:t>Non-cannabis greenhouses are “accessory” and allowed in setback (up to 5 ft) </a:t>
            </a:r>
          </a:p>
          <a:p>
            <a:r>
              <a:rPr lang="en-US" sz="2400" dirty="0">
                <a:solidFill>
                  <a:schemeClr val="tx1"/>
                </a:solidFill>
              </a:rPr>
              <a:t>Discuss suggestion of 100 ft (setback?)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99" dirty="0">
                <a:solidFill>
                  <a:schemeClr val="tx1"/>
                </a:solidFill>
              </a:rPr>
              <a:t>100 ft would increase current setback by 4 to 5x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99" dirty="0">
                <a:solidFill>
                  <a:schemeClr val="tx1"/>
                </a:solidFill>
              </a:rPr>
              <a:t>Would apply to cannabis greenhouses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99" dirty="0">
                <a:solidFill>
                  <a:schemeClr val="tx1"/>
                </a:solidFill>
              </a:rPr>
              <a:t>Would make existing approved cannabis greenhouses legal non-conforming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99" dirty="0">
                <a:solidFill>
                  <a:schemeClr val="tx1"/>
                </a:solidFill>
              </a:rPr>
              <a:t>May affect ability to insure structures and could preclude ability to rebuild in the event of a fire or damage</a:t>
            </a:r>
          </a:p>
          <a:p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9FDA7-8EC0-0643-BD05-1F0A6E42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07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866E-A51A-0147-8F93-F65BCE5DB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90611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Buffer Measurement</a:t>
            </a:r>
            <a:br>
              <a:rPr lang="en-US" sz="4000" b="1" dirty="0"/>
            </a:br>
            <a:r>
              <a:rPr lang="en-US" sz="3100" b="1" dirty="0"/>
              <a:t>(Greenhouse Example)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9FDA7-8EC0-0643-BD05-1F0A6E42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F31BB1F9-716F-4652-9EF3-1180D50E75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651363"/>
              </p:ext>
            </p:extLst>
          </p:nvPr>
        </p:nvGraphicFramePr>
        <p:xfrm>
          <a:off x="4058815" y="1847461"/>
          <a:ext cx="4300744" cy="4510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4" imgW="6156298" imgH="6456976" progId="Word.Document.12">
                  <p:embed/>
                </p:oleObj>
              </mc:Choice>
              <mc:Fallback>
                <p:oleObj name="Document" r:id="rId4" imgW="6156298" imgH="645697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58815" y="1847461"/>
                        <a:ext cx="4300744" cy="45103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3822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027408"/>
          </a:xfrm>
        </p:spPr>
        <p:txBody>
          <a:bodyPr/>
          <a:lstStyle/>
          <a:p>
            <a:r>
              <a:rPr lang="en-US" b="1" dirty="0"/>
              <a:t>State Required Buffers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51519"/>
            <a:ext cx="8915401" cy="4582372"/>
          </a:xfrm>
        </p:spPr>
        <p:txBody>
          <a:bodyPr>
            <a:normAutofit/>
          </a:bodyPr>
          <a:lstStyle/>
          <a:p>
            <a:pPr marL="342909" lvl="1" indent="-342909"/>
            <a:r>
              <a:rPr lang="en-US" sz="2400" dirty="0"/>
              <a:t>California Business and Professional Code Section 26054(b) </a:t>
            </a:r>
          </a:p>
          <a:p>
            <a:pPr marL="342909" lvl="1" indent="-342909"/>
            <a:r>
              <a:rPr lang="en-US" sz="2400" dirty="0">
                <a:latin typeface="Century Gothic" panose="020B0502020202020204" pitchFamily="34" charset="0"/>
                <a:ea typeface="Calibri" panose="020F0502020204030204" pitchFamily="34" charset="0"/>
              </a:rPr>
              <a:t>A premises licensed under this division shall not be located within a 600-foot radius of a school providing instruction in kindergarten or any grades 1 through 12, day care center, or youth center that is in existence at the time the license is issued, unless a licensing authority or a local jurisdiction specifies a different radius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27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County Licensing Ordinance Buffers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20875"/>
            <a:ext cx="8915401" cy="5137125"/>
          </a:xfrm>
        </p:spPr>
        <p:txBody>
          <a:bodyPr>
            <a:normAutofit/>
          </a:bodyPr>
          <a:lstStyle/>
          <a:p>
            <a:pPr marL="342909" lvl="1" indent="-342909"/>
            <a:r>
              <a:rPr lang="en-US" sz="2400" dirty="0"/>
              <a:t>Section 5.20.05(A)</a:t>
            </a:r>
          </a:p>
          <a:p>
            <a:pPr marL="342909" lvl="1" indent="-342909"/>
            <a:r>
              <a:rPr lang="en-US" sz="2400" dirty="0">
                <a:latin typeface="Century Gothic" panose="020B0502020202020204" pitchFamily="34" charset="0"/>
                <a:ea typeface="Calibri" panose="020F0502020204030204" pitchFamily="34" charset="0"/>
              </a:rPr>
              <a:t>Residences in any zone = </a:t>
            </a:r>
            <a:r>
              <a:rPr lang="en-US" sz="2400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75 ft buffer (measured from the residence)</a:t>
            </a:r>
          </a:p>
          <a:p>
            <a:pPr marL="342909" lvl="1" indent="-342909"/>
            <a:r>
              <a:rPr lang="en-US" sz="2400" dirty="0"/>
              <a:t>Other identified sensitive uses = 1,000 foot buffer (measured from the parcel)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56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CAC Recommended Buffers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5" y="1478279"/>
            <a:ext cx="8915401" cy="3728203"/>
          </a:xfrm>
        </p:spPr>
        <p:txBody>
          <a:bodyPr>
            <a:normAutofit/>
          </a:bodyPr>
          <a:lstStyle/>
          <a:p>
            <a:pPr marL="342909" lvl="1" indent="-342909"/>
            <a:r>
              <a:rPr lang="en-US" sz="2400" dirty="0" err="1"/>
              <a:t>Capay</a:t>
            </a:r>
            <a:r>
              <a:rPr lang="en-US" sz="2400" dirty="0"/>
              <a:t> Valley = 500 ft from parcel and 1,000 ft from residence</a:t>
            </a:r>
          </a:p>
          <a:p>
            <a:pPr marL="342909" lvl="1" indent="-342909"/>
            <a:r>
              <a:rPr lang="en-US" sz="2400" dirty="0"/>
              <a:t>Clarksburg = 1,000 ft</a:t>
            </a:r>
          </a:p>
          <a:p>
            <a:pPr marL="342909" lvl="1" indent="-342909"/>
            <a:r>
              <a:rPr lang="en-US" sz="2400" dirty="0">
                <a:latin typeface="Century Gothic" panose="020B0502020202020204" pitchFamily="34" charset="0"/>
              </a:rPr>
              <a:t>Esparto = 1,000 ft outdoor; 0 indoor</a:t>
            </a:r>
          </a:p>
          <a:p>
            <a:pPr marL="342909" lvl="1" indent="-342909"/>
            <a:r>
              <a:rPr lang="en-US" sz="2400" dirty="0">
                <a:latin typeface="Century Gothic" panose="020B0502020202020204" pitchFamily="34" charset="0"/>
              </a:rPr>
              <a:t>Madison = 1,000 ft</a:t>
            </a:r>
          </a:p>
          <a:p>
            <a:pPr marL="342909" lvl="1" indent="-342909"/>
            <a:r>
              <a:rPr lang="en-US" sz="2400" dirty="0">
                <a:latin typeface="Century Gothic" panose="020B0502020202020204" pitchFamily="34" charset="0"/>
              </a:rPr>
              <a:t>Dunnigan = 1,000 ft</a:t>
            </a:r>
          </a:p>
          <a:p>
            <a:pPr marL="342909" lvl="1" indent="-342909"/>
            <a:r>
              <a:rPr lang="en-US" sz="2400" dirty="0">
                <a:latin typeface="Century Gothic" panose="020B0502020202020204" pitchFamily="34" charset="0"/>
              </a:rPr>
              <a:t>South Davis = 10,000 ft</a:t>
            </a:r>
            <a:endParaRPr lang="en-US" sz="280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0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Staff Recommended CLUO Buffers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5" y="1478279"/>
            <a:ext cx="8915401" cy="5137125"/>
          </a:xfrm>
        </p:spPr>
        <p:txBody>
          <a:bodyPr>
            <a:normAutofit lnSpcReduction="10000"/>
          </a:bodyPr>
          <a:lstStyle/>
          <a:p>
            <a:pPr marL="342909" lvl="1" indent="-342909"/>
            <a:r>
              <a:rPr lang="en-US" sz="2400" dirty="0"/>
              <a:t>Section 8-2.1408(E)</a:t>
            </a:r>
          </a:p>
          <a:p>
            <a:pPr marL="342909" lvl="1" indent="-342909"/>
            <a:r>
              <a:rPr lang="en-US" sz="2400" dirty="0"/>
              <a:t>Residences on AG parcel &gt; 20 acres = 200 ft buffer (measured from the residence)</a:t>
            </a:r>
          </a:p>
          <a:p>
            <a:pPr marL="342909" lvl="1" indent="-342909"/>
            <a:r>
              <a:rPr lang="en-US" sz="2400" dirty="0"/>
              <a:t>Residences on AG parcel </a:t>
            </a:r>
            <a:r>
              <a:rPr lang="en-US" sz="2400" u="sng" dirty="0"/>
              <a:t>&lt;</a:t>
            </a:r>
            <a:r>
              <a:rPr lang="en-US" sz="2400" dirty="0"/>
              <a:t> 20 acres = 600 ft buffer (measured from the parcel)</a:t>
            </a:r>
          </a:p>
          <a:p>
            <a:pPr marL="342909" lvl="1" indent="-342909"/>
            <a:r>
              <a:rPr lang="en-US" sz="2400" dirty="0"/>
              <a:t>Residentially zoned land = 600 ft buffer (measured from the zone boundary)</a:t>
            </a:r>
          </a:p>
          <a:p>
            <a:pPr marL="342909" lvl="1" indent="-342909"/>
            <a:r>
              <a:rPr lang="en-US" sz="2400" dirty="0"/>
              <a:t>Parks = 600 foot buffer (measured from the parcel)</a:t>
            </a:r>
          </a:p>
          <a:p>
            <a:pPr marL="342909" lvl="1" indent="-342909"/>
            <a:r>
              <a:rPr lang="en-US" sz="2400" dirty="0"/>
              <a:t>Day cares, places of worship, schools, treatment facilities = 600 ft buffer (measured from the building)</a:t>
            </a:r>
          </a:p>
          <a:p>
            <a:pPr marL="342909" lvl="1" indent="-342909"/>
            <a:r>
              <a:rPr lang="en-US" sz="2400" dirty="0"/>
              <a:t>Tribal trust lands = 1,000 ft buffer (measured from the parcel)</a:t>
            </a:r>
            <a:endParaRPr lang="en-US" sz="280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60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Residential Buffers in Other Counties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6" y="1506271"/>
            <a:ext cx="8915401" cy="5137125"/>
          </a:xfrm>
        </p:spPr>
        <p:txBody>
          <a:bodyPr>
            <a:normAutofit fontScale="85000" lnSpcReduction="20000"/>
          </a:bodyPr>
          <a:lstStyle/>
          <a:p>
            <a:pPr marL="342900" lvl="1" indent="-342900"/>
            <a:r>
              <a:rPr lang="en-US" sz="2400" dirty="0"/>
              <a:t>17 counties (including Yolo) allow outdoor cultivation</a:t>
            </a:r>
          </a:p>
          <a:p>
            <a:pPr marL="342900" lvl="1" indent="-342900"/>
            <a:r>
              <a:rPr lang="en-US" sz="2400" dirty="0"/>
              <a:t>One has residential buffers at 600 ft  </a:t>
            </a:r>
          </a:p>
          <a:p>
            <a:pPr marL="342900" lvl="1" indent="-342900"/>
            <a:r>
              <a:rPr lang="en-US" sz="2400" dirty="0"/>
              <a:t>None have residential buffers larger than 800 ft</a:t>
            </a:r>
          </a:p>
          <a:p>
            <a:pPr marL="342900" lvl="1" indent="-342900"/>
            <a:r>
              <a:rPr lang="en-US" sz="2400" dirty="0"/>
              <a:t>14 have residential buffers below 600 ft</a:t>
            </a:r>
          </a:p>
          <a:p>
            <a:pPr marL="342900" lvl="1" indent="-342900"/>
            <a:r>
              <a:rPr lang="en-US" sz="2400" dirty="0"/>
              <a:t>Summary:</a:t>
            </a:r>
          </a:p>
          <a:p>
            <a:pPr marL="742970" lvl="2" indent="-342909">
              <a:buFont typeface="Arial" panose="020B0604020202020204" pitchFamily="34" charset="0"/>
              <a:buChar char="•"/>
            </a:pPr>
            <a:r>
              <a:rPr lang="en-US" sz="2201" dirty="0"/>
              <a:t>800+ = 1 (El Dorado)</a:t>
            </a:r>
          </a:p>
          <a:p>
            <a:pPr marL="742970" lvl="2" indent="-342909">
              <a:buFont typeface="Arial" panose="020B0604020202020204" pitchFamily="34" charset="0"/>
              <a:buChar char="•"/>
            </a:pPr>
            <a:r>
              <a:rPr lang="en-US" sz="2201" dirty="0"/>
              <a:t>600 = 1(Humboldt)</a:t>
            </a:r>
          </a:p>
          <a:p>
            <a:pPr marL="742970" lvl="2" indent="-342909">
              <a:buFont typeface="Arial" panose="020B0604020202020204" pitchFamily="34" charset="0"/>
              <a:buChar char="•"/>
            </a:pPr>
            <a:r>
              <a:rPr lang="en-US" sz="2201" dirty="0"/>
              <a:t>500 = 1 (Monterey)</a:t>
            </a:r>
          </a:p>
          <a:p>
            <a:pPr marL="742970" lvl="2" indent="-342909">
              <a:buFont typeface="Arial" panose="020B0604020202020204" pitchFamily="34" charset="0"/>
              <a:buChar char="•"/>
            </a:pPr>
            <a:r>
              <a:rPr lang="en-US" sz="2201" dirty="0"/>
              <a:t>500-350 = 1 (Trinity)</a:t>
            </a:r>
          </a:p>
          <a:p>
            <a:pPr marL="742970" lvl="2" indent="-342909">
              <a:buFont typeface="Arial" panose="020B0604020202020204" pitchFamily="34" charset="0"/>
              <a:buChar char="•"/>
            </a:pPr>
            <a:r>
              <a:rPr lang="en-US" sz="2201" dirty="0"/>
              <a:t>400-200 = 1 (Santa Cruz)</a:t>
            </a:r>
          </a:p>
          <a:p>
            <a:pPr marL="742970" lvl="2" indent="-342909">
              <a:buFont typeface="Arial" panose="020B0604020202020204" pitchFamily="34" charset="0"/>
              <a:buChar char="•"/>
            </a:pPr>
            <a:r>
              <a:rPr lang="en-US" sz="2201" dirty="0"/>
              <a:t>300+ = 4 (Alameda, Inyo, Mono, Sonoma)</a:t>
            </a:r>
          </a:p>
          <a:p>
            <a:pPr marL="742970" lvl="2" indent="-342909">
              <a:buFont typeface="Arial" panose="020B0604020202020204" pitchFamily="34" charset="0"/>
              <a:buChar char="•"/>
            </a:pPr>
            <a:r>
              <a:rPr lang="en-US" sz="2201" dirty="0"/>
              <a:t>200 = 2 (Mendocino, Lake)</a:t>
            </a:r>
          </a:p>
          <a:p>
            <a:pPr marL="742970" lvl="2" indent="-342909">
              <a:buFont typeface="Arial" panose="020B0604020202020204" pitchFamily="34" charset="0"/>
              <a:buChar char="•"/>
            </a:pPr>
            <a:r>
              <a:rPr lang="en-US" sz="2201" dirty="0"/>
              <a:t>100 = 1 (San Luis Obispo)</a:t>
            </a:r>
          </a:p>
          <a:p>
            <a:pPr marL="742970" lvl="2" indent="-342909">
              <a:buFont typeface="Arial" panose="020B0604020202020204" pitchFamily="34" charset="0"/>
              <a:buChar char="•"/>
            </a:pPr>
            <a:r>
              <a:rPr lang="en-US" sz="2201" dirty="0"/>
              <a:t>None = 4 (Calaveras, Contra Costa, Nevada, Santa Barbara)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0146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866E-A51A-0147-8F93-F65BCE5DB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Residential Buffer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76CA9-8823-FA47-8E9B-A814B49B5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5" y="1771649"/>
            <a:ext cx="8915401" cy="464781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Based on preliminary rough GIS modeling, looking solely at buffers, and based on gross assumptions re: site boundaries and building size: </a:t>
            </a:r>
          </a:p>
          <a:p>
            <a:r>
              <a:rPr lang="en-US" sz="2400" dirty="0"/>
              <a:t>48% of 48 active licensees (50% of total 78) would potentially fail or have to relocate on-site under a 600 ft buffer measured from the residence</a:t>
            </a:r>
          </a:p>
          <a:p>
            <a:r>
              <a:rPr lang="en-US" sz="2400" dirty="0">
                <a:solidFill>
                  <a:schemeClr val="tx1"/>
                </a:solidFill>
              </a:rPr>
              <a:t>52% of 48 active licensees (53% of total 78) would potentially fail or have to relocate on-site under the staff proposed buffers</a:t>
            </a:r>
          </a:p>
          <a:p>
            <a:r>
              <a:rPr lang="en-US" sz="2400" dirty="0"/>
              <a:t>67% of 48 active licensees (67% of total 78) would potentially fail or have to relocate on-site under a 1,000 ft buffer measured from the residence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/>
              <a:t>81% of 48 active licensees (81% of total 78) would potentially fail or have to relocate on-site under a 600 ft buffer measured from the parcel line of any residence</a:t>
            </a:r>
          </a:p>
          <a:p>
            <a:r>
              <a:rPr lang="en-US" sz="2400" dirty="0"/>
              <a:t>100% of 48 active licensees (100% of total 78) would potentially fail under a 1,000 ft buffer measured from the parcel line of any residence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9FDA7-8EC0-0643-BD05-1F0A6E42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31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0A9FE-D4AF-47F0-850A-E0CD4627C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</p:spPr>
        <p:txBody>
          <a:bodyPr>
            <a:normAutofit/>
          </a:bodyPr>
          <a:lstStyle/>
          <a:p>
            <a:r>
              <a:rPr lang="en-US" sz="4000" b="1" dirty="0"/>
              <a:t>Purpose of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EA51F-251E-45A3-951F-245742579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5" y="2133600"/>
            <a:ext cx="8915401" cy="4388498"/>
          </a:xfrm>
        </p:spPr>
        <p:txBody>
          <a:bodyPr>
            <a:normAutofit/>
          </a:bodyPr>
          <a:lstStyle/>
          <a:p>
            <a:r>
              <a:rPr lang="en-US" sz="2800" dirty="0"/>
              <a:t>Receive staff presentation</a:t>
            </a:r>
          </a:p>
          <a:p>
            <a:r>
              <a:rPr lang="en-US" sz="2800" dirty="0"/>
              <a:t>Respond to Planning Commission questions</a:t>
            </a:r>
          </a:p>
          <a:p>
            <a:r>
              <a:rPr lang="en-US" sz="2800" dirty="0"/>
              <a:t>Re-open public hearing and receive public comments</a:t>
            </a:r>
          </a:p>
          <a:p>
            <a:r>
              <a:rPr lang="en-US" sz="2800" dirty="0"/>
              <a:t>Close hearing</a:t>
            </a:r>
          </a:p>
          <a:p>
            <a:r>
              <a:rPr lang="en-US" sz="2800" dirty="0"/>
              <a:t>Deliberate and take final action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4B043-2BB8-47F6-B7B9-7D1465DF2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679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866E-A51A-0147-8F93-F65BCE5DB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Summary of Residential Buffer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76CA9-8823-FA47-8E9B-A814B49B5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5" y="1771649"/>
            <a:ext cx="8915401" cy="4647811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State buffer of 600 ft does not apply to residences</a:t>
            </a:r>
          </a:p>
          <a:p>
            <a:r>
              <a:rPr lang="en-US" sz="2400" dirty="0">
                <a:solidFill>
                  <a:schemeClr val="tx1"/>
                </a:solidFill>
              </a:rPr>
              <a:t>Existing County licensing ordinance = 75ft from residence</a:t>
            </a:r>
          </a:p>
          <a:p>
            <a:r>
              <a:rPr lang="en-US" sz="2400" dirty="0">
                <a:solidFill>
                  <a:schemeClr val="tx1"/>
                </a:solidFill>
              </a:rPr>
              <a:t>CAC recommendation = 1,000 ft (range 500ft - 10,000ft)</a:t>
            </a:r>
          </a:p>
          <a:p>
            <a:r>
              <a:rPr lang="en-US" sz="2400" dirty="0">
                <a:solidFill>
                  <a:schemeClr val="tx1"/>
                </a:solidFill>
              </a:rPr>
              <a:t>Staff recommendation = 200/600 ft for farm dwellings; 600 ft for other; 1,000 ft for Tribal</a:t>
            </a:r>
          </a:p>
          <a:p>
            <a:r>
              <a:rPr lang="en-US" sz="2400" dirty="0">
                <a:solidFill>
                  <a:schemeClr val="tx1"/>
                </a:solidFill>
              </a:rPr>
              <a:t>Other Counties = 12 @ </a:t>
            </a:r>
            <a:r>
              <a:rPr lang="en-US" sz="2400" u="sng" dirty="0">
                <a:solidFill>
                  <a:schemeClr val="tx1"/>
                </a:solidFill>
              </a:rPr>
              <a:t>&lt;</a:t>
            </a:r>
            <a:r>
              <a:rPr lang="en-US" sz="2400" dirty="0">
                <a:solidFill>
                  <a:schemeClr val="tx1"/>
                </a:solidFill>
              </a:rPr>
              <a:t> 400 ft (with 4 at none)</a:t>
            </a:r>
          </a:p>
          <a:p>
            <a:r>
              <a:rPr lang="en-US" sz="2400" dirty="0">
                <a:solidFill>
                  <a:schemeClr val="tx1"/>
                </a:solidFill>
              </a:rPr>
              <a:t>Measuring from the parcel line is significant (due to size of AG parcels)</a:t>
            </a:r>
          </a:p>
          <a:p>
            <a:r>
              <a:rPr lang="en-US" sz="2400" dirty="0">
                <a:solidFill>
                  <a:schemeClr val="tx1"/>
                </a:solidFill>
              </a:rPr>
              <a:t>1,000 ft from parcel line = 100% fail</a:t>
            </a:r>
          </a:p>
          <a:p>
            <a:r>
              <a:rPr lang="en-US" sz="2400" dirty="0">
                <a:solidFill>
                  <a:schemeClr val="tx1"/>
                </a:solidFill>
              </a:rPr>
              <a:t>1,000 ft from the residence = 67% fail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9FDA7-8EC0-0643-BD05-1F0A6E42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42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866E-A51A-0147-8F93-F65BCE5DB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Road Map for PC Decision 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76CA9-8823-FA47-8E9B-A814B49B5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5" y="1771649"/>
            <a:ext cx="8915401" cy="5011706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Find consensus regarding number of Retail Non-Storefront Licenses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Find consensus on whether there should be new setbacks for cannabis greenhouses in Ag zones.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Confirm that there is consensus on the recommended buffers as described in the table in Section 8-2.1408(E) with the exception of buffers from residences on non-residentially zoned land (row 1 of the table). 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Find consensus on buffers from residences:</a:t>
            </a:r>
          </a:p>
          <a:p>
            <a:pPr marL="857259" lvl="1" indent="-457200">
              <a:buFont typeface="+mj-lt"/>
              <a:buAutoNum type="alphaLcPeriod"/>
            </a:pPr>
            <a:r>
              <a:rPr lang="en-US" sz="2199" dirty="0">
                <a:solidFill>
                  <a:schemeClr val="tx1"/>
                </a:solidFill>
              </a:rPr>
              <a:t>Should there be a difference based on the size of the parcel?</a:t>
            </a:r>
          </a:p>
          <a:p>
            <a:pPr marL="857259" lvl="1" indent="-457200">
              <a:buFont typeface="+mj-lt"/>
              <a:buAutoNum type="alphaLcPeriod"/>
            </a:pPr>
            <a:r>
              <a:rPr lang="en-US" sz="2199" dirty="0">
                <a:solidFill>
                  <a:schemeClr val="tx1"/>
                </a:solidFill>
              </a:rPr>
              <a:t>Should the buffer be measured from the parcel line or from the residence? </a:t>
            </a:r>
          </a:p>
          <a:p>
            <a:pPr marL="857259" lvl="1" indent="-457200">
              <a:buFont typeface="+mj-lt"/>
              <a:buAutoNum type="alphaLcPeriod"/>
            </a:pPr>
            <a:r>
              <a:rPr lang="en-US" sz="2199" dirty="0">
                <a:solidFill>
                  <a:schemeClr val="tx1"/>
                </a:solidFill>
              </a:rPr>
              <a:t>Should there be a larger buffer in District 4?</a:t>
            </a:r>
          </a:p>
          <a:p>
            <a:pPr marL="857259" lvl="1" indent="-457200">
              <a:buFont typeface="+mj-lt"/>
              <a:buAutoNum type="alphaLcPeriod"/>
            </a:pPr>
            <a:r>
              <a:rPr lang="en-US" sz="2199" dirty="0">
                <a:solidFill>
                  <a:schemeClr val="tx1"/>
                </a:solidFill>
              </a:rPr>
              <a:t>Should this apply to any residence in any zone?</a:t>
            </a:r>
          </a:p>
          <a:p>
            <a:pPr marL="857259" lvl="1" indent="-457200">
              <a:buFont typeface="+mj-lt"/>
              <a:buAutoNum type="alphaLcPeriod"/>
            </a:pPr>
            <a:r>
              <a:rPr lang="en-US" sz="2199" dirty="0">
                <a:solidFill>
                  <a:schemeClr val="tx1"/>
                </a:solidFill>
              </a:rPr>
              <a:t>What should the buffer distance be?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Confirm there is no other aspect of the staff proposed CLUO that a majority of the Commission wishes to modify?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Take a final action on all items before the Commission, including confirming </a:t>
            </a:r>
            <a:r>
              <a:rPr lang="en-US" sz="2400" u="sng" dirty="0">
                <a:solidFill>
                  <a:schemeClr val="tx1"/>
                </a:solidFill>
              </a:rPr>
              <a:t>all</a:t>
            </a:r>
            <a:r>
              <a:rPr lang="en-US" sz="2400" dirty="0">
                <a:solidFill>
                  <a:schemeClr val="tx1"/>
                </a:solidFill>
              </a:rPr>
              <a:t> tentative “intent” motions, and moving the item forward to the Board of Supervisors. 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9FDA7-8EC0-0643-BD05-1F0A6E42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99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7416" y="624110"/>
            <a:ext cx="9157198" cy="1280890"/>
          </a:xfrm>
        </p:spPr>
        <p:txBody>
          <a:bodyPr/>
          <a:lstStyle/>
          <a:p>
            <a:r>
              <a:rPr lang="en-US" b="1" dirty="0"/>
              <a:t>Next Steps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905505"/>
              </p:ext>
            </p:extLst>
          </p:nvPr>
        </p:nvGraphicFramePr>
        <p:xfrm>
          <a:off x="2347416" y="1833536"/>
          <a:ext cx="9157198" cy="25637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57300">
                  <a:extLst>
                    <a:ext uri="{9D8B030D-6E8A-4147-A177-3AD203B41FA5}">
                      <a16:colId xmlns:a16="http://schemas.microsoft.com/office/drawing/2014/main" val="4034087555"/>
                    </a:ext>
                  </a:extLst>
                </a:gridCol>
                <a:gridCol w="4599898">
                  <a:extLst>
                    <a:ext uri="{9D8B030D-6E8A-4147-A177-3AD203B41FA5}">
                      <a16:colId xmlns:a16="http://schemas.microsoft.com/office/drawing/2014/main" val="2256585864"/>
                    </a:ext>
                  </a:extLst>
                </a:gridCol>
              </a:tblGrid>
              <a:tr h="642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highlight>
                          <a:srgbClr val="D3D3D3"/>
                        </a:highlight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highlight>
                            <a:srgbClr val="D3D3D3"/>
                          </a:highlight>
                        </a:rPr>
                        <a:t>TASK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highlight>
                          <a:srgbClr val="D3D3D3"/>
                        </a:highlight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highlight>
                            <a:srgbClr val="D3D3D3"/>
                          </a:highlight>
                        </a:rPr>
                        <a:t>ESTIMATED SCHEDULE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6286789"/>
                  </a:ext>
                </a:extLst>
              </a:tr>
              <a:tr h="52913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Board of Supervisors CLUO Workshop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January 19, 2021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6466689"/>
                  </a:ext>
                </a:extLst>
              </a:tr>
              <a:tr h="56008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Board of Supervisors CLUO Hearing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February 23, 2021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5295472"/>
                  </a:ext>
                </a:extLst>
              </a:tr>
              <a:tr h="560084">
                <a:tc>
                  <a:txBody>
                    <a:bodyPr/>
                    <a:lstStyle/>
                    <a:p>
                      <a:pPr marL="0" marR="0" lvl="0" indent="0" algn="l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Board of Supervisors CLUO Meeting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March 9, 2021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58854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063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0A9FE-D4AF-47F0-850A-E0CD4627C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</p:spPr>
        <p:txBody>
          <a:bodyPr>
            <a:normAutofit/>
          </a:bodyPr>
          <a:lstStyle/>
          <a:p>
            <a:r>
              <a:rPr lang="en-US" sz="4000" b="1" dirty="0"/>
              <a:t>Recommended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EA51F-251E-45A3-951F-245742579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6" y="2127380"/>
            <a:ext cx="8915398" cy="4394718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Make the following recommendations to the Board of Supervisors: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99" dirty="0"/>
              <a:t>Certify the Final EIR and make CEQA Findings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99" dirty="0"/>
              <a:t>Amend the GP and adopt the CEQA MMRP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99" dirty="0"/>
              <a:t>Adopt the CLUO </a:t>
            </a:r>
            <a:r>
              <a:rPr lang="en-US" sz="26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adding Article 14 to Chapter 2 of Title 8 of the County Code </a:t>
            </a:r>
            <a:r>
              <a:rPr lang="en-US" sz="2600" u="sng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changes identified by the Planning Commission</a:t>
            </a:r>
            <a:endParaRPr lang="en-US" sz="2599" u="sng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99" dirty="0"/>
              <a:t>Adopt other amendments to County Code (amend Sections 8-1.802 and 8-2.217, and delete Section 8-2.116)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4B043-2BB8-47F6-B7B9-7D1465DF2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080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24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279779" y="623887"/>
            <a:ext cx="8912226" cy="1281113"/>
          </a:xfrm>
        </p:spPr>
        <p:txBody>
          <a:bodyPr>
            <a:normAutofit fontScale="90000"/>
          </a:bodyPr>
          <a:lstStyle/>
          <a:p>
            <a:br>
              <a:rPr lang="en-US" sz="4400" dirty="0"/>
            </a:br>
            <a:br>
              <a:rPr lang="en-US" sz="4400" dirty="0"/>
            </a:br>
            <a:r>
              <a:rPr lang="en-US" sz="6701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4199956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Staff Recommended Caps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5" y="1478279"/>
            <a:ext cx="8915401" cy="5137125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en-US" sz="2999" dirty="0"/>
          </a:p>
          <a:p>
            <a:pPr marL="742970" lvl="2" indent="-342909"/>
            <a:endParaRPr lang="en-US" sz="280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25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94A471B-3CDD-4F8E-A4D9-90380E5503AF}"/>
              </a:ext>
            </a:extLst>
          </p:cNvPr>
          <p:cNvSpPr txBox="1">
            <a:spLocks/>
          </p:cNvSpPr>
          <p:nvPr/>
        </p:nvSpPr>
        <p:spPr>
          <a:xfrm>
            <a:off x="2589215" y="1471191"/>
            <a:ext cx="9171963" cy="3908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9" indent="-342909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68" indent="-285756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29" indent="-228607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40" indent="-228607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53" indent="-228607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64" indent="-228607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75" indent="-228607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86" indent="-228607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97" indent="-228607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Section 8-2.1406(G) -- The total number of Cannabis Use Permits issued by the County shall not exceed 132.  The number of licenses shall be allocated by use type as follows:</a:t>
            </a:r>
          </a:p>
          <a:p>
            <a:pPr marL="685809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685809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Personal = indoor or outdoor; unlimited</a:t>
            </a:r>
          </a:p>
          <a:p>
            <a:pPr marL="685809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Cultivation (indoor or outdoor) = 95</a:t>
            </a:r>
          </a:p>
          <a:p>
            <a:pPr marL="685809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Nurseries = 5 </a:t>
            </a:r>
          </a:p>
          <a:p>
            <a:pPr marL="685809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Processing = 7 (0 in </a:t>
            </a:r>
            <a:r>
              <a:rPr lang="en-US" sz="1800" dirty="0" err="1"/>
              <a:t>Guinda</a:t>
            </a:r>
            <a:r>
              <a:rPr lang="en-US" sz="1800" dirty="0"/>
              <a:t>/Rumsey)</a:t>
            </a:r>
          </a:p>
          <a:p>
            <a:pPr marL="685809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Manufacturing = 6 (0 in </a:t>
            </a:r>
            <a:r>
              <a:rPr lang="en-US" sz="1800" dirty="0" err="1"/>
              <a:t>Guinda</a:t>
            </a:r>
            <a:r>
              <a:rPr lang="en-US" sz="1800" dirty="0"/>
              <a:t>/Rumsey)</a:t>
            </a:r>
          </a:p>
          <a:p>
            <a:pPr marL="685809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Testing = 2 (0 in </a:t>
            </a:r>
            <a:r>
              <a:rPr lang="en-US" sz="1800" dirty="0" err="1"/>
              <a:t>Guinda</a:t>
            </a:r>
            <a:r>
              <a:rPr lang="en-US" sz="1800" dirty="0"/>
              <a:t>/Rumsey)</a:t>
            </a:r>
          </a:p>
          <a:p>
            <a:pPr marL="685809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Distribution = 7 (0 in </a:t>
            </a:r>
            <a:r>
              <a:rPr lang="en-US" sz="1800" dirty="0" err="1"/>
              <a:t>Guinda</a:t>
            </a:r>
            <a:r>
              <a:rPr lang="en-US" sz="1800" dirty="0"/>
              <a:t>/Rumsey)</a:t>
            </a:r>
          </a:p>
          <a:p>
            <a:pPr marL="685809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Retail (Store front) = 5</a:t>
            </a:r>
          </a:p>
          <a:p>
            <a:pPr marL="685809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Retail (Non-Storefront) = unlimited; Yolo CUP</a:t>
            </a:r>
          </a:p>
          <a:p>
            <a:pPr marL="685809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Microbusiness = 5</a:t>
            </a:r>
          </a:p>
        </p:txBody>
      </p:sp>
    </p:spTree>
    <p:extLst>
      <p:ext uri="{BB962C8B-B14F-4D97-AF65-F5344CB8AC3E}">
        <p14:creationId xmlns:p14="http://schemas.microsoft.com/office/powerpoint/2010/main" val="23895291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Co-Location vs Vertical Integration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5" y="1478279"/>
            <a:ext cx="8915401" cy="5137125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en-US" sz="2999" dirty="0"/>
          </a:p>
          <a:p>
            <a:pPr marL="742970" lvl="2" indent="-342909"/>
            <a:endParaRPr lang="en-US" sz="280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26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0D5CDFA-0FB3-4F91-B752-2B2420B4D360}"/>
              </a:ext>
            </a:extLst>
          </p:cNvPr>
          <p:cNvSpPr txBox="1">
            <a:spLocks/>
          </p:cNvSpPr>
          <p:nvPr/>
        </p:nvSpPr>
        <p:spPr>
          <a:xfrm>
            <a:off x="2656892" y="1905000"/>
            <a:ext cx="8915398" cy="3741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9" indent="-342909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68" indent="-285756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29" indent="-228607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40" indent="-228607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53" indent="-228607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64" indent="-228607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75" indent="-228607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86" indent="-228607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97" indent="-228607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Section 8-2.1403(C) = Co-Location is defined as the issuance of more than one cannabis license to different ownerships or business entities, on the same or contiguous parcels. </a:t>
            </a:r>
          </a:p>
          <a:p>
            <a:r>
              <a:rPr lang="en-US" sz="2400" dirty="0"/>
              <a:t>Section 8-2.1403(V) = Vertical integration is defined as operations under the same ownership that hold more than one category of license use type.</a:t>
            </a:r>
          </a:p>
        </p:txBody>
      </p:sp>
    </p:spTree>
    <p:extLst>
      <p:ext uri="{BB962C8B-B14F-4D97-AF65-F5344CB8AC3E}">
        <p14:creationId xmlns:p14="http://schemas.microsoft.com/office/powerpoint/2010/main" val="11848946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Co-Location vs Vertical Integration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5" y="1478279"/>
            <a:ext cx="8915401" cy="5137125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en-US" sz="2999" dirty="0"/>
          </a:p>
          <a:p>
            <a:pPr marL="742970" lvl="2" indent="-342909"/>
            <a:endParaRPr lang="en-US" sz="280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BC5CDF87-ABE6-4735-A0E0-81FB15306E0B}"/>
              </a:ext>
            </a:extLst>
          </p:cNvPr>
          <p:cNvGraphicFramePr/>
          <p:nvPr/>
        </p:nvGraphicFramePr>
        <p:xfrm>
          <a:off x="1311583" y="1478279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6BF07FA-C05D-4794-9102-C12999F0DD84}"/>
              </a:ext>
            </a:extLst>
          </p:cNvPr>
          <p:cNvSpPr txBox="1"/>
          <p:nvPr/>
        </p:nvSpPr>
        <p:spPr>
          <a:xfrm>
            <a:off x="1311583" y="4823927"/>
            <a:ext cx="50145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Co-location Example --- Four Licenses, Four Owners/Entities, One Use Permit</a:t>
            </a:r>
            <a:endParaRPr lang="en-US" dirty="0"/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F47971CE-FD71-415A-A262-5D59A618E224}"/>
              </a:ext>
            </a:extLst>
          </p:cNvPr>
          <p:cNvGraphicFramePr/>
          <p:nvPr/>
        </p:nvGraphicFramePr>
        <p:xfrm>
          <a:off x="5806751" y="3265714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2726484-0F94-4877-8F49-690F4F744834}"/>
              </a:ext>
            </a:extLst>
          </p:cNvPr>
          <p:cNvSpPr txBox="1"/>
          <p:nvPr/>
        </p:nvSpPr>
        <p:spPr>
          <a:xfrm>
            <a:off x="8549951" y="2193094"/>
            <a:ext cx="346165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Vertical Integration Example --Four Licenses, One Owner/Entity, One Use Permit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2547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Cultivation License vs Other License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5" y="1478279"/>
            <a:ext cx="8915401" cy="4129419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en-US" sz="2999" dirty="0"/>
          </a:p>
          <a:p>
            <a:pPr marL="742970" lvl="2" indent="-342909"/>
            <a:endParaRPr lang="en-US" sz="280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28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D6D2C67-B577-40C2-BF4A-26473C738183}"/>
              </a:ext>
            </a:extLst>
          </p:cNvPr>
          <p:cNvSpPr txBox="1">
            <a:spLocks/>
          </p:cNvSpPr>
          <p:nvPr/>
        </p:nvSpPr>
        <p:spPr>
          <a:xfrm>
            <a:off x="2589216" y="1558990"/>
            <a:ext cx="8915398" cy="357284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9" indent="-342909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68" indent="-285756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29" indent="-228607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40" indent="-228607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53" indent="-228607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64" indent="-228607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75" indent="-228607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86" indent="-228607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97" indent="-228607" algn="l" defTabSz="457211" rtl="0" eaLnBrk="1" latinLnBrk="0" hangingPunct="1">
              <a:spcBef>
                <a:spcPts val="1001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Cultivation License = in addition to cultivation, this license type also allows production of nursery plants and processing (trimming, drying, curing, grading, and packaging)of a licensee’s own cannabis  </a:t>
            </a:r>
          </a:p>
          <a:p>
            <a:r>
              <a:rPr lang="en-US" sz="2400" dirty="0"/>
              <a:t>Processing License = processing (trimming, drying, curing, grading, and packaging)of crops grown by other licensees </a:t>
            </a:r>
          </a:p>
          <a:p>
            <a:r>
              <a:rPr lang="en-US" sz="2400" dirty="0"/>
              <a:t>Nursery License =  Producing clones, immature plants, seeds for cultivation licensees</a:t>
            </a:r>
          </a:p>
          <a:p>
            <a:r>
              <a:rPr lang="en-US" sz="2400" dirty="0"/>
              <a:t>All other license types are required in order to perform the underlying activity, whether the cannabis is grown by the licensee or other licensees</a:t>
            </a:r>
          </a:p>
        </p:txBody>
      </p:sp>
    </p:spTree>
    <p:extLst>
      <p:ext uri="{BB962C8B-B14F-4D97-AF65-F5344CB8AC3E}">
        <p14:creationId xmlns:p14="http://schemas.microsoft.com/office/powerpoint/2010/main" val="3461833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0A9FE-D4AF-47F0-850A-E0CD4627C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</p:spPr>
        <p:txBody>
          <a:bodyPr>
            <a:normAutofit/>
          </a:bodyPr>
          <a:lstStyle/>
          <a:p>
            <a:r>
              <a:rPr lang="en-US" sz="4000" b="1" dirty="0"/>
              <a:t>Recommended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EA51F-251E-45A3-951F-245742579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5" y="2133600"/>
            <a:ext cx="8915401" cy="4388498"/>
          </a:xfrm>
        </p:spPr>
        <p:txBody>
          <a:bodyPr>
            <a:normAutofit/>
          </a:bodyPr>
          <a:lstStyle/>
          <a:p>
            <a:r>
              <a:rPr lang="en-US" sz="2800" dirty="0"/>
              <a:t>Make the following recommendations to the Board of Supervisors: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99" dirty="0"/>
              <a:t>Certify the Final EIR and make CEQA Findings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99" dirty="0"/>
              <a:t>Amend the GP and adopt the CEQA MMRP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99" dirty="0"/>
              <a:t>Adopt the CLUO with changes recommended by the Planning Commission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99" dirty="0"/>
              <a:t>Adopt other amendments to County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4B043-2BB8-47F6-B7B9-7D1465DF2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8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866E-A51A-0147-8F93-F65BCE5DB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Nov 12 Tentative Action by PC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76CA9-8823-FA47-8E9B-A814B49B5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5" y="1771650"/>
            <a:ext cx="8915401" cy="4139572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Adopt a resolution certifying the CLUO Final EIR</a:t>
            </a:r>
          </a:p>
          <a:p>
            <a:r>
              <a:rPr lang="en-US" sz="2400" dirty="0">
                <a:solidFill>
                  <a:schemeClr val="tx1"/>
                </a:solidFill>
              </a:rPr>
              <a:t>Adopt a resolution amending the General Plan and adopting the CLUO EIR Mitigation and Monitoring Report </a:t>
            </a:r>
          </a:p>
          <a:p>
            <a:r>
              <a:rPr lang="en-US" sz="2400" dirty="0">
                <a:solidFill>
                  <a:schemeClr val="tx1"/>
                </a:solidFill>
              </a:rPr>
              <a:t>Approve </a:t>
            </a:r>
            <a:r>
              <a:rPr lang="en-US" sz="2400" u="sng" dirty="0">
                <a:solidFill>
                  <a:schemeClr val="tx1"/>
                </a:solidFill>
              </a:rPr>
              <a:t>various components </a:t>
            </a:r>
            <a:r>
              <a:rPr lang="en-US" sz="2400" dirty="0">
                <a:solidFill>
                  <a:schemeClr val="tx1"/>
                </a:solidFill>
              </a:rPr>
              <a:t>of the CLUO</a:t>
            </a:r>
          </a:p>
          <a:p>
            <a:r>
              <a:rPr lang="en-US" sz="2400" dirty="0">
                <a:solidFill>
                  <a:schemeClr val="tx1"/>
                </a:solidFill>
              </a:rPr>
              <a:t>Approve an ordinance amending the Subdivision Regulations </a:t>
            </a:r>
          </a:p>
          <a:p>
            <a:r>
              <a:rPr lang="en-US" sz="2400" dirty="0">
                <a:solidFill>
                  <a:schemeClr val="tx1"/>
                </a:solidFill>
              </a:rPr>
              <a:t>Approve an ordinance amending the zoning regulation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9FDA7-8EC0-0643-BD05-1F0A6E42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58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866E-A51A-0147-8F93-F65BCE5DB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Tentative CLUO Actions by PC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76CA9-8823-FA47-8E9B-A814B49B5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5" y="1771650"/>
            <a:ext cx="8915401" cy="4139572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Overall cap on cannabis use permits of 132 (8-2.1406(G))</a:t>
            </a:r>
          </a:p>
          <a:p>
            <a:r>
              <a:rPr lang="en-US" sz="2400" dirty="0">
                <a:solidFill>
                  <a:schemeClr val="tx1"/>
                </a:solidFill>
              </a:rPr>
              <a:t>Allowed location by zone and license type as reflected in the staff-recommendation (8-2.1407)</a:t>
            </a:r>
          </a:p>
          <a:p>
            <a:r>
              <a:rPr lang="en-US" sz="2400" dirty="0">
                <a:solidFill>
                  <a:schemeClr val="tx1"/>
                </a:solidFill>
              </a:rPr>
              <a:t>Over-concentration threshold of &gt;10 </a:t>
            </a:r>
            <a:r>
              <a:rPr lang="en-US" sz="2400">
                <a:solidFill>
                  <a:schemeClr val="tx1"/>
                </a:solidFill>
              </a:rPr>
              <a:t>use permits within </a:t>
            </a:r>
            <a:r>
              <a:rPr lang="en-US" sz="2400" dirty="0">
                <a:solidFill>
                  <a:schemeClr val="tx1"/>
                </a:solidFill>
              </a:rPr>
              <a:t>a 6-mile diameter area around a cannabis site (8-2.1406(H))</a:t>
            </a:r>
          </a:p>
          <a:p>
            <a:r>
              <a:rPr lang="en-US" sz="2400" dirty="0">
                <a:solidFill>
                  <a:schemeClr val="tx1"/>
                </a:solidFill>
              </a:rPr>
              <a:t>All staff-proposed expanded license types except Retail Storefront, which would be precluded</a:t>
            </a:r>
          </a:p>
          <a:p>
            <a:r>
              <a:rPr lang="en-US" sz="2400" dirty="0">
                <a:solidFill>
                  <a:schemeClr val="tx1"/>
                </a:solidFill>
              </a:rPr>
              <a:t>Minimal restrictions on personal cultivation, consistent with staff-recommendation </a:t>
            </a:r>
          </a:p>
          <a:p>
            <a:r>
              <a:rPr lang="en-US" sz="2400" dirty="0">
                <a:solidFill>
                  <a:schemeClr val="tx1"/>
                </a:solidFill>
              </a:rPr>
              <a:t>Assessment of program effectiveness every two years pursuant to 8-2.1413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9FDA7-8EC0-0643-BD05-1F0A6E42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040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866E-A51A-0147-8F93-F65BCE5DB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Remaining CLUO Actions for PC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76CA9-8823-FA47-8E9B-A814B49B5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5" y="1771650"/>
            <a:ext cx="8915401" cy="4139572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The appropriate number/limit of Retail Non-Storefront licenses (cannabis delivery)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appropriate size of buffers for various sensitive uses and whether those buffers should differ in different districts/areas of the County</a:t>
            </a:r>
          </a:p>
          <a:p>
            <a:r>
              <a:rPr lang="en-US" sz="2400" dirty="0">
                <a:solidFill>
                  <a:schemeClr val="tx1"/>
                </a:solidFill>
              </a:rPr>
              <a:t>Whether greenhouses should have expanded setbacks or buffers</a:t>
            </a:r>
          </a:p>
          <a:p>
            <a:r>
              <a:rPr lang="en-US" sz="2400" dirty="0">
                <a:solidFill>
                  <a:schemeClr val="tx1"/>
                </a:solidFill>
              </a:rPr>
              <a:t>Whether buffers should differ for residences on different sized agricultural parcels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appropriate method for measurement of buffers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9FDA7-8EC0-0643-BD05-1F0A6E42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68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866E-A51A-0147-8F93-F65BCE5DB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Cannabis Use Permits vs Licenses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76CA9-8823-FA47-8E9B-A814B49B5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10393"/>
            <a:ext cx="8915401" cy="4881076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A </a:t>
            </a:r>
            <a:r>
              <a:rPr lang="en-US" sz="2400" u="sng" dirty="0">
                <a:solidFill>
                  <a:schemeClr val="tx1"/>
                </a:solidFill>
              </a:rPr>
              <a:t>Use Permit</a:t>
            </a:r>
            <a:r>
              <a:rPr lang="en-US" sz="2400" dirty="0">
                <a:solidFill>
                  <a:schemeClr val="tx1"/>
                </a:solidFill>
              </a:rPr>
              <a:t> is a </a:t>
            </a:r>
            <a:r>
              <a:rPr lang="en-US" sz="2400" u="sng" dirty="0">
                <a:solidFill>
                  <a:schemeClr val="tx1"/>
                </a:solidFill>
              </a:rPr>
              <a:t>discretionary approval that runs with the site</a:t>
            </a:r>
            <a:r>
              <a:rPr lang="en-US" sz="2400" dirty="0">
                <a:solidFill>
                  <a:schemeClr val="tx1"/>
                </a:solidFill>
              </a:rPr>
              <a:t>, may be unlimited in duration, and would serve as the overall authority to conduct specifically identified uses on a specifically vetted site, including how/when/where all aspects of the approved uses may be undertaken.</a:t>
            </a:r>
          </a:p>
          <a:p>
            <a:r>
              <a:rPr lang="en-US" sz="2400" u="sng" dirty="0">
                <a:solidFill>
                  <a:schemeClr val="tx1"/>
                </a:solidFill>
              </a:rPr>
              <a:t>Licenses</a:t>
            </a:r>
            <a:r>
              <a:rPr lang="en-US" sz="2400" dirty="0">
                <a:solidFill>
                  <a:schemeClr val="tx1"/>
                </a:solidFill>
              </a:rPr>
              <a:t> are a </a:t>
            </a:r>
            <a:r>
              <a:rPr lang="en-US" sz="2400" u="sng" dirty="0">
                <a:solidFill>
                  <a:schemeClr val="tx1"/>
                </a:solidFill>
              </a:rPr>
              <a:t>ministerial approval granted to an individual/entity </a:t>
            </a:r>
            <a:r>
              <a:rPr lang="en-US" sz="2400" dirty="0">
                <a:solidFill>
                  <a:schemeClr val="tx1"/>
                </a:solidFill>
              </a:rPr>
              <a:t>for a one-year period to conduct a particular activity within the authority of the Use Permit.</a:t>
            </a:r>
          </a:p>
          <a:p>
            <a:r>
              <a:rPr lang="en-US" sz="2400" u="sng" dirty="0">
                <a:solidFill>
                  <a:schemeClr val="tx1"/>
                </a:solidFill>
              </a:rPr>
              <a:t>Use Permit</a:t>
            </a:r>
            <a:r>
              <a:rPr lang="en-US" sz="2400" dirty="0">
                <a:solidFill>
                  <a:schemeClr val="tx1"/>
                </a:solidFill>
              </a:rPr>
              <a:t> issuance focuses on compatibility of the proposed site and use(s) with the surrounding area.  </a:t>
            </a:r>
          </a:p>
          <a:p>
            <a:r>
              <a:rPr lang="en-US" sz="2400" u="sng" dirty="0">
                <a:solidFill>
                  <a:schemeClr val="tx1"/>
                </a:solidFill>
              </a:rPr>
              <a:t>License</a:t>
            </a:r>
            <a:r>
              <a:rPr lang="en-US" sz="2400" dirty="0">
                <a:solidFill>
                  <a:schemeClr val="tx1"/>
                </a:solidFill>
              </a:rPr>
              <a:t> issuance focuses on compliance with legal requirements for operation.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9FDA7-8EC0-0643-BD05-1F0A6E42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22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866E-A51A-0147-8F93-F65BCE5DB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Cannabis Use Permits vs Licenses</a:t>
            </a:r>
            <a:br>
              <a:rPr lang="en-US" sz="4000" b="1" dirty="0"/>
            </a:br>
            <a:r>
              <a:rPr lang="en-US" sz="4000" b="1" dirty="0"/>
              <a:t>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76CA9-8823-FA47-8E9B-A814B49B5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6" y="2031865"/>
            <a:ext cx="8915401" cy="4723498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The staff has recommended, and the PC has tentatively agreed, that no more than </a:t>
            </a:r>
            <a:r>
              <a:rPr lang="en-US" sz="2400" u="sng" dirty="0">
                <a:solidFill>
                  <a:schemeClr val="tx1"/>
                </a:solidFill>
              </a:rPr>
              <a:t>132 Use Permits</a:t>
            </a:r>
            <a:r>
              <a:rPr lang="en-US" sz="2400" dirty="0">
                <a:solidFill>
                  <a:schemeClr val="tx1"/>
                </a:solidFill>
              </a:rPr>
              <a:t> shall be issued under the CLUO.  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staff has also recommended that no more than </a:t>
            </a:r>
            <a:r>
              <a:rPr lang="en-US" sz="2400" u="sng" dirty="0">
                <a:solidFill>
                  <a:schemeClr val="tx1"/>
                </a:solidFill>
              </a:rPr>
              <a:t>132 cannabis licenses</a:t>
            </a:r>
            <a:r>
              <a:rPr lang="en-US" sz="2400" dirty="0">
                <a:solidFill>
                  <a:schemeClr val="tx1"/>
                </a:solidFill>
              </a:rPr>
              <a:t> of different types be allowed (with the exception of “unlimited” for Retail Non-Storefront).  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number of Use Permits and the number of licenses are </a:t>
            </a:r>
            <a:r>
              <a:rPr lang="en-US" sz="2400" u="sng" dirty="0">
                <a:solidFill>
                  <a:schemeClr val="tx1"/>
                </a:solidFill>
              </a:rPr>
              <a:t>independent</a:t>
            </a:r>
            <a:r>
              <a:rPr lang="en-US" sz="2400" dirty="0">
                <a:solidFill>
                  <a:schemeClr val="tx1"/>
                </a:solidFill>
              </a:rPr>
              <a:t> and unrelated.  The two are not “tethered”.</a:t>
            </a:r>
          </a:p>
          <a:p>
            <a:r>
              <a:rPr lang="en-US" sz="2400" u="sng" dirty="0">
                <a:solidFill>
                  <a:schemeClr val="tx1"/>
                </a:solidFill>
              </a:rPr>
              <a:t>One site may apply for more than one Use Permit </a:t>
            </a:r>
            <a:r>
              <a:rPr lang="en-US" sz="2400" dirty="0">
                <a:solidFill>
                  <a:schemeClr val="tx1"/>
                </a:solidFill>
              </a:rPr>
              <a:t>though it remains in the County's discretion whether to approve more than one Use Permit per site.</a:t>
            </a:r>
          </a:p>
          <a:p>
            <a:r>
              <a:rPr lang="en-US" sz="2400" u="sng" dirty="0">
                <a:solidFill>
                  <a:schemeClr val="tx1"/>
                </a:solidFill>
              </a:rPr>
              <a:t>Multiple licenses may be issued to one Use Permit </a:t>
            </a:r>
            <a:r>
              <a:rPr lang="en-US" sz="2400" dirty="0">
                <a:solidFill>
                  <a:schemeClr val="tx1"/>
                </a:solidFill>
              </a:rPr>
              <a:t>provided the license is specifically anticipated/allowed (by # and type) under the Use Permit approval.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9FDA7-8EC0-0643-BD05-1F0A6E42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73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4866E-A51A-0147-8F93-F65BCE5DB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90611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Retail Non-Storefront Considerations </a:t>
            </a:r>
            <a:r>
              <a:rPr lang="en-US" b="1" dirty="0"/>
              <a:t>(Cannabis Delivery)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76CA9-8823-FA47-8E9B-A814B49B5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094318"/>
            <a:ext cx="8915401" cy="4139572"/>
          </a:xfrm>
        </p:spPr>
        <p:txBody>
          <a:bodyPr>
            <a:normAutofit fontScale="92500"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State license, County use permit, County cannabis license, and County business license would be required under CLUO</a:t>
            </a:r>
          </a:p>
          <a:p>
            <a:r>
              <a:rPr lang="en-US" sz="2400" dirty="0">
                <a:solidFill>
                  <a:schemeClr val="tx1"/>
                </a:solidFill>
              </a:rPr>
              <a:t>Would be allowed in C-G, C-H, IN, and AG zones under CLUO</a:t>
            </a:r>
          </a:p>
          <a:p>
            <a:r>
              <a:rPr lang="en-US" sz="2400" dirty="0">
                <a:solidFill>
                  <a:schemeClr val="tx1"/>
                </a:solidFill>
              </a:rPr>
              <a:t>Already allowed in 11 surrounding jurisdictions potentially serving Yolo</a:t>
            </a:r>
          </a:p>
          <a:p>
            <a:r>
              <a:rPr lang="en-US" sz="2400" dirty="0">
                <a:solidFill>
                  <a:schemeClr val="tx1"/>
                </a:solidFill>
              </a:rPr>
              <a:t>Range of allowed Retail Non-Storefront licenses is 0 to unlimited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99" dirty="0">
                <a:solidFill>
                  <a:schemeClr val="tx1"/>
                </a:solidFill>
              </a:rPr>
              <a:t>Option – Tie to Retail Storefront (if allowed)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99" dirty="0">
                <a:solidFill>
                  <a:schemeClr val="tx1"/>
                </a:solidFill>
              </a:rPr>
              <a:t>Option – Limit of 5 (staff recommended Retail Storefront cap)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99" dirty="0">
                <a:solidFill>
                  <a:schemeClr val="tx1"/>
                </a:solidFill>
              </a:rPr>
              <a:t>Option – Any other cap supported by PC majority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9FDA7-8EC0-0643-BD05-1F0A6E42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1F37-ABFA-46C8-B1FC-9C1DF19AECC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3806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13183</TotalTime>
  <Words>2185</Words>
  <Application>Microsoft Office PowerPoint</Application>
  <PresentationFormat>Widescreen</PresentationFormat>
  <Paragraphs>242</Paragraphs>
  <Slides>28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Century Gothic</vt:lpstr>
      <vt:lpstr>Wingdings 3</vt:lpstr>
      <vt:lpstr>Wisp</vt:lpstr>
      <vt:lpstr>Document</vt:lpstr>
      <vt:lpstr>  Yolo County  Cannabis Land Use Ordinance  PLANNING COMMISSION December 10, 2020  </vt:lpstr>
      <vt:lpstr>Purpose of Meeting</vt:lpstr>
      <vt:lpstr>Recommended Action</vt:lpstr>
      <vt:lpstr>Nov 12 Tentative Action by PC</vt:lpstr>
      <vt:lpstr>Tentative CLUO Actions by PC</vt:lpstr>
      <vt:lpstr>Remaining CLUO Actions for PC</vt:lpstr>
      <vt:lpstr>Cannabis Use Permits vs Licenses</vt:lpstr>
      <vt:lpstr>Cannabis Use Permits vs Licenses (continued)</vt:lpstr>
      <vt:lpstr>Retail Non-Storefront Considerations (Cannabis Delivery)</vt:lpstr>
      <vt:lpstr>Buffer Considerations</vt:lpstr>
      <vt:lpstr>Buffer vs Setback</vt:lpstr>
      <vt:lpstr>Cannabis Greenhouse Setback</vt:lpstr>
      <vt:lpstr>Buffer Measurement (Greenhouse Example)</vt:lpstr>
      <vt:lpstr>State Required Buffers </vt:lpstr>
      <vt:lpstr>County Licensing Ordinance Buffers </vt:lpstr>
      <vt:lpstr>CAC Recommended Buffers </vt:lpstr>
      <vt:lpstr>Staff Recommended CLUO Buffers </vt:lpstr>
      <vt:lpstr>Residential Buffers in Other Counties </vt:lpstr>
      <vt:lpstr>Residential Buffer Implications</vt:lpstr>
      <vt:lpstr>Summary of Residential Buffer Considerations</vt:lpstr>
      <vt:lpstr>Road Map for PC Decision Making</vt:lpstr>
      <vt:lpstr>Next Steps</vt:lpstr>
      <vt:lpstr>Recommended Action</vt:lpstr>
      <vt:lpstr>  Thank you!</vt:lpstr>
      <vt:lpstr>Staff Recommended Caps </vt:lpstr>
      <vt:lpstr>Co-Location vs Vertical Integration </vt:lpstr>
      <vt:lpstr>Co-Location vs Vertical Integration </vt:lpstr>
      <vt:lpstr>Cultivation License vs Other License Types</vt:lpstr>
    </vt:vector>
  </TitlesOfParts>
  <Company>YOLO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Cannabis Update</dc:title>
  <dc:creator>Leslie Lindbo</dc:creator>
  <cp:lastModifiedBy>Heidi Tschudin</cp:lastModifiedBy>
  <cp:revision>921</cp:revision>
  <cp:lastPrinted>2019-11-19T19:41:48Z</cp:lastPrinted>
  <dcterms:created xsi:type="dcterms:W3CDTF">2017-10-24T16:19:31Z</dcterms:created>
  <dcterms:modified xsi:type="dcterms:W3CDTF">2020-12-09T20:36:03Z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951759664</vt:i4>
  </property>
  <property fmtid="{D5CDD505-2E9C-101B-9397-08002B2CF9AE}" pid="4" name="_EmailSubject">
    <vt:lpwstr>PPT for tomorrow -- FINAL</vt:lpwstr>
  </property>
  <property fmtid="{D5CDD505-2E9C-101B-9397-08002B2CF9AE}" pid="5" name="_AuthorEmail">
    <vt:lpwstr>htschudin@sbcglobal.net</vt:lpwstr>
  </property>
  <property fmtid="{D5CDD505-2E9C-101B-9397-08002B2CF9AE}" pid="6" name="_AuthorEmailDisplayName">
    <vt:lpwstr>htschudin@sbcglobal.net</vt:lpwstr>
  </property>
  <property fmtid="{D5CDD505-2E9C-101B-9397-08002B2CF9AE}" pid="7" name="_PreviousAdHocReviewCycleID">
    <vt:i4>-1157906141</vt:i4>
  </property>
</Properties>
</file>