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6" r:id="rId1"/>
  </p:sldMasterIdLst>
  <p:notesMasterIdLst>
    <p:notesMasterId r:id="rId27"/>
  </p:notesMasterIdLst>
  <p:handoutMasterIdLst>
    <p:handoutMasterId r:id="rId28"/>
  </p:handoutMasterIdLst>
  <p:sldIdLst>
    <p:sldId id="368" r:id="rId2"/>
    <p:sldId id="526" r:id="rId3"/>
    <p:sldId id="494" r:id="rId4"/>
    <p:sldId id="527" r:id="rId5"/>
    <p:sldId id="503" r:id="rId6"/>
    <p:sldId id="512" r:id="rId7"/>
    <p:sldId id="499" r:id="rId8"/>
    <p:sldId id="531" r:id="rId9"/>
    <p:sldId id="523" r:id="rId10"/>
    <p:sldId id="257" r:id="rId11"/>
    <p:sldId id="541" r:id="rId12"/>
    <p:sldId id="515" r:id="rId13"/>
    <p:sldId id="542" r:id="rId14"/>
    <p:sldId id="518" r:id="rId15"/>
    <p:sldId id="519" r:id="rId16"/>
    <p:sldId id="534" r:id="rId17"/>
    <p:sldId id="520" r:id="rId18"/>
    <p:sldId id="540" r:id="rId19"/>
    <p:sldId id="533" r:id="rId20"/>
    <p:sldId id="535" r:id="rId21"/>
    <p:sldId id="536" r:id="rId22"/>
    <p:sldId id="537" r:id="rId23"/>
    <p:sldId id="539" r:id="rId24"/>
    <p:sldId id="525" r:id="rId25"/>
    <p:sldId id="416" r:id="rId2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B868E27-EE66-40AD-9247-790EFF459F09}">
          <p14:sldIdLst>
            <p14:sldId id="368"/>
            <p14:sldId id="526"/>
            <p14:sldId id="494"/>
            <p14:sldId id="527"/>
            <p14:sldId id="503"/>
            <p14:sldId id="512"/>
            <p14:sldId id="499"/>
            <p14:sldId id="531"/>
            <p14:sldId id="523"/>
            <p14:sldId id="257"/>
            <p14:sldId id="541"/>
            <p14:sldId id="515"/>
            <p14:sldId id="542"/>
            <p14:sldId id="518"/>
            <p14:sldId id="519"/>
            <p14:sldId id="534"/>
            <p14:sldId id="520"/>
            <p14:sldId id="540"/>
            <p14:sldId id="533"/>
            <p14:sldId id="535"/>
            <p14:sldId id="536"/>
            <p14:sldId id="537"/>
            <p14:sldId id="539"/>
            <p14:sldId id="525"/>
            <p14:sldId id="41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slie Lindbo" initials="LL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192" autoAdjust="0"/>
  </p:normalViewPr>
  <p:slideViewPr>
    <p:cSldViewPr snapToGrid="0">
      <p:cViewPr varScale="1">
        <p:scale>
          <a:sx n="120" d="100"/>
          <a:sy n="120" d="100"/>
        </p:scale>
        <p:origin x="120" y="3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145" cy="465744"/>
          </a:xfrm>
          <a:prstGeom prst="rect">
            <a:avLst/>
          </a:prstGeom>
        </p:spPr>
        <p:txBody>
          <a:bodyPr vert="horz" lIns="88119" tIns="44059" rIns="88119" bIns="440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6" y="1"/>
            <a:ext cx="3038145" cy="465744"/>
          </a:xfrm>
          <a:prstGeom prst="rect">
            <a:avLst/>
          </a:prstGeom>
        </p:spPr>
        <p:txBody>
          <a:bodyPr vert="horz" lIns="88119" tIns="44059" rIns="88119" bIns="44059" rtlCol="0"/>
          <a:lstStyle>
            <a:lvl1pPr algn="r">
              <a:defRPr sz="1200"/>
            </a:lvl1pPr>
          </a:lstStyle>
          <a:p>
            <a:fld id="{0A922E07-0810-4336-8DF6-2837FB1CC70F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30658"/>
            <a:ext cx="3038145" cy="465742"/>
          </a:xfrm>
          <a:prstGeom prst="rect">
            <a:avLst/>
          </a:prstGeom>
        </p:spPr>
        <p:txBody>
          <a:bodyPr vert="horz" lIns="88119" tIns="44059" rIns="88119" bIns="440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6" y="8830658"/>
            <a:ext cx="3038145" cy="465742"/>
          </a:xfrm>
          <a:prstGeom prst="rect">
            <a:avLst/>
          </a:prstGeom>
        </p:spPr>
        <p:txBody>
          <a:bodyPr vert="horz" lIns="88119" tIns="44059" rIns="88119" bIns="44059" rtlCol="0" anchor="b"/>
          <a:lstStyle>
            <a:lvl1pPr algn="r">
              <a:defRPr sz="1200"/>
            </a:lvl1pPr>
          </a:lstStyle>
          <a:p>
            <a:fld id="{17867394-B3E0-4BCB-A725-DB0A6C75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253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51" tIns="46575" rIns="93151" bIns="4657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0"/>
            <a:ext cx="3037840" cy="464820"/>
          </a:xfrm>
          <a:prstGeom prst="rect">
            <a:avLst/>
          </a:prstGeom>
        </p:spPr>
        <p:txBody>
          <a:bodyPr vert="horz" lIns="93151" tIns="46575" rIns="93151" bIns="46575" rtlCol="0"/>
          <a:lstStyle>
            <a:lvl1pPr algn="r">
              <a:defRPr sz="1300"/>
            </a:lvl1pPr>
          </a:lstStyle>
          <a:p>
            <a:fld id="{2496D6D2-B05F-490D-BDDB-E18E51F5B36F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1" tIns="46575" rIns="93151" bIns="4657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51" tIns="46575" rIns="93151" bIns="4657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51" tIns="46575" rIns="93151" bIns="4657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8"/>
            <a:ext cx="3037840" cy="464820"/>
          </a:xfrm>
          <a:prstGeom prst="rect">
            <a:avLst/>
          </a:prstGeom>
        </p:spPr>
        <p:txBody>
          <a:bodyPr vert="horz" lIns="93151" tIns="46575" rIns="93151" bIns="46575" rtlCol="0" anchor="b"/>
          <a:lstStyle>
            <a:lvl1pPr algn="r">
              <a:defRPr sz="1300"/>
            </a:lvl1pPr>
          </a:lstStyle>
          <a:p>
            <a:fld id="{7CA6CAD2-40F9-470A-944F-B11F9F863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868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6CAD2-40F9-470A-944F-B11F9F863E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10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6CAD2-40F9-470A-944F-B11F9F863E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38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6CAD2-40F9-470A-944F-B11F9F863E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11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6CAD2-40F9-470A-944F-B11F9F863EF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31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6CAD2-40F9-470A-944F-B11F9F863EF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31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A6CAD2-40F9-470A-944F-B11F9F863EF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631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4" y="2514602"/>
            <a:ext cx="8915399" cy="2262781"/>
          </a:xfrm>
        </p:spPr>
        <p:txBody>
          <a:bodyPr anchor="b">
            <a:normAutofit/>
          </a:bodyPr>
          <a:lstStyle>
            <a:lvl1pPr>
              <a:defRPr sz="54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4" y="4777381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B7D9-D980-4D72-92A4-6A2623F9E09D}" type="datetime1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1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6" y="4529542"/>
            <a:ext cx="779767" cy="365125"/>
          </a:xfrm>
        </p:spPr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01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35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6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8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9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8F3-273F-44EB-84BD-9F83E39395D8}" type="datetime1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6" y="3244141"/>
            <a:ext cx="779767" cy="365125"/>
          </a:xfrm>
        </p:spPr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09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53" y="609601"/>
            <a:ext cx="839392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1" y="3505200"/>
            <a:ext cx="753655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11" indent="0">
              <a:buFontTx/>
              <a:buNone/>
              <a:defRPr/>
            </a:lvl2pPr>
            <a:lvl3pPr marL="914422" indent="0">
              <a:buFontTx/>
              <a:buNone/>
              <a:defRPr/>
            </a:lvl3pPr>
            <a:lvl4pPr marL="1371635" indent="0">
              <a:buFontTx/>
              <a:buNone/>
              <a:defRPr/>
            </a:lvl4pPr>
            <a:lvl5pPr marL="1828846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35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6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8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9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83AE-232C-4BA3-9DE4-E75816695ED3}" type="datetime1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317817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6" y="3244141"/>
            <a:ext cx="779767" cy="365125"/>
          </a:xfrm>
        </p:spPr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1" rIns="91440" bIns="4572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1" rIns="91440" bIns="4572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2702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5" y="2438402"/>
            <a:ext cx="8915401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5" y="5181600"/>
            <a:ext cx="8915401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3F6A-7D99-46F8-BBE0-1BD18055D6A2}" type="datetime1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6" y="4983089"/>
            <a:ext cx="779767" cy="365125"/>
          </a:xfrm>
        </p:spPr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42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53" y="609601"/>
            <a:ext cx="839392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5" y="4343400"/>
            <a:ext cx="8915401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11" indent="0">
              <a:buFontTx/>
              <a:buNone/>
              <a:defRPr/>
            </a:lvl2pPr>
            <a:lvl3pPr marL="914422" indent="0">
              <a:buFontTx/>
              <a:buNone/>
              <a:defRPr/>
            </a:lvl3pPr>
            <a:lvl4pPr marL="1371635" indent="0">
              <a:buFontTx/>
              <a:buNone/>
              <a:defRPr/>
            </a:lvl4pPr>
            <a:lvl5pPr marL="1828846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5" y="5181600"/>
            <a:ext cx="8915401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BD5C-09F2-418B-B85C-FC9B4BD681FC}" type="datetime1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491172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6" y="4983089"/>
            <a:ext cx="779767" cy="365125"/>
          </a:xfrm>
        </p:spPr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1" rIns="91440" bIns="4572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1" rIns="91440" bIns="4572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7448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5" y="4343400"/>
            <a:ext cx="8915401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11" indent="0">
              <a:buFontTx/>
              <a:buNone/>
              <a:defRPr/>
            </a:lvl2pPr>
            <a:lvl3pPr marL="914422" indent="0">
              <a:buFontTx/>
              <a:buNone/>
              <a:defRPr/>
            </a:lvl3pPr>
            <a:lvl4pPr marL="1371635" indent="0">
              <a:buFontTx/>
              <a:buNone/>
              <a:defRPr/>
            </a:lvl4pPr>
            <a:lvl5pPr marL="1828846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5" y="5181600"/>
            <a:ext cx="8915401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00CC-5822-42B3-919C-ECD93B77A912}" type="datetime1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6" y="4983089"/>
            <a:ext cx="779767" cy="365125"/>
          </a:xfrm>
        </p:spPr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24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A0ED9-7189-4124-9284-121BB68CF1FC}" type="datetime1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508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7"/>
            <a:ext cx="220760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5" y="627407"/>
            <a:ext cx="6477001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9B0C-7209-4E19-89EF-5C86E8576EDD}" type="datetime1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031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5" y="2133600"/>
            <a:ext cx="8915401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E11D1-9E3B-4C15-818D-887268F43E19}" type="datetime1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7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35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6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8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9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25BA-B9D0-457F-A7BD-6C7F895E8A19}" type="datetime1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6" y="3244141"/>
            <a:ext cx="779767" cy="365125"/>
          </a:xfrm>
        </p:spPr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6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5" y="2133600"/>
            <a:ext cx="4313865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9" y="2126222"/>
            <a:ext cx="4313865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0326-35B7-4C41-8DA1-6841E825587F}" type="datetime1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8" y="71437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6" y="787784"/>
            <a:ext cx="779767" cy="365125"/>
          </a:xfrm>
        </p:spPr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3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11" indent="0">
              <a:buNone/>
              <a:defRPr sz="2000" b="1"/>
            </a:lvl2pPr>
            <a:lvl3pPr marL="914422" indent="0">
              <a:buNone/>
              <a:defRPr sz="1801" b="1"/>
            </a:lvl3pPr>
            <a:lvl4pPr marL="1371635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8" indent="0">
              <a:buNone/>
              <a:defRPr sz="1600" b="1"/>
            </a:lvl7pPr>
            <a:lvl8pPr marL="3200481" indent="0">
              <a:buNone/>
              <a:defRPr sz="1600" b="1"/>
            </a:lvl8pPr>
            <a:lvl9pPr marL="3657692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5" y="2548966"/>
            <a:ext cx="4342892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11" indent="0">
              <a:buNone/>
              <a:defRPr sz="2000" b="1"/>
            </a:lvl2pPr>
            <a:lvl3pPr marL="914422" indent="0">
              <a:buNone/>
              <a:defRPr sz="1801" b="1"/>
            </a:lvl3pPr>
            <a:lvl4pPr marL="1371635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8" indent="0">
              <a:buNone/>
              <a:defRPr sz="1600" b="1"/>
            </a:lvl7pPr>
            <a:lvl8pPr marL="3200481" indent="0">
              <a:buNone/>
              <a:defRPr sz="1600" b="1"/>
            </a:lvl8pPr>
            <a:lvl9pPr marL="3657692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6" y="2545739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E13C-4B79-4FB4-959E-10D290D68831}" type="datetime1">
              <a:rPr lang="en-US" smtClean="0"/>
              <a:t>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8" y="71437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6" y="787784"/>
            <a:ext cx="779767" cy="365125"/>
          </a:xfrm>
        </p:spPr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9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7272-55C3-4BC9-84BF-3096C07350AC}" type="datetime1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8" y="71437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132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972-181D-42C7-8754-0A66995F5AA8}" type="datetime1">
              <a:rPr lang="en-US" smtClean="0"/>
              <a:t>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8" y="71437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158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46088"/>
            <a:ext cx="3505198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90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1598613"/>
            <a:ext cx="3505198" cy="4262436"/>
          </a:xfrm>
        </p:spPr>
        <p:txBody>
          <a:bodyPr/>
          <a:lstStyle>
            <a:lvl1pPr marL="0" indent="0">
              <a:buNone/>
              <a:defRPr sz="1401"/>
            </a:lvl1pPr>
            <a:lvl2pPr marL="457211" indent="0">
              <a:buNone/>
              <a:defRPr sz="1200"/>
            </a:lvl2pPr>
            <a:lvl3pPr marL="914422" indent="0">
              <a:buNone/>
              <a:defRPr sz="1001"/>
            </a:lvl3pPr>
            <a:lvl4pPr marL="1371635" indent="0">
              <a:buNone/>
              <a:defRPr sz="900"/>
            </a:lvl4pPr>
            <a:lvl5pPr marL="1828846" indent="0">
              <a:buNone/>
              <a:defRPr sz="900"/>
            </a:lvl5pPr>
            <a:lvl6pPr marL="2286057" indent="0">
              <a:buNone/>
              <a:defRPr sz="900"/>
            </a:lvl6pPr>
            <a:lvl7pPr marL="2743268" indent="0">
              <a:buNone/>
              <a:defRPr sz="900"/>
            </a:lvl7pPr>
            <a:lvl8pPr marL="3200481" indent="0">
              <a:buNone/>
              <a:defRPr sz="900"/>
            </a:lvl8pPr>
            <a:lvl9pPr marL="3657692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6B33-0896-4554-8560-4008B79011D2}" type="datetime1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71437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975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5" y="4800600"/>
            <a:ext cx="8915401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5" y="634965"/>
            <a:ext cx="8915401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11" indent="0">
              <a:buNone/>
              <a:defRPr sz="1600"/>
            </a:lvl2pPr>
            <a:lvl3pPr marL="914422" indent="0">
              <a:buNone/>
              <a:defRPr sz="1600"/>
            </a:lvl3pPr>
            <a:lvl4pPr marL="1371635" indent="0">
              <a:buNone/>
              <a:defRPr sz="1600"/>
            </a:lvl4pPr>
            <a:lvl5pPr marL="1828846" indent="0">
              <a:buNone/>
              <a:defRPr sz="1600"/>
            </a:lvl5pPr>
            <a:lvl6pPr marL="2286057" indent="0">
              <a:buNone/>
              <a:defRPr sz="1600"/>
            </a:lvl6pPr>
            <a:lvl7pPr marL="2743268" indent="0">
              <a:buNone/>
              <a:defRPr sz="1600"/>
            </a:lvl7pPr>
            <a:lvl8pPr marL="3200481" indent="0">
              <a:buNone/>
              <a:defRPr sz="1600"/>
            </a:lvl8pPr>
            <a:lvl9pPr marL="3657692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5" y="5367338"/>
            <a:ext cx="8915401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11" indent="0">
              <a:buNone/>
              <a:defRPr sz="1200"/>
            </a:lvl2pPr>
            <a:lvl3pPr marL="914422" indent="0">
              <a:buNone/>
              <a:defRPr sz="1001"/>
            </a:lvl3pPr>
            <a:lvl4pPr marL="1371635" indent="0">
              <a:buNone/>
              <a:defRPr sz="900"/>
            </a:lvl4pPr>
            <a:lvl5pPr marL="1828846" indent="0">
              <a:buNone/>
              <a:defRPr sz="900"/>
            </a:lvl5pPr>
            <a:lvl6pPr marL="2286057" indent="0">
              <a:buNone/>
              <a:defRPr sz="900"/>
            </a:lvl6pPr>
            <a:lvl7pPr marL="2743268" indent="0">
              <a:buNone/>
              <a:defRPr sz="900"/>
            </a:lvl7pPr>
            <a:lvl8pPr marL="3200481" indent="0">
              <a:buNone/>
              <a:defRPr sz="900"/>
            </a:lvl8pPr>
            <a:lvl9pPr marL="3657692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17EA-70C2-450C-8FB1-9223924A646B}" type="datetime1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6" y="4983089"/>
            <a:ext cx="779767" cy="365125"/>
          </a:xfrm>
        </p:spPr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0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2" y="-785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5" y="2133600"/>
            <a:ext cx="8915401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B46FC-951B-4A0C-9CFD-A5FA6B52B1C3}" type="datetime1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810"/>
            <a:ext cx="76199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6" y="787784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37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7" r:id="rId1"/>
    <p:sldLayoutId id="2147484128" r:id="rId2"/>
    <p:sldLayoutId id="2147484129" r:id="rId3"/>
    <p:sldLayoutId id="2147484130" r:id="rId4"/>
    <p:sldLayoutId id="2147484131" r:id="rId5"/>
    <p:sldLayoutId id="2147484132" r:id="rId6"/>
    <p:sldLayoutId id="2147484133" r:id="rId7"/>
    <p:sldLayoutId id="2147484134" r:id="rId8"/>
    <p:sldLayoutId id="2147484135" r:id="rId9"/>
    <p:sldLayoutId id="2147484136" r:id="rId10"/>
    <p:sldLayoutId id="2147484137" r:id="rId11"/>
    <p:sldLayoutId id="2147484138" r:id="rId12"/>
    <p:sldLayoutId id="2147484139" r:id="rId13"/>
    <p:sldLayoutId id="2147484140" r:id="rId14"/>
    <p:sldLayoutId id="2147484141" r:id="rId15"/>
    <p:sldLayoutId id="2147484142" r:id="rId16"/>
  </p:sldLayoutIdLst>
  <p:hf hdr="0" ftr="0" dt="0"/>
  <p:txStyles>
    <p:titleStyle>
      <a:lvl1pPr algn="l" defTabSz="457211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9" indent="-342909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68" indent="-285756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29" indent="-228607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40" indent="-228607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53" indent="-228607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64" indent="-228607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75" indent="-228607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86" indent="-228607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97" indent="-228607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2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1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1610437" y="512763"/>
            <a:ext cx="10581564" cy="1620837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b="1" dirty="0"/>
            </a:br>
            <a:br>
              <a:rPr lang="en-US" sz="4400" b="1" dirty="0"/>
            </a:br>
            <a:r>
              <a:rPr lang="en-US" sz="4400" b="1" dirty="0"/>
              <a:t>Yolo County </a:t>
            </a:r>
            <a:br>
              <a:rPr lang="en-US" sz="4400" b="1" dirty="0"/>
            </a:br>
            <a:r>
              <a:rPr lang="en-US" sz="4400" b="1" dirty="0"/>
              <a:t>Cannabis Land Use </a:t>
            </a:r>
            <a:r>
              <a:rPr lang="en-US" sz="4400" b="1" dirty="0">
                <a:solidFill>
                  <a:schemeClr val="tx1"/>
                </a:solidFill>
              </a:rPr>
              <a:t>Ordinance </a:t>
            </a:r>
            <a:br>
              <a:rPr lang="en-US" sz="4400" b="1" dirty="0">
                <a:solidFill>
                  <a:schemeClr val="tx1"/>
                </a:solidFill>
              </a:rPr>
            </a:br>
            <a:r>
              <a:rPr lang="en-US" sz="4400" b="1" dirty="0">
                <a:solidFill>
                  <a:schemeClr val="tx1"/>
                </a:solidFill>
              </a:rPr>
              <a:t>BOARD OF SUPERVISORS</a:t>
            </a:r>
            <a:br>
              <a:rPr lang="en-US" sz="4400" b="1" dirty="0"/>
            </a:br>
            <a:r>
              <a:rPr lang="en-US" sz="4400" b="1" dirty="0"/>
              <a:t>Workshop</a:t>
            </a:r>
            <a:br>
              <a:rPr lang="en-US" sz="4400" b="1" dirty="0"/>
            </a:br>
            <a:r>
              <a:rPr lang="en-US" sz="4400" b="1" dirty="0"/>
              <a:t>January 19, 2021</a:t>
            </a:r>
            <a:br>
              <a:rPr lang="en-US" sz="4400" b="1" dirty="0"/>
            </a:br>
            <a:r>
              <a:rPr lang="en-US" sz="4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2381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F8F01D5-0DC9-4839-873A-6090CFA43A3A}"/>
              </a:ext>
            </a:extLst>
          </p:cNvPr>
          <p:cNvSpPr txBox="1"/>
          <p:nvPr/>
        </p:nvSpPr>
        <p:spPr>
          <a:xfrm>
            <a:off x="4710153" y="883407"/>
            <a:ext cx="2334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BASE ALTERNATIVE?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D59195-EEAB-4813-AFC3-1A97AEFB5652}"/>
              </a:ext>
            </a:extLst>
          </p:cNvPr>
          <p:cNvSpPr txBox="1"/>
          <p:nvPr/>
        </p:nvSpPr>
        <p:spPr>
          <a:xfrm>
            <a:off x="1385383" y="1804863"/>
            <a:ext cx="286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CANNABIS TYPES/USES?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F52BBD-93E6-4E3E-B229-29523B851183}"/>
              </a:ext>
            </a:extLst>
          </p:cNvPr>
          <p:cNvSpPr txBox="1"/>
          <p:nvPr/>
        </p:nvSpPr>
        <p:spPr>
          <a:xfrm>
            <a:off x="8079590" y="3426255"/>
            <a:ext cx="1192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BUFFERS?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C16AE3-4C2A-4DBC-81F4-88E6EEA64146}"/>
              </a:ext>
            </a:extLst>
          </p:cNvPr>
          <p:cNvSpPr txBox="1"/>
          <p:nvPr/>
        </p:nvSpPr>
        <p:spPr>
          <a:xfrm>
            <a:off x="810688" y="3435862"/>
            <a:ext cx="286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ALLOWED LOCATIONS?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E766A0-62D7-458D-B91C-0E767B422753}"/>
              </a:ext>
            </a:extLst>
          </p:cNvPr>
          <p:cNvSpPr txBox="1"/>
          <p:nvPr/>
        </p:nvSpPr>
        <p:spPr>
          <a:xfrm>
            <a:off x="1997830" y="5074507"/>
            <a:ext cx="2064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USE PERMIT CAP?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7EEDB3-EBF3-4D86-B644-51F1DFEFAAFF}"/>
              </a:ext>
            </a:extLst>
          </p:cNvPr>
          <p:cNvSpPr txBox="1"/>
          <p:nvPr/>
        </p:nvSpPr>
        <p:spPr>
          <a:xfrm>
            <a:off x="7585136" y="5027915"/>
            <a:ext cx="2409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LICENSE TYPE CAPS?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E03E78-639D-4F02-8741-9BB036012832}"/>
              </a:ext>
            </a:extLst>
          </p:cNvPr>
          <p:cNvSpPr txBox="1"/>
          <p:nvPr/>
        </p:nvSpPr>
        <p:spPr>
          <a:xfrm>
            <a:off x="7457121" y="1714249"/>
            <a:ext cx="4272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OVER-CONCENTRATION THRESHOLD?</a:t>
            </a:r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70A6FFDD-48CD-43CB-BE14-E247E3D4BF53}"/>
              </a:ext>
            </a:extLst>
          </p:cNvPr>
          <p:cNvSpPr/>
          <p:nvPr/>
        </p:nvSpPr>
        <p:spPr>
          <a:xfrm>
            <a:off x="4147751" y="1886465"/>
            <a:ext cx="205946" cy="2176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E696F848-D644-48A8-8822-EEED324D094A}"/>
              </a:ext>
            </a:extLst>
          </p:cNvPr>
          <p:cNvSpPr/>
          <p:nvPr/>
        </p:nvSpPr>
        <p:spPr>
          <a:xfrm>
            <a:off x="3503264" y="3511719"/>
            <a:ext cx="205946" cy="2176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Connector 20">
            <a:extLst>
              <a:ext uri="{FF2B5EF4-FFF2-40B4-BE49-F238E27FC236}">
                <a16:creationId xmlns:a16="http://schemas.microsoft.com/office/drawing/2014/main" id="{6DE02CCE-4C56-4ED7-B1F1-D0AFF76609FC}"/>
              </a:ext>
            </a:extLst>
          </p:cNvPr>
          <p:cNvSpPr/>
          <p:nvPr/>
        </p:nvSpPr>
        <p:spPr>
          <a:xfrm>
            <a:off x="7230755" y="1777655"/>
            <a:ext cx="205946" cy="2176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1D327461-F6E6-4F72-BB42-AC9DA67CB39C}"/>
              </a:ext>
            </a:extLst>
          </p:cNvPr>
          <p:cNvSpPr/>
          <p:nvPr/>
        </p:nvSpPr>
        <p:spPr>
          <a:xfrm>
            <a:off x="7879819" y="3511719"/>
            <a:ext cx="205946" cy="2176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FB896032-97F2-4011-9E9E-34B1C5F1EBAA}"/>
              </a:ext>
            </a:extLst>
          </p:cNvPr>
          <p:cNvSpPr/>
          <p:nvPr/>
        </p:nvSpPr>
        <p:spPr>
          <a:xfrm>
            <a:off x="4147751" y="5041554"/>
            <a:ext cx="205946" cy="2176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Connector 26">
            <a:extLst>
              <a:ext uri="{FF2B5EF4-FFF2-40B4-BE49-F238E27FC236}">
                <a16:creationId xmlns:a16="http://schemas.microsoft.com/office/drawing/2014/main" id="{D2A40152-C27C-4D20-8F30-ACD5D39863C0}"/>
              </a:ext>
            </a:extLst>
          </p:cNvPr>
          <p:cNvSpPr/>
          <p:nvPr/>
        </p:nvSpPr>
        <p:spPr>
          <a:xfrm>
            <a:off x="7251175" y="5020184"/>
            <a:ext cx="205946" cy="2176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lowchart: Connector 30">
            <a:extLst>
              <a:ext uri="{FF2B5EF4-FFF2-40B4-BE49-F238E27FC236}">
                <a16:creationId xmlns:a16="http://schemas.microsoft.com/office/drawing/2014/main" id="{7CE80F56-D43B-45EF-AEE0-5D6ADF0D87D1}"/>
              </a:ext>
            </a:extLst>
          </p:cNvPr>
          <p:cNvSpPr/>
          <p:nvPr/>
        </p:nvSpPr>
        <p:spPr>
          <a:xfrm>
            <a:off x="5712466" y="5675863"/>
            <a:ext cx="205946" cy="2176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lowchart: Connector 28">
            <a:extLst>
              <a:ext uri="{FF2B5EF4-FFF2-40B4-BE49-F238E27FC236}">
                <a16:creationId xmlns:a16="http://schemas.microsoft.com/office/drawing/2014/main" id="{D2D0CF32-3A3E-4012-805B-BB203B85385B}"/>
              </a:ext>
            </a:extLst>
          </p:cNvPr>
          <p:cNvSpPr/>
          <p:nvPr/>
        </p:nvSpPr>
        <p:spPr>
          <a:xfrm>
            <a:off x="5660353" y="1221171"/>
            <a:ext cx="205946" cy="2176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AD3C4C3-8F2B-40E0-A809-8B1C03980C14}"/>
              </a:ext>
            </a:extLst>
          </p:cNvPr>
          <p:cNvSpPr txBox="1"/>
          <p:nvPr/>
        </p:nvSpPr>
        <p:spPr>
          <a:xfrm>
            <a:off x="4979397" y="5893482"/>
            <a:ext cx="1909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PERSONAL USE?</a:t>
            </a:r>
          </a:p>
        </p:txBody>
      </p: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0BA4EB76-18FF-4C2D-93EE-EF16FEF1138F}"/>
              </a:ext>
            </a:extLst>
          </p:cNvPr>
          <p:cNvSpPr/>
          <p:nvPr/>
        </p:nvSpPr>
        <p:spPr>
          <a:xfrm>
            <a:off x="3673128" y="1384467"/>
            <a:ext cx="4284622" cy="435747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KEY CLUO DECISIONS</a:t>
            </a:r>
          </a:p>
        </p:txBody>
      </p:sp>
    </p:spTree>
    <p:extLst>
      <p:ext uri="{BB962C8B-B14F-4D97-AF65-F5344CB8AC3E}">
        <p14:creationId xmlns:p14="http://schemas.microsoft.com/office/powerpoint/2010/main" val="342919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CAC Composite Recommendation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11</a:t>
            </a:fld>
            <a:endParaRPr lang="en-US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6DBE3F86-8A9D-4E3D-899E-7EFB0112E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380932" y="-401217"/>
            <a:ext cx="13180545" cy="516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D712EC1-7205-40C8-B425-6F62443F79C9}"/>
              </a:ext>
            </a:extLst>
          </p:cNvPr>
          <p:cNvGraphicFramePr>
            <a:graphicFrameLocks noGrp="1"/>
          </p:cNvGraphicFramePr>
          <p:nvPr/>
        </p:nvGraphicFramePr>
        <p:xfrm>
          <a:off x="3222594" y="1508759"/>
          <a:ext cx="6374168" cy="5140614"/>
        </p:xfrm>
        <a:graphic>
          <a:graphicData uri="http://schemas.openxmlformats.org/drawingml/2006/table">
            <a:tbl>
              <a:tblPr firstRow="1" firstCol="1" bandRow="1"/>
              <a:tblGrid>
                <a:gridCol w="2731787">
                  <a:extLst>
                    <a:ext uri="{9D8B030D-6E8A-4147-A177-3AD203B41FA5}">
                      <a16:colId xmlns:a16="http://schemas.microsoft.com/office/drawing/2014/main" val="544799375"/>
                    </a:ext>
                  </a:extLst>
                </a:gridCol>
                <a:gridCol w="3642381">
                  <a:extLst>
                    <a:ext uri="{9D8B030D-6E8A-4147-A177-3AD203B41FA5}">
                      <a16:colId xmlns:a16="http://schemas.microsoft.com/office/drawing/2014/main" val="2798360089"/>
                    </a:ext>
                  </a:extLst>
                </a:gridCol>
              </a:tblGrid>
              <a:tr h="48958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CLUO Key Issue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CAC </a:t>
                      </a:r>
                      <a:r>
                        <a:rPr lang="en-US" sz="1600" b="1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Composite </a:t>
                      </a: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Recommendations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989657"/>
                  </a:ext>
                </a:extLst>
              </a:tr>
              <a:tr h="48958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 CEQA Alternative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supported Alternative 2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supported Alternative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9652474"/>
                  </a:ext>
                </a:extLst>
              </a:tr>
              <a:tr h="7343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Cannabis Types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(Section 8-2.1405)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supported cultivation only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supported all use types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supported all types except retail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3545640"/>
                  </a:ext>
                </a:extLst>
              </a:tr>
              <a:tr h="48958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Allowed Locations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See Attachment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1124296"/>
                  </a:ext>
                </a:extLst>
              </a:tr>
              <a:tr h="97916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Permit Cap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(Section 8-2.1406(g))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supported 60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supported 130-132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supported 106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supported no caps (market based)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9886222"/>
                  </a:ext>
                </a:extLst>
              </a:tr>
              <a:tr h="48958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License Type Caps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(Section 8-2.1406(g))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See Attachment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1860289"/>
                  </a:ext>
                </a:extLst>
              </a:tr>
              <a:tr h="7343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Buffers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(Sec 8-2.1408(E))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1supported 500/1,000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supported 1,000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supported 10,000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341762"/>
                  </a:ext>
                </a:extLst>
              </a:tr>
              <a:tr h="48958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Over-Concentration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(Section 8-2.1406(H))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supported a threshold of 6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supported a threshold of 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2510939"/>
                  </a:ext>
                </a:extLst>
              </a:tr>
              <a:tr h="24479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Personal Use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See Attachment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9231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09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Overall Considerations for CLUO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5" y="1478279"/>
            <a:ext cx="8915401" cy="5146455"/>
          </a:xfrm>
        </p:spPr>
        <p:txBody>
          <a:bodyPr>
            <a:normAutofit fontScale="92500" lnSpcReduction="20000"/>
          </a:bodyPr>
          <a:lstStyle/>
          <a:p>
            <a:pPr marL="342909" lvl="1" indent="-342909"/>
            <a:r>
              <a:rPr lang="en-US" sz="3200" dirty="0"/>
              <a:t>EIR conclusions</a:t>
            </a:r>
          </a:p>
          <a:p>
            <a:pPr marL="342909" lvl="1" indent="-342909"/>
            <a:r>
              <a:rPr lang="en-US" sz="3200" dirty="0"/>
              <a:t>EIR comments</a:t>
            </a:r>
          </a:p>
          <a:p>
            <a:pPr marL="342909" lvl="1" indent="-342909"/>
            <a:r>
              <a:rPr lang="en-US" sz="3200" dirty="0"/>
              <a:t>CAC recommendations</a:t>
            </a:r>
          </a:p>
          <a:p>
            <a:pPr marL="342909" lvl="1" indent="-342909"/>
            <a:r>
              <a:rPr lang="en-US" sz="3200" dirty="0"/>
              <a:t>Guiding principles</a:t>
            </a:r>
          </a:p>
          <a:p>
            <a:pPr marL="342909" lvl="1" indent="-342909"/>
            <a:r>
              <a:rPr lang="en-US" sz="3200" dirty="0"/>
              <a:t>Neighbor concerns</a:t>
            </a:r>
          </a:p>
          <a:p>
            <a:pPr marL="342909" lvl="1" indent="-342909"/>
            <a:r>
              <a:rPr lang="en-US" sz="3200" dirty="0"/>
              <a:t>Operator concerns</a:t>
            </a:r>
          </a:p>
          <a:p>
            <a:pPr marL="342909" lvl="1" indent="-342909"/>
            <a:r>
              <a:rPr lang="en-US" sz="3200" dirty="0"/>
              <a:t>Practice in other counties</a:t>
            </a:r>
          </a:p>
          <a:p>
            <a:pPr marL="342909" lvl="1" indent="-342909"/>
            <a:r>
              <a:rPr lang="en-US" sz="3200" dirty="0"/>
              <a:t>Enforcement experience</a:t>
            </a:r>
          </a:p>
          <a:p>
            <a:pPr marL="342909" lvl="1" indent="-342909"/>
            <a:r>
              <a:rPr lang="en-US" sz="3200" dirty="0"/>
              <a:t>Best practices in land use and planning</a:t>
            </a:r>
          </a:p>
          <a:p>
            <a:pPr marL="342909" lvl="1" indent="-342909"/>
            <a:r>
              <a:rPr lang="en-US" sz="3200" dirty="0"/>
              <a:t>Facts and science</a:t>
            </a:r>
          </a:p>
          <a:p>
            <a:pPr marL="342909" lvl="1" indent="-342909"/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649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Staff/Commission Recommendation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13</a:t>
            </a:fld>
            <a:endParaRPr lang="en-US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6DBE3F86-8A9D-4E3D-899E-7EFB0112E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380932" y="-401217"/>
            <a:ext cx="13180545" cy="516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54586302-1F53-4EE1-8940-98DCF926739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88599" y="1242873"/>
          <a:ext cx="7856737" cy="5641348"/>
        </p:xfrm>
        <a:graphic>
          <a:graphicData uri="http://schemas.openxmlformats.org/drawingml/2006/table">
            <a:tbl>
              <a:tblPr firstRow="1" firstCol="1" bandRow="1"/>
              <a:tblGrid>
                <a:gridCol w="2749196">
                  <a:extLst>
                    <a:ext uri="{9D8B030D-6E8A-4147-A177-3AD203B41FA5}">
                      <a16:colId xmlns:a16="http://schemas.microsoft.com/office/drawing/2014/main" val="2017032245"/>
                    </a:ext>
                  </a:extLst>
                </a:gridCol>
                <a:gridCol w="2750079">
                  <a:extLst>
                    <a:ext uri="{9D8B030D-6E8A-4147-A177-3AD203B41FA5}">
                      <a16:colId xmlns:a16="http://schemas.microsoft.com/office/drawing/2014/main" val="2457028224"/>
                    </a:ext>
                  </a:extLst>
                </a:gridCol>
                <a:gridCol w="2357462">
                  <a:extLst>
                    <a:ext uri="{9D8B030D-6E8A-4147-A177-3AD203B41FA5}">
                      <a16:colId xmlns:a16="http://schemas.microsoft.com/office/drawing/2014/main" val="504563671"/>
                    </a:ext>
                  </a:extLst>
                </a:gridCol>
              </a:tblGrid>
              <a:tr h="21148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CLUO Key Issue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Staff Recommendation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Planning Commission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1408971"/>
                  </a:ext>
                </a:extLst>
              </a:tr>
              <a:tr h="21148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 CEQA Alternative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Alternative 2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Same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3700067"/>
                  </a:ext>
                </a:extLst>
              </a:tr>
              <a:tr h="4229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Cannabis Types 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(Section 8-2.1405)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except Retail Storefront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6942684"/>
                  </a:ext>
                </a:extLst>
              </a:tr>
              <a:tr h="21148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Allowed Locations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Section 8-2. 1407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Same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2441353"/>
                  </a:ext>
                </a:extLst>
              </a:tr>
              <a:tr h="4229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Permit Cap 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(Section 8-2.1406(g))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 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Same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9718830"/>
                  </a:ext>
                </a:extLst>
              </a:tr>
              <a:tr h="214976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License Type Caps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(Section 8-2.1406(g))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  (0 in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Guinda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/Rumsey)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Personal (in/out) = no cap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Cultivation (in/out) = 95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Nurseries = 5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Processing = 7*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Manufacturing = 6*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Testing = 2*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Distribution = 7*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Retail (Store) = 5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Retail (Non-Store) = no cap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Microbusiness = 5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Same except: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Retail (Store) = 0 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1431070"/>
                  </a:ext>
                </a:extLst>
              </a:tr>
              <a:tr h="4229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Buffers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(Sec 8-2.1408(E))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200/600/1,000 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600/1,000 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2689326"/>
                  </a:ext>
                </a:extLst>
              </a:tr>
              <a:tr h="5045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Over-Concentration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(Section 8-2.1406(H))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10 w/in 6 mi = acceptable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10 w/in 6 mi = unacceptable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Same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09445"/>
                  </a:ext>
                </a:extLst>
              </a:tr>
              <a:tr h="105743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Personal Use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 6 plants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Indoor or outdoor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 zone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buffers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 regs apply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Same</a:t>
                      </a: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40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855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Considerations for Use Permit and License Caps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240279"/>
            <a:ext cx="8915401" cy="4474651"/>
          </a:xfrm>
        </p:spPr>
        <p:txBody>
          <a:bodyPr>
            <a:noAutofit/>
          </a:bodyPr>
          <a:lstStyle/>
          <a:p>
            <a:pPr marL="342909" lvl="1" indent="-342909"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Allows new cultivation opportunities</a:t>
            </a:r>
          </a:p>
          <a:p>
            <a:pPr marL="342909" lvl="1" indent="-342909"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Starts slowly with a reasonable number</a:t>
            </a:r>
          </a:p>
          <a:p>
            <a:pPr marL="342909" lvl="1" indent="-342909"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Allows for market growth overall</a:t>
            </a:r>
          </a:p>
          <a:p>
            <a:pPr marL="342909" lvl="1" indent="-342909"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Reflects mid-point analyzed in EIR</a:t>
            </a:r>
          </a:p>
          <a:p>
            <a:pPr marL="342909" lvl="1" indent="-342909"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Generally consistent with CACs</a:t>
            </a:r>
          </a:p>
          <a:p>
            <a:pPr marL="342909" lvl="1" indent="-342909"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Reflects staff’s professional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87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Staff and Planning Commission Recommended Buffers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15</a:t>
            </a:fld>
            <a:endParaRPr lang="en-US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9FF5607A-41C3-4E93-A45C-258AE0C14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324948" y="-1558212"/>
            <a:ext cx="14636719" cy="980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271A6016-9774-44BF-833D-1EE5CB6214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883604"/>
              </p:ext>
            </p:extLst>
          </p:nvPr>
        </p:nvGraphicFramePr>
        <p:xfrm>
          <a:off x="2734306" y="1905000"/>
          <a:ext cx="7006075" cy="4637030"/>
        </p:xfrm>
        <a:graphic>
          <a:graphicData uri="http://schemas.openxmlformats.org/drawingml/2006/table">
            <a:tbl>
              <a:tblPr firstRow="1" firstCol="1" bandRow="1"/>
              <a:tblGrid>
                <a:gridCol w="2334859">
                  <a:extLst>
                    <a:ext uri="{9D8B030D-6E8A-4147-A177-3AD203B41FA5}">
                      <a16:colId xmlns:a16="http://schemas.microsoft.com/office/drawing/2014/main" val="1390055677"/>
                    </a:ext>
                  </a:extLst>
                </a:gridCol>
                <a:gridCol w="2335608">
                  <a:extLst>
                    <a:ext uri="{9D8B030D-6E8A-4147-A177-3AD203B41FA5}">
                      <a16:colId xmlns:a16="http://schemas.microsoft.com/office/drawing/2014/main" val="622964080"/>
                    </a:ext>
                  </a:extLst>
                </a:gridCol>
                <a:gridCol w="2335608">
                  <a:extLst>
                    <a:ext uri="{9D8B030D-6E8A-4147-A177-3AD203B41FA5}">
                      <a16:colId xmlns:a16="http://schemas.microsoft.com/office/drawing/2014/main" val="4159190694"/>
                    </a:ext>
                  </a:extLst>
                </a:gridCol>
              </a:tblGrid>
              <a:tr h="61208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CLUO Identified Sensitive Use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Staff Recommended Buffer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Planning Commission Buffer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5645617"/>
                  </a:ext>
                </a:extLst>
              </a:tr>
              <a:tr h="139495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Homes on AG parcels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&gt;</a:t>
                      </a: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 ac = 200 ft from building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&lt;20 ac = 600 ft from parcel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1,000 ft from building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24816"/>
                  </a:ext>
                </a:extLst>
              </a:tr>
              <a:tr h="61208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Homes on Residential parcels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600 ft from zone boundary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1,000 ft from zone boundary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1225906"/>
                  </a:ext>
                </a:extLst>
              </a:tr>
              <a:tr h="3060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Parks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600 ft from parcel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634833"/>
                  </a:ext>
                </a:extLst>
              </a:tr>
              <a:tr h="12241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Day cares, places of worship, schools, treatment facilities, youth centers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600 ft from building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9050766"/>
                  </a:ext>
                </a:extLst>
              </a:tr>
              <a:tr h="3060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Tribal trust land and pending fee to trust land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1,000 ft from parcel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51547"/>
                  </a:ext>
                </a:extLst>
              </a:tr>
            </a:tbl>
          </a:graphicData>
        </a:graphic>
      </p:graphicFrame>
      <p:sp>
        <p:nvSpPr>
          <p:cNvPr id="15" name="Rectangle 4">
            <a:extLst>
              <a:ext uri="{FF2B5EF4-FFF2-40B4-BE49-F238E27FC236}">
                <a16:creationId xmlns:a16="http://schemas.microsoft.com/office/drawing/2014/main" id="{21ED9A29-9D2C-496F-AF79-3C05B9B0F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53786" y="-240416"/>
            <a:ext cx="14386811" cy="573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27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Buffer Exhibit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16</a:t>
            </a:fld>
            <a:endParaRPr lang="en-US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9FF5607A-41C3-4E93-A45C-258AE0C14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324948" y="-1558212"/>
            <a:ext cx="14636719" cy="980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21ED9A29-9D2C-496F-AF79-3C05B9B0F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53786" y="-240416"/>
            <a:ext cx="14386811" cy="573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D113C3-F91F-439C-9F69-1FFE0AC67C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133" y="1388722"/>
            <a:ext cx="8434295" cy="500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250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Considerations for Residential Buffers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5" y="1478279"/>
            <a:ext cx="8915401" cy="5053149"/>
          </a:xfrm>
        </p:spPr>
        <p:txBody>
          <a:bodyPr>
            <a:normAutofit fontScale="92500"/>
          </a:bodyPr>
          <a:lstStyle/>
          <a:p>
            <a:pPr marL="457200" lvl="1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County General Plan policy and zoning implementation</a:t>
            </a:r>
          </a:p>
          <a:p>
            <a:pPr marL="457200" lvl="1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State default buffer of 600 ft </a:t>
            </a:r>
          </a:p>
          <a:p>
            <a:pPr marL="457200" lvl="1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County Licensing program buffer is 75 ft</a:t>
            </a:r>
          </a:p>
          <a:p>
            <a:pPr marL="457200" lvl="1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CACs and Planning Commission supported 1,000 ft buffers</a:t>
            </a:r>
          </a:p>
          <a:p>
            <a:pPr marL="457200" lvl="1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Residential buffers in other counties primarily under 600 ft </a:t>
            </a:r>
          </a:p>
          <a:p>
            <a:pPr marL="457200" lvl="1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Consultant odor modeling identifies 500 to 1,000 ft range as optimum</a:t>
            </a:r>
          </a:p>
          <a:p>
            <a:pPr marL="457200" lvl="1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Implications of various buffer distances on land area required to operate successfully</a:t>
            </a:r>
          </a:p>
          <a:p>
            <a:pPr marL="457200" lvl="1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Implications for currently licensed operations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10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866E-A51A-0147-8F93-F65BCE5DB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Residential Buffer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76CA9-8823-FA47-8E9B-A814B49B5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5" y="1771649"/>
            <a:ext cx="8915401" cy="464781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Based on preliminary rough GIS modeling, looking solely at buffers, and based on gross assumptions re: site boundaries and building size: </a:t>
            </a:r>
          </a:p>
          <a:p>
            <a:r>
              <a:rPr lang="en-US" sz="2400" dirty="0"/>
              <a:t>48% of 48 active licensees (50% of total 78) would potentially fail or have to relocate on-site under a </a:t>
            </a:r>
            <a:r>
              <a:rPr lang="en-US" sz="2400" dirty="0">
                <a:highlight>
                  <a:srgbClr val="FFFF00"/>
                </a:highlight>
              </a:rPr>
              <a:t>600 ft buffer </a:t>
            </a:r>
            <a:r>
              <a:rPr lang="en-US" sz="2400" dirty="0"/>
              <a:t>measured from the residence</a:t>
            </a:r>
          </a:p>
          <a:p>
            <a:r>
              <a:rPr lang="en-US" sz="2400" dirty="0">
                <a:solidFill>
                  <a:schemeClr val="tx1"/>
                </a:solidFill>
              </a:rPr>
              <a:t>52% of 48 active licensees (53% of total 78) would potentially fail or have to relocate on-site under the </a:t>
            </a:r>
            <a:r>
              <a:rPr lang="en-US" sz="2400" dirty="0">
                <a:solidFill>
                  <a:schemeClr val="tx1"/>
                </a:solidFill>
                <a:highlight>
                  <a:srgbClr val="FFFF00"/>
                </a:highlight>
              </a:rPr>
              <a:t>staff proposed buffers</a:t>
            </a:r>
          </a:p>
          <a:p>
            <a:r>
              <a:rPr lang="en-US" sz="2400" dirty="0"/>
              <a:t>67% of 48 active licensees (67% of total 78) would potentially fail or have to relocate on-site under a </a:t>
            </a:r>
            <a:r>
              <a:rPr lang="en-US" sz="2400" dirty="0">
                <a:highlight>
                  <a:srgbClr val="FFFF00"/>
                </a:highlight>
              </a:rPr>
              <a:t>1,000 ft buffer measured</a:t>
            </a:r>
            <a:r>
              <a:rPr lang="en-US" sz="2400" dirty="0"/>
              <a:t> from the residence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/>
              <a:t>81% of 48 active licensees (81% of total 78) would potentially fail or have to relocate on-site under a </a:t>
            </a:r>
            <a:r>
              <a:rPr lang="en-US" sz="2400" dirty="0">
                <a:highlight>
                  <a:srgbClr val="FFFF00"/>
                </a:highlight>
              </a:rPr>
              <a:t>600 ft buffer </a:t>
            </a:r>
            <a:r>
              <a:rPr lang="en-US" sz="2400" dirty="0"/>
              <a:t>measured from the parcel line of any residence</a:t>
            </a:r>
          </a:p>
          <a:p>
            <a:r>
              <a:rPr lang="en-US" sz="2400" dirty="0"/>
              <a:t>100% of 48 active licensees (100% of total 78) would potentially fail under a </a:t>
            </a:r>
            <a:r>
              <a:rPr lang="en-US" sz="2400" dirty="0">
                <a:highlight>
                  <a:srgbClr val="FFFF00"/>
                </a:highlight>
              </a:rPr>
              <a:t>1,000 ft buffer </a:t>
            </a:r>
            <a:r>
              <a:rPr lang="en-US" sz="2400" dirty="0"/>
              <a:t>measured from the parcel line of any residence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9FDA7-8EC0-0643-BD05-1F0A6E42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099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Other Commission Recommendations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5" y="1478279"/>
            <a:ext cx="8915401" cy="5053149"/>
          </a:xfrm>
        </p:spPr>
        <p:txBody>
          <a:bodyPr>
            <a:normAutofit/>
          </a:bodyPr>
          <a:lstStyle/>
          <a:p>
            <a:pPr marL="342909" lvl="1" indent="-342909">
              <a:spcBef>
                <a:spcPts val="1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Assessment of program effectiveness every two years (Section 8-2.1413)</a:t>
            </a:r>
          </a:p>
          <a:p>
            <a:pPr marL="342909" lvl="1" indent="-342909">
              <a:spcBef>
                <a:spcPts val="1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Setbacks for cannabis greenhouses in an Agricultural zone (Section 8-2.305 vs Section 8-2.1408(MM))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9" lvl="1" indent="-342909">
              <a:spcBef>
                <a:spcPts val="1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Buffer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asements (Section 8.2-1408(E)(6)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444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0A9FE-D4AF-47F0-850A-E0CD4627C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</p:spPr>
        <p:txBody>
          <a:bodyPr>
            <a:normAutofit/>
          </a:bodyPr>
          <a:lstStyle/>
          <a:p>
            <a:r>
              <a:rPr lang="en-US" sz="4000" b="1" dirty="0"/>
              <a:t>Purpose of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EA51F-251E-45A3-951F-245742579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1852" y="1573763"/>
            <a:ext cx="8915401" cy="4388498"/>
          </a:xfrm>
        </p:spPr>
        <p:txBody>
          <a:bodyPr>
            <a:normAutofit/>
          </a:bodyPr>
          <a:lstStyle/>
          <a:p>
            <a:r>
              <a:rPr lang="en-US" sz="2800" dirty="0"/>
              <a:t>Receive staff presentation on CLUO and FEIR</a:t>
            </a:r>
          </a:p>
          <a:p>
            <a:r>
              <a:rPr lang="en-US" sz="2800" dirty="0"/>
              <a:t>Respond to Board of Supervisors questions</a:t>
            </a:r>
          </a:p>
          <a:p>
            <a:r>
              <a:rPr lang="en-US" sz="2800" dirty="0"/>
              <a:t>Accept public comments</a:t>
            </a:r>
          </a:p>
          <a:p>
            <a:r>
              <a:rPr lang="en-US" sz="2800" dirty="0"/>
              <a:t>Provide individual direction regarding additional information, data, or technical support needed for February 23</a:t>
            </a:r>
            <a:r>
              <a:rPr lang="en-US" sz="2800" baseline="30000" dirty="0"/>
              <a:t>rd</a:t>
            </a:r>
            <a:r>
              <a:rPr lang="en-US" sz="2800" dirty="0"/>
              <a:t> hearing</a:t>
            </a:r>
            <a:endParaRPr lang="en-US" sz="28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4B043-2BB8-47F6-B7B9-7D1465DF2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699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Cannabis Greenhouse Setbacks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5" y="1478279"/>
            <a:ext cx="8915401" cy="5053149"/>
          </a:xfrm>
        </p:spPr>
        <p:txBody>
          <a:bodyPr>
            <a:normAutofit/>
          </a:bodyPr>
          <a:lstStyle/>
          <a:p>
            <a:pPr marL="342909" lvl="1" indent="-342909">
              <a:spcBef>
                <a:spcPts val="1800"/>
              </a:spcBef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Existing s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etbacks in AG zones: 20 feet on the front and side; 25 feet in the rear (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Section 8-2.305)</a:t>
            </a:r>
          </a:p>
          <a:p>
            <a:pPr marL="342909" lvl="1" indent="-342909">
              <a:spcBef>
                <a:spcPts val="1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Planning Commission proposed setback:  100 feet on all sides (Section 8-2.1408(MM))</a:t>
            </a:r>
          </a:p>
          <a:p>
            <a:pPr marL="342909" lvl="1" indent="-342909">
              <a:spcBef>
                <a:spcPts val="1800"/>
              </a:spcBef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 of 48 licensees have 28 approved cannabis greenhouses  </a:t>
            </a:r>
          </a:p>
          <a:p>
            <a:pPr marL="342909" lvl="1" indent="-342909">
              <a:spcBef>
                <a:spcPts val="1800"/>
              </a:spcBef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Increased setbacks could cause 15 of 28 cannabis greenhouses to become non-conforming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225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Buffer Easement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5" y="1478279"/>
            <a:ext cx="8915401" cy="5053149"/>
          </a:xfrm>
        </p:spPr>
        <p:txBody>
          <a:bodyPr>
            <a:normAutofit/>
          </a:bodyPr>
          <a:lstStyle/>
          <a:p>
            <a:pPr marL="342909" lvl="1" indent="-342909">
              <a:spcBef>
                <a:spcPts val="1800"/>
              </a:spcBef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Easements between cannabis operator and neighbors</a:t>
            </a:r>
          </a:p>
          <a:p>
            <a:pPr marL="342909" lvl="1" indent="-342909">
              <a:spcBef>
                <a:spcPts val="1800"/>
              </a:spcBef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Would allow for smaller buffer from a protected use</a:t>
            </a:r>
          </a:p>
          <a:p>
            <a:pPr marL="342909" lvl="1" indent="-342909">
              <a:spcBef>
                <a:spcPts val="1800"/>
              </a:spcBef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Would run with the land</a:t>
            </a:r>
          </a:p>
          <a:p>
            <a:pPr marL="342909" lvl="1" indent="-342909">
              <a:spcBef>
                <a:spcPts val="1800"/>
              </a:spcBef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Term would match the life of the Use Permit</a:t>
            </a:r>
          </a:p>
          <a:p>
            <a:pPr marL="342909" lvl="1" indent="-342909">
              <a:spcBef>
                <a:spcPts val="1800"/>
              </a:spcBef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028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5" y="1478279"/>
            <a:ext cx="8915401" cy="5053149"/>
          </a:xfrm>
        </p:spPr>
        <p:txBody>
          <a:bodyPr>
            <a:normAutofit/>
          </a:bodyPr>
          <a:lstStyle/>
          <a:p>
            <a:pPr marL="342909" lvl="1" indent="-342909">
              <a:spcBef>
                <a:spcPts val="1800"/>
              </a:spcBef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February 23, 2021 Hearing and Intent to Approve</a:t>
            </a:r>
          </a:p>
          <a:p>
            <a:pPr marL="342909" lvl="1" indent="-342909">
              <a:spcBef>
                <a:spcPts val="1800"/>
              </a:spcBef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March 9, 2021 Final Action</a:t>
            </a:r>
          </a:p>
          <a:p>
            <a:pPr marL="342909" lvl="1" indent="-342909">
              <a:spcBef>
                <a:spcPts val="1800"/>
              </a:spcBef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April 9, 2021 effective date for ordinance</a:t>
            </a:r>
          </a:p>
          <a:p>
            <a:pPr marL="342909" lvl="1" indent="-342909">
              <a:spcBef>
                <a:spcPts val="1800"/>
              </a:spcBef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Staff will begin planning for implementation immediately</a:t>
            </a:r>
          </a:p>
          <a:p>
            <a:pPr marL="857261"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1" dirty="0">
                <a:latin typeface="Calibri" panose="020F0502020204030204" pitchFamily="34" charset="0"/>
                <a:ea typeface="Calibri" panose="020F0502020204030204" pitchFamily="34" charset="0"/>
              </a:rPr>
              <a:t>Develop forms, templates, and checklists</a:t>
            </a:r>
          </a:p>
          <a:p>
            <a:pPr marL="857261"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1" dirty="0">
                <a:latin typeface="Calibri" panose="020F0502020204030204" pitchFamily="34" charset="0"/>
                <a:ea typeface="Calibri" panose="020F0502020204030204" pitchFamily="34" charset="0"/>
              </a:rPr>
              <a:t>Assemble staff and consultants</a:t>
            </a:r>
          </a:p>
          <a:p>
            <a:pPr marL="857261"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1" dirty="0">
                <a:latin typeface="Calibri" panose="020F0502020204030204" pitchFamily="34" charset="0"/>
                <a:ea typeface="Calibri" panose="020F0502020204030204" pitchFamily="34" charset="0"/>
              </a:rPr>
              <a:t>Establish administrative procedures for accepting and processing use permit applications</a:t>
            </a:r>
          </a:p>
          <a:p>
            <a:pPr marL="0" lvl="1" indent="0">
              <a:spcBef>
                <a:spcPts val="1800"/>
              </a:spcBef>
              <a:buNone/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9" lvl="1" indent="-342909">
              <a:spcBef>
                <a:spcPts val="1800"/>
              </a:spcBef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294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Focus for February 23</a:t>
            </a:r>
            <a:r>
              <a:rPr lang="en-US" b="1" baseline="30000" dirty="0"/>
              <a:t>rd</a:t>
            </a:r>
            <a:r>
              <a:rPr lang="en-US" b="1" dirty="0"/>
              <a:t> Deliberations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5" y="1478279"/>
            <a:ext cx="8915401" cy="5053149"/>
          </a:xfrm>
        </p:spPr>
        <p:txBody>
          <a:bodyPr>
            <a:normAutofit/>
          </a:bodyPr>
          <a:lstStyle/>
          <a:p>
            <a:pPr marL="342909" lvl="1" indent="-342909">
              <a:spcBef>
                <a:spcPts val="1800"/>
              </a:spcBef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Retail Storefront</a:t>
            </a:r>
          </a:p>
          <a:p>
            <a:pPr marL="342909" lvl="1" indent="-342909">
              <a:spcBef>
                <a:spcPts val="1800"/>
              </a:spcBef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Residential Buffers</a:t>
            </a:r>
          </a:p>
          <a:p>
            <a:pPr marL="342909" lvl="1" indent="-342909">
              <a:spcBef>
                <a:spcPts val="1800"/>
              </a:spcBef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Buffer Easements and/or other buffer accommodations </a:t>
            </a:r>
          </a:p>
          <a:p>
            <a:pPr marL="342909" lvl="1" indent="-342909">
              <a:spcBef>
                <a:spcPts val="1800"/>
              </a:spcBef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Cannabis greenhouse setbacks</a:t>
            </a:r>
          </a:p>
          <a:p>
            <a:pPr marL="342909" lvl="1" indent="-342909">
              <a:spcBef>
                <a:spcPts val="1800"/>
              </a:spcBef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Other issues identified by Board members?</a:t>
            </a:r>
          </a:p>
          <a:p>
            <a:pPr marL="342909" lvl="1" indent="-342909">
              <a:spcBef>
                <a:spcPts val="1800"/>
              </a:spcBef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628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0A9FE-D4AF-47F0-850A-E0CD4627C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Recommended Action for February 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EA51F-251E-45A3-951F-245742579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8505" y="1648408"/>
            <a:ext cx="8915401" cy="4388498"/>
          </a:xfrm>
        </p:spPr>
        <p:txBody>
          <a:bodyPr>
            <a:normAutofit/>
          </a:bodyPr>
          <a:lstStyle/>
          <a:p>
            <a:r>
              <a:rPr lang="en-US" sz="2400" dirty="0"/>
              <a:t>Certify the Final EIR and make CEQA Findings</a:t>
            </a:r>
          </a:p>
          <a:p>
            <a:r>
              <a:rPr lang="en-US" sz="2400" dirty="0"/>
              <a:t>Amend the GP and adopt the CEQA MMRP</a:t>
            </a:r>
          </a:p>
          <a:p>
            <a:r>
              <a:rPr lang="en-US" sz="2400" dirty="0"/>
              <a:t>Adopt the CLUO </a:t>
            </a:r>
            <a:r>
              <a:rPr lang="en-US" sz="24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adding Article 14 to Chapter 2 of Title 8 of the County Code</a:t>
            </a:r>
            <a:endParaRPr lang="en-US" sz="2400" dirty="0"/>
          </a:p>
          <a:p>
            <a:r>
              <a:rPr lang="en-US" sz="2400" dirty="0"/>
              <a:t>Adopt other amendments to County Code (amend Sections 8-1.802 and 8-2.217, and delete Section 8-2.116)</a:t>
            </a:r>
          </a:p>
          <a:p>
            <a:r>
              <a:rPr lang="en-US" sz="2400" dirty="0"/>
              <a:t>Later Follow Up Actions: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Amend County Licensing Ordinance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Additional “clean up” to Zoning Regulations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4B043-2BB8-47F6-B7B9-7D1465DF2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080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25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279779" y="623887"/>
            <a:ext cx="8912226" cy="1281113"/>
          </a:xfrm>
        </p:spPr>
        <p:txBody>
          <a:bodyPr>
            <a:normAutofit fontScale="90000"/>
          </a:bodyPr>
          <a:lstStyle/>
          <a:p>
            <a:br>
              <a:rPr lang="en-US" sz="4400" dirty="0"/>
            </a:br>
            <a:br>
              <a:rPr lang="en-US" sz="4400" dirty="0"/>
            </a:br>
            <a:r>
              <a:rPr lang="en-US" sz="6701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419995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866E-A51A-0147-8F93-F65BCE5DB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76CA9-8823-FA47-8E9B-A814B49B5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6" y="1482401"/>
            <a:ext cx="8915401" cy="5086350"/>
          </a:xfrm>
        </p:spPr>
        <p:txBody>
          <a:bodyPr>
            <a:normAutofit fontScale="92500"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March 2016 -- Board adopts Licensing Ordinance for cannabis cultivation</a:t>
            </a:r>
          </a:p>
          <a:p>
            <a:r>
              <a:rPr lang="en-US" sz="2400" dirty="0">
                <a:solidFill>
                  <a:schemeClr val="tx1"/>
                </a:solidFill>
              </a:rPr>
              <a:t>October 2017 -- Board adopts Guiding Principles for CLUO</a:t>
            </a:r>
          </a:p>
          <a:p>
            <a:r>
              <a:rPr lang="en-US" sz="2400" dirty="0">
                <a:solidFill>
                  <a:schemeClr val="tx1"/>
                </a:solidFill>
              </a:rPr>
              <a:t>April 2018 -- Board approves release of first Draft CLUO</a:t>
            </a:r>
          </a:p>
          <a:p>
            <a:r>
              <a:rPr lang="en-US" sz="2400" dirty="0">
                <a:solidFill>
                  <a:schemeClr val="tx1"/>
                </a:solidFill>
              </a:rPr>
              <a:t>October 2019 -- County releases Revised Draft CLUO and Draft EIR</a:t>
            </a:r>
          </a:p>
          <a:p>
            <a:r>
              <a:rPr lang="en-US" sz="2400" dirty="0">
                <a:solidFill>
                  <a:schemeClr val="tx1"/>
                </a:solidFill>
              </a:rPr>
              <a:t>September 2020 -- County releases Staff-Proposed Revised Draft CLUO and Final EIR</a:t>
            </a:r>
          </a:p>
          <a:p>
            <a:r>
              <a:rPr lang="en-US" sz="2400" dirty="0">
                <a:solidFill>
                  <a:schemeClr val="tx1"/>
                </a:solidFill>
              </a:rPr>
              <a:t>December 2020 -- Planning Commission recommends certification of FEIR and adoption of CLUO</a:t>
            </a:r>
          </a:p>
          <a:p>
            <a:r>
              <a:rPr lang="en-US" sz="2400" dirty="0">
                <a:solidFill>
                  <a:schemeClr val="tx1"/>
                </a:solidFill>
              </a:rPr>
              <a:t>January 2021 – Board of Supervisors holds CLUO Workshop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9FDA7-8EC0-0643-BD05-1F0A6E42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58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866E-A51A-0147-8F93-F65BCE5DB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Overview of CLUO and Use Permits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76CA9-8823-FA47-8E9B-A814B49B5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6" y="1482401"/>
            <a:ext cx="8915401" cy="4255926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Comprehensive regulations</a:t>
            </a:r>
          </a:p>
          <a:p>
            <a:r>
              <a:rPr lang="en-US" sz="2400" dirty="0">
                <a:solidFill>
                  <a:schemeClr val="tx1"/>
                </a:solidFill>
              </a:rPr>
              <a:t>Section 8-2.1408 (Performance Standards) has 48 specific requirements</a:t>
            </a:r>
          </a:p>
          <a:p>
            <a:r>
              <a:rPr lang="en-US" sz="2400" dirty="0">
                <a:solidFill>
                  <a:schemeClr val="tx1"/>
                </a:solidFill>
              </a:rPr>
              <a:t>Requires public notice and hearing(s)</a:t>
            </a:r>
          </a:p>
          <a:p>
            <a:r>
              <a:rPr lang="en-US" sz="2400" dirty="0">
                <a:solidFill>
                  <a:schemeClr val="tx1"/>
                </a:solidFill>
              </a:rPr>
              <a:t>Discretionary land use process vs ministerial licensing process</a:t>
            </a:r>
          </a:p>
          <a:p>
            <a:r>
              <a:rPr lang="en-US" sz="2400" dirty="0">
                <a:solidFill>
                  <a:schemeClr val="tx1"/>
                </a:solidFill>
              </a:rPr>
              <a:t>CUP runs with the site vs License runs with the licensee</a:t>
            </a:r>
          </a:p>
          <a:p>
            <a:r>
              <a:rPr lang="en-US" sz="2400" dirty="0">
                <a:solidFill>
                  <a:schemeClr val="tx1"/>
                </a:solidFill>
              </a:rPr>
              <a:t>Long-term vs annual</a:t>
            </a:r>
          </a:p>
          <a:p>
            <a:r>
              <a:rPr lang="en-US" sz="2400" dirty="0">
                <a:solidFill>
                  <a:schemeClr val="tx1"/>
                </a:solidFill>
              </a:rPr>
              <a:t>Recommended caps on use permits and licenses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9FDA7-8EC0-0643-BD05-1F0A6E42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633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346" y="689424"/>
            <a:ext cx="8911687" cy="1280890"/>
          </a:xfrm>
        </p:spPr>
        <p:txBody>
          <a:bodyPr>
            <a:normAutofit/>
          </a:bodyPr>
          <a:lstStyle/>
          <a:p>
            <a:r>
              <a:rPr lang="en-US" sz="4000" b="1" dirty="0"/>
              <a:t>Overview of Final EIR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934" y="1565474"/>
            <a:ext cx="8915401" cy="460310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sz="3200" dirty="0">
                <a:solidFill>
                  <a:schemeClr val="tx1"/>
                </a:solidFill>
              </a:rPr>
              <a:t>Two volumes = Draft EIR plus Final EIR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solidFill>
                  <a:schemeClr val="tx1"/>
                </a:solidFill>
              </a:rPr>
              <a:t>5 Equal Weight Alternatives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solidFill>
                  <a:schemeClr val="tx1"/>
                </a:solidFill>
              </a:rPr>
              <a:t>Proposed CLUO (with other existing state and local requirements) mitigates most impacts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solidFill>
                  <a:schemeClr val="tx1"/>
                </a:solidFill>
              </a:rPr>
              <a:t>Visual Character impacts and Odor impacts remain significant and unavoidable 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solidFill>
                  <a:schemeClr val="tx1"/>
                </a:solidFill>
              </a:rPr>
              <a:t>78 Comment Letters – 955 Comments – 1/4 on EIR/CEQA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solidFill>
                  <a:schemeClr val="tx1"/>
                </a:solidFill>
              </a:rPr>
              <a:t>17 Master Responses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solidFill>
                  <a:schemeClr val="tx1"/>
                </a:solidFill>
              </a:rPr>
              <a:t>Individual responses to all questions and comments</a:t>
            </a:r>
          </a:p>
          <a:p>
            <a:pPr>
              <a:lnSpc>
                <a:spcPct val="120000"/>
              </a:lnSpc>
            </a:pPr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780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49C3A-E188-4714-841E-1B6551628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1A53E84-1B58-44D0-BF97-D9C8702C2AB5}"/>
              </a:ext>
            </a:extLst>
          </p:cNvPr>
          <p:cNvGraphicFramePr>
            <a:graphicFrameLocks noGrp="1"/>
          </p:cNvGraphicFramePr>
          <p:nvPr/>
        </p:nvGraphicFramePr>
        <p:xfrm>
          <a:off x="2167810" y="53607"/>
          <a:ext cx="8528184" cy="6746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64092">
                  <a:extLst>
                    <a:ext uri="{9D8B030D-6E8A-4147-A177-3AD203B41FA5}">
                      <a16:colId xmlns:a16="http://schemas.microsoft.com/office/drawing/2014/main" val="358142447"/>
                    </a:ext>
                  </a:extLst>
                </a:gridCol>
                <a:gridCol w="4264092">
                  <a:extLst>
                    <a:ext uri="{9D8B030D-6E8A-4147-A177-3AD203B41FA5}">
                      <a16:colId xmlns:a16="http://schemas.microsoft.com/office/drawing/2014/main" val="2095279180"/>
                    </a:ext>
                  </a:extLst>
                </a:gridCol>
              </a:tblGrid>
              <a:tr h="21504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ALTERNATIVE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42" marR="66242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KEY FEATURES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42" marR="66242" marT="0" marB="0"/>
                </a:tc>
                <a:extLst>
                  <a:ext uri="{0D108BD9-81ED-4DB2-BD59-A6C34878D82A}">
                    <a16:rowId xmlns:a16="http://schemas.microsoft.com/office/drawing/2014/main" val="1988526525"/>
                  </a:ext>
                </a:extLst>
              </a:tr>
              <a:tr h="129030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 Project – Existing Licensing Program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42" marR="66242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Existing Conditions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Cap of 78 cultivation licenses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Licensing ordinance applies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CLUO and mitigation measures do not apply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75/1,000-foot buffers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42" marR="66242" marT="0" marB="0"/>
                </a:tc>
                <a:extLst>
                  <a:ext uri="{0D108BD9-81ED-4DB2-BD59-A6C34878D82A}">
                    <a16:rowId xmlns:a16="http://schemas.microsoft.com/office/drawing/2014/main" val="2844638142"/>
                  </a:ext>
                </a:extLst>
              </a:tr>
              <a:tr h="11143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Alt 1 – Cultivation (Ancillary Nurseries and Processing Only) with Existing Limits (Existing Operations with CLUO)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(CEQA Preferred Alternative)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42" marR="66242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 Project plus CLUO and EIR mitigations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Cap of 78 cultivation licenses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Ancillary nurseries and processing (for on-site product only)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Licensing ordinance applies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CLUO and mitigation measures apply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75/1,000-foot buffers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42" marR="66242" marT="0" marB="0"/>
                </a:tc>
                <a:extLst>
                  <a:ext uri="{0D108BD9-81ED-4DB2-BD59-A6C34878D82A}">
                    <a16:rowId xmlns:a16="http://schemas.microsoft.com/office/drawing/2014/main" val="2450886218"/>
                  </a:ext>
                </a:extLst>
              </a:tr>
              <a:tr h="86020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Alt 2 – All license Types with Moderate Limits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42" marR="66242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Alternative 1 limits plus non-cultivation uses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Cap of 132 licenses (80 cultivation/52 non-cultivation)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Licensing ordinance applies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CLUO and mitigation measures apply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1,000-foot buffers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42" marR="66242" marT="0" marB="0"/>
                </a:tc>
                <a:extLst>
                  <a:ext uri="{0D108BD9-81ED-4DB2-BD59-A6C34878D82A}">
                    <a16:rowId xmlns:a16="http://schemas.microsoft.com/office/drawing/2014/main" val="2955925266"/>
                  </a:ext>
                </a:extLst>
              </a:tr>
              <a:tr h="86020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Alt 3 – All License Types with High Limits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42" marR="66242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Alternative 2 limits X 2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Cap of 264 licenses (160 cultivation/104 non-cultivation)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Licensing ordinance applies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CLUO and mitigation measures apply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75-foot buffers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42" marR="66242" marT="0" marB="0"/>
                </a:tc>
                <a:extLst>
                  <a:ext uri="{0D108BD9-81ED-4DB2-BD59-A6C34878D82A}">
                    <a16:rowId xmlns:a16="http://schemas.microsoft.com/office/drawing/2014/main" val="4141405088"/>
                  </a:ext>
                </a:extLst>
              </a:tr>
              <a:tr h="11143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Alt 4 – Mixed Light/Indoor License Types Only with Moderate Limits, No Hoop Houses or Outdoor Types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42" marR="66242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Alternative 2 limits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 outdoor uses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All uses in greenhouses or indoors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Cap of 132 licenses (80 cultivation/52 non-cultivation)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Licensing ordinance applies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CLUO and mitigation measures apply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 buffers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42" marR="66242" marT="0" marB="0"/>
                </a:tc>
                <a:extLst>
                  <a:ext uri="{0D108BD9-81ED-4DB2-BD59-A6C34878D82A}">
                    <a16:rowId xmlns:a16="http://schemas.microsoft.com/office/drawing/2014/main" val="2842574390"/>
                  </a:ext>
                </a:extLst>
              </a:tr>
              <a:tr h="11143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Alt 5 – All License Types with Moderate Limits, </a:t>
                      </a:r>
                      <a:r>
                        <a:rPr lang="en-US" sz="1100" dirty="0" err="1">
                          <a:effectLst/>
                        </a:rPr>
                        <a:t>wthin</a:t>
                      </a:r>
                      <a:r>
                        <a:rPr lang="en-US" sz="1100" dirty="0">
                          <a:effectLst/>
                        </a:rPr>
                        <a:t> Ag Zones Only, No Retail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42" marR="66242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Alternative 2 limits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Cannabis uses in AG zones only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 Retail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Cap of 130 licenses (80 cultivation/50 non-cultivation)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Licensing ordinance applies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CLUO and mitigation measures apply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1,000-foot buffers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42" marR="66242" marT="0" marB="0"/>
                </a:tc>
                <a:extLst>
                  <a:ext uri="{0D108BD9-81ED-4DB2-BD59-A6C34878D82A}">
                    <a16:rowId xmlns:a16="http://schemas.microsoft.com/office/drawing/2014/main" val="1434113416"/>
                  </a:ext>
                </a:extLst>
              </a:tr>
            </a:tbl>
          </a:graphicData>
        </a:graphic>
      </p:graphicFrame>
      <p:sp>
        <p:nvSpPr>
          <p:cNvPr id="11" name="Rectangle 2">
            <a:extLst>
              <a:ext uri="{FF2B5EF4-FFF2-40B4-BE49-F238E27FC236}">
                <a16:creationId xmlns:a16="http://schemas.microsoft.com/office/drawing/2014/main" id="{FFDBB041-167B-40F4-86D8-7A3F2DA75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31899" y="1850434"/>
            <a:ext cx="18130496" cy="65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34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Master Responses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5" y="1478279"/>
            <a:ext cx="8915401" cy="5146455"/>
          </a:xfrm>
        </p:spPr>
        <p:txBody>
          <a:bodyPr>
            <a:normAutofit fontScale="92500"/>
          </a:bodyPr>
          <a:lstStyle/>
          <a:p>
            <a:pPr marL="342909" lvl="1" indent="-342909"/>
            <a:r>
              <a:rPr lang="en-US" sz="3000" dirty="0"/>
              <a:t>MR 1: No Project Alt and No Cannabis Alt</a:t>
            </a:r>
          </a:p>
          <a:p>
            <a:pPr marL="342909" lvl="1" indent="-342909"/>
            <a:r>
              <a:rPr lang="en-US" sz="3000" dirty="0"/>
              <a:t>MR 2: Baseline Conditions Used in the Draft EIR</a:t>
            </a:r>
          </a:p>
          <a:p>
            <a:pPr marL="342909" lvl="1" indent="-342909"/>
            <a:r>
              <a:rPr lang="en-US" sz="3000" dirty="0"/>
              <a:t>MR 3: Range of Alts Evaluated in the Draft EIR</a:t>
            </a:r>
          </a:p>
          <a:p>
            <a:pPr marL="342909" lvl="1" indent="-342909"/>
            <a:r>
              <a:rPr lang="en-US" sz="3000" dirty="0"/>
              <a:t>MR 4: CEQA Alts and County Decision-Making</a:t>
            </a:r>
          </a:p>
          <a:p>
            <a:pPr marL="342909" lvl="1" indent="-342909"/>
            <a:r>
              <a:rPr lang="en-US" sz="3000" dirty="0"/>
              <a:t>MR 5: Cannabis as an Agricultural Crop</a:t>
            </a:r>
          </a:p>
          <a:p>
            <a:pPr marL="342909" lvl="1" indent="-342909"/>
            <a:r>
              <a:rPr lang="en-US" sz="3000" dirty="0"/>
              <a:t>MR 6: Economic Effects and Property Values</a:t>
            </a:r>
          </a:p>
          <a:p>
            <a:pPr marL="342909" lvl="1" indent="-342909"/>
            <a:r>
              <a:rPr lang="en-US" sz="3000" dirty="0"/>
              <a:t>MR 7: Code Enforcement and Crime</a:t>
            </a:r>
          </a:p>
          <a:p>
            <a:pPr marL="342909" lvl="1" indent="-342909"/>
            <a:r>
              <a:rPr lang="en-US" sz="3000" dirty="0"/>
              <a:t>MR 8: Marijuana and Hemp</a:t>
            </a:r>
          </a:p>
          <a:p>
            <a:pPr marL="342909" lvl="1" indent="-342909"/>
            <a:r>
              <a:rPr lang="en-US" sz="3000" dirty="0"/>
              <a:t>MR 9: Buffers</a:t>
            </a:r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89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Master Responses (continued)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5" y="1478279"/>
            <a:ext cx="8915401" cy="5146455"/>
          </a:xfrm>
        </p:spPr>
        <p:txBody>
          <a:bodyPr>
            <a:normAutofit/>
          </a:bodyPr>
          <a:lstStyle/>
          <a:p>
            <a:pPr marL="342909" lvl="1" indent="-342909"/>
            <a:r>
              <a:rPr lang="en-US" sz="3000" dirty="0"/>
              <a:t>MR 10: CUP Process and Overconcentration</a:t>
            </a:r>
          </a:p>
          <a:p>
            <a:pPr marL="342909" lvl="1" indent="-342909"/>
            <a:r>
              <a:rPr lang="en-US" sz="3000" dirty="0"/>
              <a:t>MR 11: Cultural Change</a:t>
            </a:r>
          </a:p>
          <a:p>
            <a:pPr marL="342909" lvl="1" indent="-342909"/>
            <a:r>
              <a:rPr lang="en-US" sz="3000" dirty="0"/>
              <a:t>MR 12: Expression of Opinion/Preference</a:t>
            </a:r>
          </a:p>
          <a:p>
            <a:pPr marL="342909" lvl="1" indent="-342909"/>
            <a:r>
              <a:rPr lang="en-US" sz="3000" dirty="0"/>
              <a:t>MR 13: Cannabis Tax Revenue</a:t>
            </a:r>
          </a:p>
          <a:p>
            <a:pPr marL="342909" lvl="1" indent="-342909"/>
            <a:r>
              <a:rPr lang="en-US" sz="3000" dirty="0"/>
              <a:t>MR 14: County Cannabis Disclosures</a:t>
            </a:r>
          </a:p>
          <a:p>
            <a:pPr marL="342909" lvl="1" indent="-342909"/>
            <a:r>
              <a:rPr lang="en-US" sz="3000" dirty="0"/>
              <a:t>MR 15: Traffic Analysis</a:t>
            </a:r>
          </a:p>
          <a:p>
            <a:pPr marL="342909" lvl="1" indent="-342909"/>
            <a:r>
              <a:rPr lang="en-US" sz="3000" dirty="0"/>
              <a:t>MR 16: Cannabis Licensing Program</a:t>
            </a:r>
          </a:p>
          <a:p>
            <a:pPr marL="342909" lvl="1" indent="-342909"/>
            <a:r>
              <a:rPr lang="en-US" sz="3000" dirty="0"/>
              <a:t>MR 17: Consolidated Cannabis Campus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841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866E-A51A-0147-8F93-F65BCE5DB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Key CLUO Decisions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76CA9-8823-FA47-8E9B-A814B49B5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5" y="1771650"/>
            <a:ext cx="8915401" cy="4139572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Base EIR Alternative </a:t>
            </a:r>
          </a:p>
          <a:p>
            <a:r>
              <a:rPr lang="en-US" sz="2400" dirty="0">
                <a:solidFill>
                  <a:schemeClr val="tx1"/>
                </a:solidFill>
              </a:rPr>
              <a:t>Range of Cannabis Uses/Types</a:t>
            </a:r>
          </a:p>
          <a:p>
            <a:r>
              <a:rPr lang="en-US" sz="2400" dirty="0">
                <a:solidFill>
                  <a:schemeClr val="tx1"/>
                </a:solidFill>
              </a:rPr>
              <a:t>Allowed Locations</a:t>
            </a:r>
          </a:p>
          <a:p>
            <a:r>
              <a:rPr lang="en-US" sz="2400" dirty="0">
                <a:solidFill>
                  <a:schemeClr val="tx1"/>
                </a:solidFill>
              </a:rPr>
              <a:t>Use Permit Cap</a:t>
            </a:r>
          </a:p>
          <a:p>
            <a:r>
              <a:rPr lang="en-US" sz="2400" dirty="0">
                <a:solidFill>
                  <a:schemeClr val="tx1"/>
                </a:solidFill>
              </a:rPr>
              <a:t>License Type Caps</a:t>
            </a:r>
          </a:p>
          <a:p>
            <a:r>
              <a:rPr lang="en-US" sz="2400" dirty="0">
                <a:solidFill>
                  <a:schemeClr val="tx1"/>
                </a:solidFill>
              </a:rPr>
              <a:t>Buffers</a:t>
            </a:r>
          </a:p>
          <a:p>
            <a:r>
              <a:rPr lang="en-US" sz="2400" dirty="0">
                <a:solidFill>
                  <a:schemeClr val="tx1"/>
                </a:solidFill>
              </a:rPr>
              <a:t>Over-Concentration Threshold</a:t>
            </a:r>
          </a:p>
          <a:p>
            <a:r>
              <a:rPr lang="en-US" sz="2400" dirty="0">
                <a:solidFill>
                  <a:schemeClr val="tx1"/>
                </a:solidFill>
              </a:rPr>
              <a:t>Personal Use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9FDA7-8EC0-0643-BD05-1F0A6E42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3125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15807</TotalTime>
  <Words>1729</Words>
  <Application>Microsoft Office PowerPoint</Application>
  <PresentationFormat>Widescreen</PresentationFormat>
  <Paragraphs>325</Paragraphs>
  <Slides>25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Century Gothic</vt:lpstr>
      <vt:lpstr>Wingdings</vt:lpstr>
      <vt:lpstr>Wingdings 3</vt:lpstr>
      <vt:lpstr>Wisp</vt:lpstr>
      <vt:lpstr>  Yolo County  Cannabis Land Use Ordinance  BOARD OF SUPERVISORS Workshop January 19, 2021  </vt:lpstr>
      <vt:lpstr>Purpose of Meeting</vt:lpstr>
      <vt:lpstr>Background</vt:lpstr>
      <vt:lpstr>Overview of CLUO and Use Permits</vt:lpstr>
      <vt:lpstr>Overview of Final EIR</vt:lpstr>
      <vt:lpstr>PowerPoint Presentation</vt:lpstr>
      <vt:lpstr>Master Responses </vt:lpstr>
      <vt:lpstr>Master Responses (continued)  </vt:lpstr>
      <vt:lpstr>Key CLUO Decisions</vt:lpstr>
      <vt:lpstr>PowerPoint Presentation</vt:lpstr>
      <vt:lpstr>CAC Composite Recommendation </vt:lpstr>
      <vt:lpstr>Overall Considerations for CLUO </vt:lpstr>
      <vt:lpstr>Staff/Commission Recommendation </vt:lpstr>
      <vt:lpstr>Considerations for Use Permit and License Caps </vt:lpstr>
      <vt:lpstr>Staff and Planning Commission Recommended Buffers </vt:lpstr>
      <vt:lpstr>Buffer Exhibit</vt:lpstr>
      <vt:lpstr>Considerations for Residential Buffers </vt:lpstr>
      <vt:lpstr>Residential Buffer Implications</vt:lpstr>
      <vt:lpstr>Other Commission Recommendations </vt:lpstr>
      <vt:lpstr>Cannabis Greenhouse Setbacks</vt:lpstr>
      <vt:lpstr>Buffer Easement</vt:lpstr>
      <vt:lpstr>Next Steps</vt:lpstr>
      <vt:lpstr>Focus for February 23rd Deliberations</vt:lpstr>
      <vt:lpstr>Recommended Action for February 23</vt:lpstr>
      <vt:lpstr>  Thank you!</vt:lpstr>
    </vt:vector>
  </TitlesOfParts>
  <Company>YOLO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Cannabis Update</dc:title>
  <dc:creator>Leslie Lindbo</dc:creator>
  <cp:lastModifiedBy>Heidi Tschudin</cp:lastModifiedBy>
  <cp:revision>919</cp:revision>
  <cp:lastPrinted>2019-11-19T19:41:48Z</cp:lastPrinted>
  <dcterms:created xsi:type="dcterms:W3CDTF">2017-10-24T16:19:31Z</dcterms:created>
  <dcterms:modified xsi:type="dcterms:W3CDTF">2021-01-15T20:30:30Z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-1776414892</vt:i4>
  </property>
  <property fmtid="{D5CDD505-2E9C-101B-9397-08002B2CF9AE}" pid="4" name="_EmailSubject">
    <vt:lpwstr>Proposed Powerpoint and Remarks</vt:lpwstr>
  </property>
  <property fmtid="{D5CDD505-2E9C-101B-9397-08002B2CF9AE}" pid="5" name="_AuthorEmail">
    <vt:lpwstr>htschudin@sbcglobal.net</vt:lpwstr>
  </property>
  <property fmtid="{D5CDD505-2E9C-101B-9397-08002B2CF9AE}" pid="6" name="_AuthorEmailDisplayName">
    <vt:lpwstr>htschudin@sbcglobal.net</vt:lpwstr>
  </property>
</Properties>
</file>