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28" r:id="rId3"/>
    <p:sldId id="361" r:id="rId4"/>
    <p:sldId id="363" r:id="rId5"/>
    <p:sldId id="364" r:id="rId6"/>
    <p:sldId id="365" r:id="rId7"/>
    <p:sldId id="340" r:id="rId8"/>
    <p:sldId id="366" r:id="rId9"/>
    <p:sldId id="342" r:id="rId10"/>
    <p:sldId id="343" r:id="rId11"/>
    <p:sldId id="367" r:id="rId12"/>
    <p:sldId id="368" r:id="rId13"/>
    <p:sldId id="369" r:id="rId14"/>
    <p:sldId id="348" r:id="rId15"/>
    <p:sldId id="356" r:id="rId16"/>
    <p:sldId id="370" r:id="rId17"/>
    <p:sldId id="371" r:id="rId18"/>
    <p:sldId id="372" r:id="rId19"/>
    <p:sldId id="275" r:id="rId20"/>
  </p:sldIdLst>
  <p:sldSz cx="12192000" cy="6858000"/>
  <p:notesSz cx="7010400" cy="92964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kayle Neuvert" initials="MN" lastIdx="3" clrIdx="0">
    <p:extLst>
      <p:ext uri="{19B8F6BF-5375-455C-9EA6-DF929625EA0E}">
        <p15:presenceInfo xmlns:p15="http://schemas.microsoft.com/office/powerpoint/2012/main" userId="S-1-5-21-2014279508-660360538-6498272-47508" providerId="AD"/>
      </p:ext>
    </p:extLst>
  </p:cmAuthor>
  <p:cmAuthor id="2" name="TSMZ" initials="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FFFF"/>
    <a:srgbClr val="F6F3EE"/>
    <a:srgbClr val="F9E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9" autoAdjust="0"/>
    <p:restoredTop sz="89559" autoAdjust="0"/>
  </p:normalViewPr>
  <p:slideViewPr>
    <p:cSldViewPr snapToGrid="0">
      <p:cViewPr varScale="1">
        <p:scale>
          <a:sx n="147" d="100"/>
          <a:sy n="147" d="100"/>
        </p:scale>
        <p:origin x="2976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3420" y="-7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2A9A74-0FDB-410F-A884-6E762DCB495B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4F107DB-E19B-4C4E-AFC7-43263CCEB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34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D45EFF-5B95-4253-AF77-062EBFF84ED2}" type="datetimeFigureOut">
              <a:rPr lang="en-US" smtClean="0"/>
              <a:t>6/13/2021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B58AE8-557E-467F-8F8E-B3E0069A16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58AE8-557E-467F-8F8E-B3E0069A16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181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58AE8-557E-467F-8F8E-B3E0069A16B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93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58AE8-557E-467F-8F8E-B3E0069A16B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249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58AE8-557E-467F-8F8E-B3E0069A16B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453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58AE8-557E-467F-8F8E-B3E0069A16B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99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58AE8-557E-467F-8F8E-B3E0069A16B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161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58AE8-557E-467F-8F8E-B3E0069A16B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828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58AE8-557E-467F-8F8E-B3E0069A16B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58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58AE8-557E-467F-8F8E-B3E0069A16B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892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58AE8-557E-467F-8F8E-B3E0069A16B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79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58AE8-557E-467F-8F8E-B3E0069A16B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229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58AE8-557E-467F-8F8E-B3E0069A16B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117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58AE8-557E-467F-8F8E-B3E0069A16B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73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58AE8-557E-467F-8F8E-B3E0069A16B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90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58AE8-557E-467F-8F8E-B3E0069A16B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60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58AE8-557E-467F-8F8E-B3E0069A16B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54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58AE8-557E-467F-8F8E-B3E0069A16B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26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58AE8-557E-467F-8F8E-B3E0069A16B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00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58AE8-557E-467F-8F8E-B3E0069A16B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2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9950" y="3119578"/>
            <a:ext cx="8382000" cy="1566722"/>
          </a:xfrm>
          <a:prstGeom prst="rect">
            <a:avLst/>
          </a:prstGeom>
          <a:noFill/>
        </p:spPr>
        <p:txBody>
          <a:bodyPr lIns="0" rIns="0" anchor="b" anchorCtr="0">
            <a:no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4800" b="0" cap="none" spc="150" baseline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35" y="3664910"/>
            <a:ext cx="2540556" cy="254055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9950" y="4838700"/>
            <a:ext cx="8382000" cy="1366766"/>
          </a:xfrm>
        </p:spPr>
        <p:txBody>
          <a:bodyPr lIns="0" tIns="91440" rIns="0" bIns="45720" anchor="t">
            <a:normAutofit/>
          </a:bodyPr>
          <a:lstStyle>
            <a:lvl1pPr marL="0" indent="0" algn="l">
              <a:buNone/>
              <a:defRPr sz="2800" b="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09950" y="4762500"/>
            <a:ext cx="838504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"/>
          <a:stretch/>
        </p:blipFill>
        <p:spPr>
          <a:xfrm>
            <a:off x="0" y="0"/>
            <a:ext cx="12192000" cy="310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06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92157" y="348004"/>
            <a:ext cx="5580889" cy="1480796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4400" b="0" cap="none" spc="150" baseline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2158" y="2328008"/>
            <a:ext cx="5580889" cy="4415692"/>
          </a:xfrm>
        </p:spPr>
        <p:txBody>
          <a:bodyPr lIns="0" tIns="91440" bIns="91440" anchor="t">
            <a:noAutofit/>
          </a:bodyPr>
          <a:lstStyle>
            <a:lvl1pPr marL="0" indent="0" algn="ctr">
              <a:buNone/>
              <a:defRPr sz="2800" b="0" cap="none" spc="0" baseline="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292158" y="2169747"/>
            <a:ext cx="5580888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57200" y="457201"/>
            <a:ext cx="6858001" cy="59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42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089" y="1946275"/>
            <a:ext cx="11430000" cy="48006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93089" y="362855"/>
            <a:ext cx="11430000" cy="1582058"/>
          </a:xfrm>
          <a:prstGeom prst="rect">
            <a:avLst/>
          </a:prstGeom>
        </p:spPr>
        <p:txBody>
          <a:bodyPr vert="horz" lIns="228600" tIns="45720" rIns="228600" bIns="45720" rtlCol="0" anchor="ctr">
            <a:normAutofit/>
          </a:bodyPr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93091" y="6356350"/>
            <a:ext cx="1624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6">
                    <a:lumMod val="75000"/>
                  </a:schemeClr>
                </a:solidFill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6/13/2021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0242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6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8914" y="6356350"/>
            <a:ext cx="341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425" y="5708297"/>
            <a:ext cx="1038578" cy="103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6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rgbClr val="F6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091" y="1629863"/>
            <a:ext cx="384048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7851" y="1629863"/>
            <a:ext cx="384048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1"/>
          </p:nvPr>
        </p:nvSpPr>
        <p:spPr>
          <a:xfrm>
            <a:off x="7982611" y="1629863"/>
            <a:ext cx="3840480" cy="5120640"/>
          </a:xfrm>
          <a:ln>
            <a:noFill/>
          </a:ln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93090" y="362855"/>
            <a:ext cx="11430001" cy="1267008"/>
          </a:xfrm>
          <a:prstGeom prst="rect">
            <a:avLst/>
          </a:prstGeom>
        </p:spPr>
        <p:txBody>
          <a:bodyPr vert="horz" lIns="228600" tIns="45720" rIns="22860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8914" y="6356350"/>
            <a:ext cx="341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3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089" y="1944913"/>
            <a:ext cx="5474477" cy="653572"/>
          </a:xfrm>
          <a:effectLst/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spc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089" y="2698115"/>
            <a:ext cx="5474478" cy="4023360"/>
          </a:xfrm>
          <a:effectLst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23991" y="1944913"/>
            <a:ext cx="5499100" cy="659023"/>
          </a:xfrm>
          <a:effectLst/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spc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4"/>
          </p:nvPr>
        </p:nvSpPr>
        <p:spPr>
          <a:xfrm>
            <a:off x="6323991" y="2698115"/>
            <a:ext cx="5499100" cy="4023360"/>
          </a:xfrm>
          <a:effectLst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93090" y="362855"/>
            <a:ext cx="11430001" cy="1582058"/>
          </a:xfrm>
          <a:prstGeom prst="rect">
            <a:avLst/>
          </a:prstGeom>
        </p:spPr>
        <p:txBody>
          <a:bodyPr vert="horz" lIns="228600" tIns="45720" rIns="22860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8914" y="6356350"/>
            <a:ext cx="341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607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393089" y="362855"/>
            <a:ext cx="11430000" cy="1582058"/>
          </a:xfrm>
          <a:prstGeom prst="rect">
            <a:avLst/>
          </a:prstGeom>
        </p:spPr>
        <p:txBody>
          <a:bodyPr vert="horz" lIns="228600" tIns="45720" rIns="228600" bIns="45720" rtlCol="0" anchor="ctr">
            <a:normAutofit/>
          </a:bodyPr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564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467" y="533400"/>
            <a:ext cx="8627533" cy="1187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041FA-41AB-4EA8-8627-CFB32BBCA886}" type="datetime1">
              <a:rPr lang="en-US"/>
              <a:pPr>
                <a:defRPr/>
              </a:pPr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A6693-F9A1-473C-A424-F1C29889EF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8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A7CCC-5AED-4B81-82D7-09BD0AE43555}" type="datetime1">
              <a:rPr lang="en-US"/>
              <a:pPr>
                <a:defRPr/>
              </a:pPr>
              <a:t>6/13/2021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DC527-4191-411B-B000-C28B9BC382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64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946275"/>
            <a:ext cx="11430000" cy="4800600"/>
          </a:xfrm>
          <a:prstGeom prst="rect">
            <a:avLst/>
          </a:prstGeom>
          <a:noFill/>
          <a:ln>
            <a:noFill/>
          </a:ln>
        </p:spPr>
        <p:txBody>
          <a:bodyPr vert="horz" lIns="228600" tIns="228600" rIns="228600" bIns="45720" rtlCol="0" anchor="t" anchorCtr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3091" y="6356350"/>
            <a:ext cx="1624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6">
                    <a:lumMod val="75000"/>
                  </a:schemeClr>
                </a:solidFill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0242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6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8914" y="6356350"/>
            <a:ext cx="341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62855"/>
            <a:ext cx="11430000" cy="1600200"/>
          </a:xfrm>
          <a:prstGeom prst="rect">
            <a:avLst/>
          </a:prstGeom>
          <a:solidFill>
            <a:schemeClr val="accent2"/>
          </a:solidFill>
        </p:spPr>
        <p:txBody>
          <a:bodyPr vert="horz" lIns="228600" tIns="45720" rIns="22860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425" y="5708297"/>
            <a:ext cx="1038578" cy="103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5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900" r:id="rId2"/>
    <p:sldLayoutId id="2147483901" r:id="rId3"/>
    <p:sldLayoutId id="2147483892" r:id="rId4"/>
    <p:sldLayoutId id="2147483893" r:id="rId5"/>
    <p:sldLayoutId id="2147483894" r:id="rId6"/>
    <p:sldLayoutId id="2147483902" r:id="rId7"/>
    <p:sldLayoutId id="2147483903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 2" pitchFamily="18" charset="2"/>
        <a:buNone/>
        <a:defRPr sz="2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"/>
        <a:defRPr sz="24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2"/>
        </a:buClr>
        <a:buFont typeface="Corbel" panose="020B0503020204020204" pitchFamily="34" charset="0"/>
        <a:buChar char="–"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2"/>
        </a:buClr>
        <a:buFont typeface="Courier New" panose="02070309020205020404" pitchFamily="49" charset="0"/>
        <a:buChar char="o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339830" y="3119578"/>
            <a:ext cx="8452120" cy="1566722"/>
          </a:xfrm>
        </p:spPr>
        <p:txBody>
          <a:bodyPr/>
          <a:lstStyle/>
          <a:p>
            <a:r>
              <a:rPr lang="en-US" sz="3900" dirty="0"/>
              <a:t/>
            </a:r>
            <a:br>
              <a:rPr lang="en-US" sz="3900" dirty="0"/>
            </a:br>
            <a:r>
              <a:rPr lang="en-US" sz="3900" dirty="0" smtClean="0"/>
              <a:t>Yolo County Redistricting Commission</a:t>
            </a:r>
            <a:r>
              <a:rPr lang="en-US" sz="3900" dirty="0"/>
              <a:t/>
            </a:r>
            <a:br>
              <a:rPr lang="en-US" sz="3900" dirty="0"/>
            </a:br>
            <a:r>
              <a:rPr lang="en-US" sz="3900" dirty="0"/>
              <a:t>Brown Act Training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3409950" y="4838700"/>
            <a:ext cx="8382000" cy="20193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700" i="1" dirty="0">
                <a:solidFill>
                  <a:schemeClr val="tx2"/>
                </a:solidFill>
              </a:rPr>
              <a:t>Presented By: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Ron Martinez, Assistant County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Counsel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62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1" dirty="0"/>
              <a:t>Items </a:t>
            </a:r>
            <a:r>
              <a:rPr lang="en-US" altLang="en-US" b="1" u="sng" dirty="0"/>
              <a:t>NOT</a:t>
            </a:r>
            <a:r>
              <a:rPr lang="en-US" altLang="en-US" b="1" dirty="0"/>
              <a:t> on the Agenda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No action can be taken… </a:t>
            </a:r>
            <a:r>
              <a:rPr lang="en-US" altLang="en-US" sz="2400" u="sng" dirty="0"/>
              <a:t>except when</a:t>
            </a:r>
            <a:r>
              <a:rPr lang="en-US" altLang="en-US" sz="2400" dirty="0"/>
              <a:t>:</a:t>
            </a:r>
          </a:p>
          <a:p>
            <a:pPr marL="914400" lvl="1" indent="-4572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Majority decides there is an </a:t>
            </a:r>
            <a:r>
              <a:rPr lang="en-US" altLang="en-US" b="1" dirty="0"/>
              <a:t>emergency</a:t>
            </a:r>
            <a:r>
              <a:rPr lang="en-US" altLang="en-US" dirty="0"/>
              <a:t> situation; </a:t>
            </a:r>
            <a:r>
              <a:rPr lang="en-US" altLang="en-US" b="1" dirty="0"/>
              <a:t>or</a:t>
            </a:r>
          </a:p>
          <a:p>
            <a:pPr marL="914400" lvl="1" indent="-4572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2/3 of the members present (or all members if less than 2/3 are present) vote that </a:t>
            </a:r>
            <a:r>
              <a:rPr lang="en-US" altLang="en-US" u="sng" dirty="0"/>
              <a:t>immediate action </a:t>
            </a:r>
            <a:r>
              <a:rPr lang="en-US" altLang="en-US" dirty="0"/>
              <a:t>is needed </a:t>
            </a:r>
            <a:r>
              <a:rPr lang="en-US" altLang="en-US" b="1" dirty="0"/>
              <a:t>and</a:t>
            </a:r>
            <a:r>
              <a:rPr lang="en-US" altLang="en-US" dirty="0"/>
              <a:t> the need came to board’s attention </a:t>
            </a:r>
            <a:r>
              <a:rPr lang="en-US" altLang="en-US" u="sng" dirty="0"/>
              <a:t>after agenda was posted </a:t>
            </a:r>
            <a:r>
              <a:rPr lang="en-US" altLang="en-US" dirty="0"/>
              <a:t>(regular meetings only); </a:t>
            </a:r>
            <a:r>
              <a:rPr lang="en-US" altLang="en-US" b="1" dirty="0"/>
              <a:t>or</a:t>
            </a:r>
          </a:p>
          <a:p>
            <a:pPr marL="914400" lvl="1" indent="-4572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When an item appeared on the agenda of, and was </a:t>
            </a:r>
            <a:r>
              <a:rPr lang="en-US" altLang="en-US" u="sng" dirty="0"/>
              <a:t>continued</a:t>
            </a:r>
            <a:r>
              <a:rPr lang="en-US" altLang="en-US" dirty="0"/>
              <a:t> from, a meeting held not more than 5 days earlier.</a:t>
            </a:r>
          </a:p>
        </p:txBody>
      </p:sp>
      <p:sp>
        <p:nvSpPr>
          <p:cNvPr id="60421" name="AutoShap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b="1" dirty="0"/>
              <a:t>Notice/Agenda and Public Participation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2636912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2189164" y="1981200"/>
            <a:ext cx="802163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7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altLang="en-US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SzPct val="100000"/>
              <a:defRPr/>
            </a:pPr>
            <a:r>
              <a:rPr lang="en-US" altLang="en-US" b="1" dirty="0"/>
              <a:t>Items </a:t>
            </a:r>
            <a:r>
              <a:rPr lang="en-US" altLang="en-US" b="1" u="sng" dirty="0"/>
              <a:t>NOT</a:t>
            </a:r>
            <a:r>
              <a:rPr lang="en-US" altLang="en-US" b="1" dirty="0"/>
              <a:t> on the Agenda (</a:t>
            </a:r>
            <a:r>
              <a:rPr lang="en-US" altLang="en-US" b="1" i="1" dirty="0"/>
              <a:t>continued</a:t>
            </a:r>
            <a:r>
              <a:rPr lang="en-US" altLang="en-US" b="1" dirty="0"/>
              <a:t>)</a:t>
            </a:r>
            <a:endParaRPr lang="en-US" altLang="en-US" dirty="0"/>
          </a:p>
          <a:p>
            <a:pPr marL="457200" indent="-457200"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During general public comment:</a:t>
            </a:r>
          </a:p>
          <a:p>
            <a:pPr marL="914400" lvl="2" indent="-457200">
              <a:lnSpc>
                <a:spcPct val="11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u="sng" dirty="0"/>
              <a:t>Brief response </a:t>
            </a:r>
            <a:r>
              <a:rPr lang="en-US" altLang="en-US" sz="2400" dirty="0"/>
              <a:t>to statements or questions during public comment is permitted</a:t>
            </a:r>
          </a:p>
          <a:p>
            <a:pPr marL="914400" lvl="3" indent="-457200">
              <a:lnSpc>
                <a:spcPct val="11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May </a:t>
            </a:r>
            <a:r>
              <a:rPr lang="en-US" altLang="en-US" sz="2400" u="sng" dirty="0"/>
              <a:t>refer to staff </a:t>
            </a:r>
            <a:r>
              <a:rPr lang="en-US" altLang="en-US" sz="2400" dirty="0"/>
              <a:t>for response during meeting</a:t>
            </a:r>
          </a:p>
          <a:p>
            <a:pPr marL="914400" lvl="3" indent="-457200">
              <a:lnSpc>
                <a:spcPct val="11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May request staff to </a:t>
            </a:r>
            <a:r>
              <a:rPr lang="en-US" altLang="en-US" sz="2400" u="sng" dirty="0"/>
              <a:t>report back </a:t>
            </a:r>
            <a:r>
              <a:rPr lang="en-US" altLang="en-US" sz="2400" dirty="0"/>
              <a:t>and/or place on a future agenda</a:t>
            </a:r>
          </a:p>
          <a:p>
            <a:pPr marL="457200" indent="-457200"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May </a:t>
            </a:r>
            <a:r>
              <a:rPr lang="en-US" altLang="en-US" sz="2400" u="sng" dirty="0"/>
              <a:t>also</a:t>
            </a:r>
            <a:r>
              <a:rPr lang="en-US" altLang="en-US" sz="2400" dirty="0"/>
              <a:t> briefly announce or report on member’s own activities</a:t>
            </a:r>
          </a:p>
        </p:txBody>
      </p:sp>
      <p:sp>
        <p:nvSpPr>
          <p:cNvPr id="60421" name="AutoShap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b="1" dirty="0"/>
              <a:t>Notice/Agenda and Public Participation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633039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en-US" b="1" dirty="0"/>
              <a:t>Rights of the Public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May address Board: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Matters on the agenda—before or during consideration of the item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Other matters within jurisdiction—regular meetings only unless Board allows otherwise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Brief response and/or referral to staff, but NO ACTION! 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u="sng" dirty="0"/>
              <a:t>Cannot</a:t>
            </a:r>
            <a:r>
              <a:rPr lang="en-US" altLang="en-US" sz="2400" dirty="0"/>
              <a:t> prohibit public criticism of agency and governing body, but personal attacks need not be permitted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chemeClr val="accent1"/>
                </a:solidFill>
              </a:rPr>
              <a:t>Reasonable time limitations and other regulations are permitted</a:t>
            </a:r>
          </a:p>
        </p:txBody>
      </p:sp>
      <p:sp>
        <p:nvSpPr>
          <p:cNvPr id="60421" name="AutoShap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b="1" dirty="0"/>
              <a:t>Notice/Agenda and Public Participation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1525721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2189164" y="1981200"/>
            <a:ext cx="802163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7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altLang="en-US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9BAFB5"/>
              </a:buClr>
              <a:buSzPct val="100000"/>
            </a:pPr>
            <a:r>
              <a:rPr lang="en-US" altLang="en-US" sz="2400" b="1" dirty="0"/>
              <a:t>Records &amp; Public Access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General rule: agendas, minutes (if any) and handouts distributed at board meetings are public records.</a:t>
            </a:r>
          </a:p>
          <a:p>
            <a:pPr marL="457200" indent="-4572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Documents pertaining to an agenda item must be made available to the public (</a:t>
            </a:r>
            <a:r>
              <a:rPr lang="en-US" altLang="en-US" sz="2400" dirty="0">
                <a:solidFill>
                  <a:schemeClr val="accent1"/>
                </a:solidFill>
              </a:rPr>
              <a:t>website posting only is ok</a:t>
            </a:r>
            <a:r>
              <a:rPr lang="en-US" altLang="en-US" sz="2400" dirty="0"/>
              <a:t>).  This includes staff handouts distributed to board members </a:t>
            </a:r>
            <a:r>
              <a:rPr lang="en-US" altLang="en-US" sz="2400" u="sng" dirty="0"/>
              <a:t>less than 72 hours </a:t>
            </a:r>
            <a:r>
              <a:rPr lang="en-US" altLang="en-US" sz="2400" dirty="0"/>
              <a:t>prior to the meeting. </a:t>
            </a:r>
          </a:p>
          <a:p>
            <a:pPr marL="457200" indent="-4572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accent1"/>
                </a:solidFill>
              </a:rPr>
              <a:t>Handouts provided by staff during a meeting must be made available to public </a:t>
            </a:r>
            <a:r>
              <a:rPr lang="en-US" altLang="en-US" sz="2400" u="sng" dirty="0">
                <a:solidFill>
                  <a:schemeClr val="accent1"/>
                </a:solidFill>
              </a:rPr>
              <a:t>at same time</a:t>
            </a:r>
            <a:r>
              <a:rPr lang="en-US" altLang="en-US" sz="2400" dirty="0">
                <a:solidFill>
                  <a:schemeClr val="accent1"/>
                </a:solidFill>
              </a:rPr>
              <a:t>; handouts from public must be made available after meeting.</a:t>
            </a:r>
          </a:p>
        </p:txBody>
      </p:sp>
      <p:sp>
        <p:nvSpPr>
          <p:cNvPr id="60421" name="AutoShap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b="1" dirty="0"/>
              <a:t>Notice/Agenda and Public Participation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889266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If situation meets one of the specific exceptions to the open meeting rules, may hold in closed session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Not enough that it is sensitive, embarrassing or controversial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Meeting is either open or closed. Cannot invite selected members of public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b="1" dirty="0"/>
              <a:t>Generally used to avoid revealing confidential information that would prejudice legal or negotiating position of the body or compromise privacy interest of employee</a:t>
            </a:r>
          </a:p>
        </p:txBody>
      </p:sp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/>
              <a:t>Closed Sessions</a:t>
            </a:r>
          </a:p>
        </p:txBody>
      </p:sp>
    </p:spTree>
    <p:extLst>
      <p:ext uri="{BB962C8B-B14F-4D97-AF65-F5344CB8AC3E}">
        <p14:creationId xmlns:p14="http://schemas.microsoft.com/office/powerpoint/2010/main" val="3395974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3089" y="2197169"/>
            <a:ext cx="5474477" cy="653572"/>
          </a:xfrm>
        </p:spPr>
        <p:txBody>
          <a:bodyPr>
            <a:noAutofit/>
          </a:bodyPr>
          <a:lstStyle/>
          <a:p>
            <a:r>
              <a:rPr lang="en-US" altLang="en-US" sz="3200" dirty="0">
                <a:solidFill>
                  <a:schemeClr val="tx1"/>
                </a:solidFill>
              </a:rPr>
              <a:t>Civil Action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lvl="1" indent="-457200"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District Attorney or </a:t>
            </a:r>
            <a:r>
              <a:rPr lang="en-US" altLang="en-US" sz="2400" u="sng" dirty="0"/>
              <a:t>any interested person</a:t>
            </a:r>
            <a:r>
              <a:rPr lang="en-US" altLang="en-US" sz="2400" dirty="0"/>
              <a:t> may ask court to: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Stop violations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Determine applicability of Brown Act to certain actions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Compel Board to tape record closed session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323991" y="2197169"/>
            <a:ext cx="5499100" cy="659023"/>
          </a:xfrm>
        </p:spPr>
        <p:txBody>
          <a:bodyPr>
            <a:noAutofit/>
          </a:bodyPr>
          <a:lstStyle/>
          <a:p>
            <a:r>
              <a:rPr lang="en-US" altLang="en-US" sz="3200" dirty="0">
                <a:solidFill>
                  <a:schemeClr val="tx1"/>
                </a:solidFill>
              </a:rPr>
              <a:t>Invalidation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457200" lvl="1" indent="-457200"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Any person may seek to invalidate an action that violates the Brown Act through a civil action</a:t>
            </a:r>
          </a:p>
          <a:p>
            <a:pPr marL="457200" lvl="1" indent="-457200"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Board first has a chance to cure—</a:t>
            </a:r>
            <a:r>
              <a:rPr lang="en-US" altLang="en-US" sz="2400" u="sng" dirty="0"/>
              <a:t>best opportunity to address an issue!</a:t>
            </a:r>
            <a:endParaRPr lang="en-US" sz="2400" u="sng" dirty="0"/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b="1" dirty="0"/>
              <a:t>Remedies For Noncompliance – </a:t>
            </a:r>
            <a:r>
              <a:rPr lang="en-US" altLang="en-US" sz="4000" b="1" dirty="0"/>
              <a:t>Enforcement, Penalties &amp; Remedies</a:t>
            </a:r>
          </a:p>
        </p:txBody>
      </p:sp>
    </p:spTree>
    <p:extLst>
      <p:ext uri="{BB962C8B-B14F-4D97-AF65-F5344CB8AC3E}">
        <p14:creationId xmlns:p14="http://schemas.microsoft.com/office/powerpoint/2010/main" val="226128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93089" y="2181403"/>
            <a:ext cx="5474477" cy="6535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en-US" sz="3200" dirty="0">
                <a:solidFill>
                  <a:schemeClr val="tx1"/>
                </a:solidFill>
              </a:rPr>
              <a:t>Costs and Attorneys’ Fees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Someone who successfully invalidates an action or enforces one of the Act’s civil remedies may seek court costs and attorneys’ fees</a:t>
            </a:r>
          </a:p>
          <a:p>
            <a:pPr lvl="1"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Award is only against the local agency, not individual members</a:t>
            </a:r>
          </a:p>
          <a:p>
            <a:pPr lvl="1"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23991" y="2181403"/>
            <a:ext cx="5499100" cy="65902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en-US" sz="3200" dirty="0">
                <a:solidFill>
                  <a:schemeClr val="tx1"/>
                </a:solidFill>
              </a:rPr>
              <a:t>Criminal Complaints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Within District Attorney’s discretion to file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A violation done with improper intent is a misdemeanor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Requirements:</a:t>
            </a:r>
          </a:p>
          <a:p>
            <a:pPr marL="571500" lvl="1" indent="-342900"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Overt act. Board must have taken action. Not just deliberation or a vote, but a collective decision. </a:t>
            </a:r>
          </a:p>
          <a:p>
            <a:pPr marL="571500" lvl="1" indent="-342900"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Intent.  Must have intended to deprive public of information to which the Board knew or should have known public is entitled.</a:t>
            </a:r>
            <a:endParaRPr lang="en-US" dirty="0"/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b="1" dirty="0"/>
              <a:t>Remedies For Noncompliance – </a:t>
            </a:r>
            <a:r>
              <a:rPr lang="en-US" altLang="en-US" sz="4000" b="1" dirty="0"/>
              <a:t>Enforcement, Penalties &amp; Remedies</a:t>
            </a:r>
          </a:p>
        </p:txBody>
      </p:sp>
    </p:spTree>
    <p:extLst>
      <p:ext uri="{BB962C8B-B14F-4D97-AF65-F5344CB8AC3E}">
        <p14:creationId xmlns:p14="http://schemas.microsoft.com/office/powerpoint/2010/main" val="1732274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b="1" dirty="0"/>
              <a:t>Existing teleconferencing rules: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altLang="en-US" sz="2000" b="1" dirty="0"/>
              <a:t>Agendas posted at each teleconference location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altLang="en-US" sz="2000" b="1" dirty="0"/>
              <a:t>Each teleconference location accessible to the public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altLang="en-US" sz="2000" b="1" dirty="0"/>
              <a:t>At least a quorum participating from within the boundaries of the agency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altLang="en-US" sz="2000" b="1" dirty="0"/>
              <a:t>Public can address body at each teleconference location</a:t>
            </a:r>
          </a:p>
        </p:txBody>
      </p:sp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effectLst/>
              </a:rPr>
              <a:t>Governor's Executive Order N-29-20 </a:t>
            </a:r>
            <a:br>
              <a:rPr lang="en-US" b="1" dirty="0">
                <a:effectLst/>
              </a:rPr>
            </a:br>
            <a:r>
              <a:rPr lang="en-US" b="1" dirty="0">
                <a:effectLst/>
              </a:rPr>
              <a:t>(March 17, 2020)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949603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b="1" dirty="0"/>
              <a:t>Executive Order’s Rules: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altLang="en-US" sz="2000" b="1" dirty="0"/>
              <a:t>Waives all provisions requiring physical presence of members, staff, or the public as a condition of participation in a public meeting.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altLang="en-US" sz="2000" b="1" dirty="0"/>
              <a:t>Give notice of the means by which members of the public can observe and offer public comment.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altLang="en-US" sz="2000" b="1" dirty="0"/>
              <a:t>Must allow members of the public to observe and address the meeting.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marL="685800" lvl="1" indent="-457200">
              <a:buFont typeface="Arial" panose="020B0604020202020204" pitchFamily="34" charset="0"/>
              <a:buChar char="•"/>
            </a:pPr>
            <a:endParaRPr lang="en-US" altLang="en-US" sz="2000" b="1" dirty="0"/>
          </a:p>
        </p:txBody>
      </p:sp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effectLst/>
              </a:rPr>
              <a:t>Governor's Executive Order N-29-20 </a:t>
            </a:r>
            <a:br>
              <a:rPr lang="en-US" b="1" dirty="0">
                <a:effectLst/>
              </a:rPr>
            </a:br>
            <a:r>
              <a:rPr lang="en-US" b="1" dirty="0">
                <a:effectLst/>
              </a:rPr>
              <a:t>(March 17, 2020)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02063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6139" y="484040"/>
            <a:ext cx="11430000" cy="5630321"/>
          </a:xfrm>
          <a:noFill/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1712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600" dirty="0"/>
              <a:t>To ensure that </a:t>
            </a:r>
            <a:r>
              <a:rPr lang="en-US" altLang="en-US" sz="2600" b="1" dirty="0"/>
              <a:t>deliberations and actions </a:t>
            </a:r>
            <a:r>
              <a:rPr lang="en-US" altLang="en-US" sz="2600" dirty="0"/>
              <a:t>of legislative bodies are </a:t>
            </a:r>
            <a:r>
              <a:rPr lang="en-US" altLang="en-US" sz="2600" b="1" dirty="0"/>
              <a:t>open and public</a:t>
            </a:r>
            <a:r>
              <a:rPr lang="en-US" altLang="en-US" sz="26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600" dirty="0"/>
              <a:t>To ensure </a:t>
            </a:r>
            <a:r>
              <a:rPr lang="en-US" altLang="en-US" sz="2600" b="1" dirty="0"/>
              <a:t>meaningful public access </a:t>
            </a:r>
            <a:r>
              <a:rPr lang="en-US" altLang="en-US" sz="2600" dirty="0"/>
              <a:t>to local government decisions.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600" dirty="0"/>
              <a:t>Meetings must be open to the public, held on a regular schedule, follow a noticed agenda.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600" dirty="0"/>
              <a:t>No secret votes.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600" dirty="0"/>
              <a:t>Not just the law, but a </a:t>
            </a:r>
            <a:r>
              <a:rPr lang="en-US" altLang="en-US" sz="2600" b="1" dirty="0"/>
              <a:t>good business practice </a:t>
            </a:r>
            <a:r>
              <a:rPr lang="en-US" altLang="en-US" sz="2600" dirty="0"/>
              <a:t>as well!</a:t>
            </a: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/>
              <a:t>Intent of the Brown Act</a:t>
            </a:r>
          </a:p>
        </p:txBody>
      </p:sp>
    </p:spTree>
    <p:extLst>
      <p:ext uri="{BB962C8B-B14F-4D97-AF65-F5344CB8AC3E}">
        <p14:creationId xmlns:p14="http://schemas.microsoft.com/office/powerpoint/2010/main" val="111697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The Act applies to the meetings of </a:t>
            </a:r>
            <a:r>
              <a:rPr lang="en-US" sz="2600" b="1" dirty="0"/>
              <a:t>“legislative bodies” </a:t>
            </a:r>
            <a:r>
              <a:rPr lang="en-US" sz="2600" dirty="0"/>
              <a:t>of local agencies.</a:t>
            </a:r>
          </a:p>
          <a:p>
            <a:pPr marL="457200" indent="457200"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Governing bodies </a:t>
            </a:r>
          </a:p>
          <a:p>
            <a:pPr marL="457200" indent="457200"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Subsidiary bodies</a:t>
            </a:r>
          </a:p>
          <a:p>
            <a:pPr marL="914400" lvl="1" indent="4572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Any board, commission, committee, or other body of a local agency created by charter, ordinance, resolution or formal action of a legislative body is itself a legislative body.</a:t>
            </a:r>
          </a:p>
          <a:p>
            <a:pPr marL="914400" lvl="1" indent="457200">
              <a:buFont typeface="Arial" panose="020B0604020202020204" pitchFamily="34" charset="0"/>
              <a:buChar char="•"/>
              <a:defRPr/>
            </a:pPr>
            <a:r>
              <a:rPr lang="en-US" b="1" dirty="0"/>
              <a:t>Exception:</a:t>
            </a:r>
            <a:r>
              <a:rPr lang="en-US" dirty="0"/>
              <a:t>  Ad hoc advisory committees.</a:t>
            </a: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/>
              <a:t>Legislative Bodies – Who Must Comply?</a:t>
            </a:r>
          </a:p>
        </p:txBody>
      </p:sp>
    </p:spTree>
    <p:extLst>
      <p:ext uri="{BB962C8B-B14F-4D97-AF65-F5344CB8AC3E}">
        <p14:creationId xmlns:p14="http://schemas.microsoft.com/office/powerpoint/2010/main" val="1910636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b="1" dirty="0"/>
              <a:t>Meetings</a:t>
            </a:r>
          </a:p>
          <a:p>
            <a:pPr marL="457200" lvl="1" indent="-4572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Congregation of </a:t>
            </a:r>
            <a:r>
              <a:rPr lang="en-US" altLang="en-US" sz="2200" b="1" dirty="0"/>
              <a:t>a majority </a:t>
            </a:r>
            <a:r>
              <a:rPr lang="en-US" altLang="en-US" sz="2200" dirty="0"/>
              <a:t>of members of a legislative body that meets </a:t>
            </a:r>
            <a:r>
              <a:rPr lang="en-US" altLang="en-US" sz="2200" b="1" dirty="0"/>
              <a:t>three elements:</a:t>
            </a:r>
            <a:endParaRPr lang="en-US" altLang="en-US" sz="2200" dirty="0"/>
          </a:p>
          <a:p>
            <a:pPr marL="914400" lvl="1" indent="-4572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Same time and place</a:t>
            </a:r>
          </a:p>
          <a:p>
            <a:pPr marL="914400" lvl="1" indent="-4572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To hear, discuss or deliberate</a:t>
            </a:r>
          </a:p>
          <a:p>
            <a:pPr marL="914400" lvl="1" indent="-4572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Matter(s) of agency business</a:t>
            </a:r>
          </a:p>
          <a:p>
            <a:pPr marL="457200" lvl="1" indent="-4572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Can include use of </a:t>
            </a:r>
            <a:r>
              <a:rPr lang="en-US" altLang="en-US" sz="2200" b="1" dirty="0"/>
              <a:t>technology</a:t>
            </a:r>
            <a:r>
              <a:rPr lang="en-US" altLang="en-US" sz="2200" dirty="0"/>
              <a:t> (email, phone) by a majority of board members to discuss an issue </a:t>
            </a:r>
          </a:p>
          <a:p>
            <a:pPr marL="457200" lvl="1" indent="-4572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/>
              <a:t>Serial meetings </a:t>
            </a:r>
            <a:r>
              <a:rPr lang="en-US" altLang="en-US" sz="2200" dirty="0"/>
              <a:t>(majority conversation in a piecemeal fashion, often asynchronous)</a:t>
            </a:r>
          </a:p>
          <a:p>
            <a:pPr marL="457200" lvl="1" indent="-4572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Meeting requires </a:t>
            </a:r>
            <a:r>
              <a:rPr lang="en-US" altLang="en-US" sz="2200" b="1" dirty="0"/>
              <a:t>quorum</a:t>
            </a:r>
            <a:r>
              <a:rPr lang="en-US" altLang="en-US" sz="2200" dirty="0"/>
              <a:t> (simple majority) to get started and stay in business</a:t>
            </a:r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/>
              <a:t>Meetings – </a:t>
            </a:r>
            <a:r>
              <a:rPr lang="en-US" altLang="en-US" sz="4000" b="1" dirty="0"/>
              <a:t>When does the Brown Act apply? </a:t>
            </a:r>
          </a:p>
        </p:txBody>
      </p:sp>
    </p:spTree>
    <p:extLst>
      <p:ext uri="{BB962C8B-B14F-4D97-AF65-F5344CB8AC3E}">
        <p14:creationId xmlns:p14="http://schemas.microsoft.com/office/powerpoint/2010/main" val="3884209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Conferences open to the public (e.g., annual association conferences)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Open and publicized community meetings (e.g., local service club)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Other legislative bodies (e.g., members of city council attending meeting of planning commission)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Social/ceremonial events (e.g. football games, wedding, retirement party, etc.)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BUT…. DON’T DISCUSS AGENCY BUSINESS </a:t>
            </a:r>
            <a:r>
              <a:rPr lang="en-US" altLang="en-US" sz="2400" u="sng" dirty="0"/>
              <a:t>UNLESS</a:t>
            </a:r>
            <a:r>
              <a:rPr lang="en-US" altLang="en-US" sz="2400" dirty="0"/>
              <a:t> PART OF AGENDA OR PROGRAM!</a:t>
            </a:r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/>
              <a:t>Meetings – </a:t>
            </a:r>
            <a:r>
              <a:rPr lang="en-US" altLang="en-US" sz="4000" b="1" dirty="0"/>
              <a:t>When does the Brown Act </a:t>
            </a:r>
            <a:r>
              <a:rPr lang="en-US" altLang="en-US" sz="4000" b="1" u="sng" dirty="0"/>
              <a:t>Not</a:t>
            </a:r>
            <a:r>
              <a:rPr lang="en-US" altLang="en-US" sz="4000" b="1" dirty="0"/>
              <a:t> Apply to Majority Discussion?</a:t>
            </a:r>
          </a:p>
        </p:txBody>
      </p:sp>
    </p:spTree>
    <p:extLst>
      <p:ext uri="{BB962C8B-B14F-4D97-AF65-F5344CB8AC3E}">
        <p14:creationId xmlns:p14="http://schemas.microsoft.com/office/powerpoint/2010/main" val="1996289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b="1" dirty="0"/>
              <a:t>Regular Meetings:</a:t>
            </a:r>
          </a:p>
          <a:p>
            <a:pPr marL="914400" lvl="1" indent="-45720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Agenda posted in publicly accessible location 72 hours before meeting. </a:t>
            </a:r>
          </a:p>
          <a:p>
            <a:pPr marL="457200" indent="-45720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b="1" dirty="0"/>
              <a:t>Special Meetings:</a:t>
            </a:r>
          </a:p>
          <a:p>
            <a:pPr marL="914400" lvl="1" indent="-45720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Called by chair or majority of board members. </a:t>
            </a:r>
          </a:p>
          <a:p>
            <a:pPr marL="914400" lvl="1" indent="-45720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24 hours before meeting:  Post notice. Notify board members in writing. Notice to requesting newspapers. </a:t>
            </a:r>
          </a:p>
          <a:p>
            <a:pPr marL="457200" indent="-45720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b="1" dirty="0"/>
              <a:t>Emergency Meetings: </a:t>
            </a:r>
          </a:p>
          <a:p>
            <a:pPr marL="914400" lvl="1" indent="-45720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For health and safety emergencies. </a:t>
            </a:r>
          </a:p>
          <a:p>
            <a:pPr marL="914400" lvl="1" indent="-45720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Same notice requirements as for special meetings, but only one hour notice required</a:t>
            </a:r>
          </a:p>
        </p:txBody>
      </p:sp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b="1" dirty="0"/>
              <a:t>Meetings – Types of Meetings</a:t>
            </a:r>
          </a:p>
        </p:txBody>
      </p:sp>
    </p:spTree>
    <p:extLst>
      <p:ext uri="{BB962C8B-B14F-4D97-AF65-F5344CB8AC3E}">
        <p14:creationId xmlns:p14="http://schemas.microsoft.com/office/powerpoint/2010/main" val="602254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b="1" dirty="0"/>
              <a:t>Requirements For Meetings</a:t>
            </a:r>
          </a:p>
          <a:p>
            <a:pPr marL="457200" indent="-457200"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/>
              <a:t>Notice</a:t>
            </a:r>
            <a:endParaRPr lang="en-US" altLang="en-US" sz="2400" dirty="0"/>
          </a:p>
          <a:p>
            <a:pPr marL="457200" indent="-457200"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/>
              <a:t>Agenda</a:t>
            </a:r>
            <a:endParaRPr lang="en-US" altLang="en-US" sz="2400" dirty="0"/>
          </a:p>
          <a:p>
            <a:pPr marL="457200" indent="-457200"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/>
              <a:t>Open and public: </a:t>
            </a:r>
            <a:r>
              <a:rPr lang="en-US" altLang="en-US" sz="2400" dirty="0"/>
              <a:t>All persons must be permitted to attend, no secret voting</a:t>
            </a:r>
          </a:p>
          <a:p>
            <a:pPr marL="457200" indent="-457200"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/>
              <a:t>No conditions on attendance: </a:t>
            </a:r>
            <a:r>
              <a:rPr lang="en-US" altLang="en-US" sz="2400" dirty="0"/>
              <a:t>May not require to sign-in, cannot charge for attendance.  </a:t>
            </a:r>
          </a:p>
        </p:txBody>
      </p:sp>
      <p:sp>
        <p:nvSpPr>
          <p:cNvPr id="21507" name="AutoShap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b="1" dirty="0"/>
              <a:t>Notice/Agenda and Public Participation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284862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sz="3300" b="1" dirty="0"/>
              <a:t>Requirements For Meetings (</a:t>
            </a:r>
            <a:r>
              <a:rPr lang="en-US" altLang="en-US" sz="3300" b="1" i="1" dirty="0"/>
              <a:t>continued</a:t>
            </a:r>
            <a:r>
              <a:rPr lang="en-US" altLang="en-US" sz="3300" b="1" dirty="0"/>
              <a:t>)</a:t>
            </a:r>
          </a:p>
          <a:p>
            <a:pPr marL="457200" indent="-457200"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Accessible</a:t>
            </a:r>
          </a:p>
          <a:p>
            <a:pPr marL="914400" lvl="1" indent="-457200"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Must provide reasonable accommodations, cannot allow some members of public to attend and others not, can’t hold in facility that prohibits attendance on discriminatory bases</a:t>
            </a:r>
          </a:p>
          <a:p>
            <a:pPr marL="457200" indent="-457200"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Video/audio recording</a:t>
            </a:r>
          </a:p>
          <a:p>
            <a:pPr marL="914400" lvl="1" indent="-457200"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Must allow photos, audio/videotaping of the meeting (unless it is disruptive to the meeting)</a:t>
            </a:r>
          </a:p>
          <a:p>
            <a:pPr marL="457200" indent="-457200"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Voting</a:t>
            </a:r>
            <a:r>
              <a:rPr lang="en-US" altLang="en-US" dirty="0"/>
              <a:t> </a:t>
            </a:r>
          </a:p>
          <a:p>
            <a:pPr marL="914400" lvl="1" indent="-457200"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Must report how each individual official votes on any action, and record the vote in the minutes.</a:t>
            </a:r>
          </a:p>
        </p:txBody>
      </p:sp>
      <p:sp>
        <p:nvSpPr>
          <p:cNvPr id="21507" name="AutoShap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b="1" dirty="0"/>
              <a:t>Notice/Agenda and Public Participation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3712867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b="1" dirty="0"/>
              <a:t>Agendas</a:t>
            </a:r>
            <a:endParaRPr lang="en-US" altLang="en-US" dirty="0"/>
          </a:p>
          <a:p>
            <a:pPr marL="457200" indent="-457200"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Must post in a location “</a:t>
            </a:r>
            <a:r>
              <a:rPr lang="en-US" altLang="en-US" sz="2400" dirty="0">
                <a:solidFill>
                  <a:schemeClr val="accent1"/>
                </a:solidFill>
              </a:rPr>
              <a:t>freely accessible to members of the public</a:t>
            </a:r>
            <a:r>
              <a:rPr lang="en-US" altLang="en-US" sz="2400" dirty="0"/>
              <a:t>” 24/7.</a:t>
            </a:r>
          </a:p>
          <a:p>
            <a:pPr marL="457200" indent="-457200"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Must state time and place of meeting and a “</a:t>
            </a:r>
            <a:r>
              <a:rPr lang="en-US" altLang="en-US" sz="2400" dirty="0">
                <a:solidFill>
                  <a:schemeClr val="accent1"/>
                </a:solidFill>
              </a:rPr>
              <a:t>brief general description</a:t>
            </a:r>
            <a:r>
              <a:rPr lang="en-US" altLang="en-US" sz="2400" dirty="0"/>
              <a:t>” of each item of business to be transacted or discussed, including items to be discussed in closed session.</a:t>
            </a:r>
          </a:p>
          <a:p>
            <a:pPr marL="457200" indent="-457200"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People should have enough information to decide whether they want to attend.</a:t>
            </a:r>
          </a:p>
          <a:p>
            <a:pPr marL="457200" indent="-457200"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Notices must be posted on agency’s website, if it has one</a:t>
            </a:r>
            <a:endParaRPr lang="en-US" altLang="en-US" sz="2400" i="1" dirty="0"/>
          </a:p>
        </p:txBody>
      </p:sp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/>
              <a:t>Notice/Agenda and Public Participation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4002496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cf6e27090217e796e534c822e28233a1aa6ef"/>
</p:tagLst>
</file>

<file path=ppt/theme/theme1.xml><?xml version="1.0" encoding="utf-8"?>
<a:theme xmlns:a="http://schemas.openxmlformats.org/drawingml/2006/main" name="Frame">
  <a:themeElements>
    <a:clrScheme name="YC Human Resources">
      <a:dk1>
        <a:sysClr val="windowText" lastClr="000000"/>
      </a:dk1>
      <a:lt1>
        <a:sysClr val="window" lastClr="FFFFFF"/>
      </a:lt1>
      <a:dk2>
        <a:srgbClr val="2F3863"/>
      </a:dk2>
      <a:lt2>
        <a:srgbClr val="DED3BD"/>
      </a:lt2>
      <a:accent1>
        <a:srgbClr val="EE6A41"/>
      </a:accent1>
      <a:accent2>
        <a:srgbClr val="3C568F"/>
      </a:accent2>
      <a:accent3>
        <a:srgbClr val="DA852D"/>
      </a:accent3>
      <a:accent4>
        <a:srgbClr val="657A37"/>
      </a:accent4>
      <a:accent5>
        <a:srgbClr val="ECBC57"/>
      </a:accent5>
      <a:accent6>
        <a:srgbClr val="999999"/>
      </a:accent6>
      <a:hlink>
        <a:srgbClr val="3C568F"/>
      </a:hlink>
      <a:folHlink>
        <a:srgbClr val="DA852D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19123</TotalTime>
  <Words>1266</Words>
  <Application>Microsoft Office PowerPoint</Application>
  <PresentationFormat>Widescreen</PresentationFormat>
  <Paragraphs>141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Corbel</vt:lpstr>
      <vt:lpstr>Courier New</vt:lpstr>
      <vt:lpstr>Wingdings</vt:lpstr>
      <vt:lpstr>Wingdings 2</vt:lpstr>
      <vt:lpstr>Frame</vt:lpstr>
      <vt:lpstr> Yolo County Redistricting Commission Brown Act Training</vt:lpstr>
      <vt:lpstr>Intent of the Brown Act</vt:lpstr>
      <vt:lpstr>Legislative Bodies – Who Must Comply?</vt:lpstr>
      <vt:lpstr>Meetings – When does the Brown Act apply? </vt:lpstr>
      <vt:lpstr>Meetings – When does the Brown Act Not Apply to Majority Discussion?</vt:lpstr>
      <vt:lpstr>Meetings – Types of Meetings</vt:lpstr>
      <vt:lpstr>Notice/Agenda and Public Participation Requirements</vt:lpstr>
      <vt:lpstr>Notice/Agenda and Public Participation Requirements</vt:lpstr>
      <vt:lpstr>Notice/Agenda and Public Participation Requirements</vt:lpstr>
      <vt:lpstr>Notice/Agenda and Public Participation Requirements</vt:lpstr>
      <vt:lpstr>Notice/Agenda and Public Participation Requirements</vt:lpstr>
      <vt:lpstr>Notice/Agenda and Public Participation Requirements</vt:lpstr>
      <vt:lpstr>Notice/Agenda and Public Participation Requirements</vt:lpstr>
      <vt:lpstr>Closed Sessions</vt:lpstr>
      <vt:lpstr>Remedies For Noncompliance – Enforcement, Penalties &amp; Remedies</vt:lpstr>
      <vt:lpstr>Remedies For Noncompliance – Enforcement, Penalties &amp; Remedies</vt:lpstr>
      <vt:lpstr>Governor's Executive Order N-29-20  (March 17, 2020)</vt:lpstr>
      <vt:lpstr>Governor's Executive Order N-29-20  (March 17, 2020)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mneuvert</dc:creator>
  <cp:lastModifiedBy>Ronald Martinez</cp:lastModifiedBy>
  <cp:revision>579</cp:revision>
  <cp:lastPrinted>2019-04-24T21:31:44Z</cp:lastPrinted>
  <dcterms:created xsi:type="dcterms:W3CDTF">2017-02-09T14:16:22Z</dcterms:created>
  <dcterms:modified xsi:type="dcterms:W3CDTF">2021-06-14T04:56:30Z</dcterms:modified>
</cp:coreProperties>
</file>