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76" r:id="rId3"/>
    <p:sldId id="301" r:id="rId4"/>
    <p:sldId id="324" r:id="rId5"/>
    <p:sldId id="285" r:id="rId6"/>
    <p:sldId id="315" r:id="rId7"/>
    <p:sldId id="322" r:id="rId8"/>
    <p:sldId id="303" r:id="rId9"/>
    <p:sldId id="316" r:id="rId10"/>
    <p:sldId id="323" r:id="rId11"/>
    <p:sldId id="319" r:id="rId12"/>
    <p:sldId id="318" r:id="rId13"/>
    <p:sldId id="320" r:id="rId14"/>
    <p:sldId id="325" r:id="rId15"/>
    <p:sldId id="32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i Martin" initials="BM" lastIdx="1" clrIdx="0">
    <p:extLst>
      <p:ext uri="{19B8F6BF-5375-455C-9EA6-DF929625EA0E}">
        <p15:presenceInfo xmlns:p15="http://schemas.microsoft.com/office/powerpoint/2012/main" userId="S-1-5-21-3277634557-3225887299-1297262675-1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F69"/>
    <a:srgbClr val="59A169"/>
    <a:srgbClr val="336869"/>
    <a:srgbClr val="397169"/>
    <a:srgbClr val="3F7969"/>
    <a:srgbClr val="4F9269"/>
    <a:srgbClr val="589F69"/>
    <a:srgbClr val="569D69"/>
    <a:srgbClr val="579E69"/>
    <a:srgbClr val="3E7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chi%20Richards\Documents\Wildwings%20CSA\Water%20Plant\Operational%20Data\Water%20Production%20Records\2010%20to%202021%20Pintaill%20Water%20Product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Wildwings Water Usage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64009729562899"/>
          <c:y val="0.10025408152232673"/>
          <c:w val="0.86306591344793537"/>
          <c:h val="0.75682474291751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Sheet1!$J$35:$M$35</c:f>
              <c:strCache>
                <c:ptCount val="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Sheet1!$J$36:$M$36</c:f>
              <c:numCache>
                <c:formatCode>0.00</c:formatCode>
                <c:ptCount val="4"/>
                <c:pt idx="0">
                  <c:v>3.25</c:v>
                </c:pt>
                <c:pt idx="1">
                  <c:v>5.75</c:v>
                </c:pt>
                <c:pt idx="2">
                  <c:v>6.53</c:v>
                </c:pt>
                <c:pt idx="3">
                  <c:v>11.18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6-4DC9-97FA-BCED024D3664}"/>
            </c:ext>
          </c:extLst>
        </c:ser>
        <c:ser>
          <c:idx val="1"/>
          <c:order val="1"/>
          <c:tx>
            <c:strRef>
              <c:f>Sheet1!$I$37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Sheet1!$J$35:$M$35</c:f>
              <c:strCache>
                <c:ptCount val="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Sheet1!$J$37:$M$37</c:f>
              <c:numCache>
                <c:formatCode>0.00</c:formatCode>
                <c:ptCount val="4"/>
                <c:pt idx="0">
                  <c:v>5.56</c:v>
                </c:pt>
                <c:pt idx="1">
                  <c:v>7.31</c:v>
                </c:pt>
                <c:pt idx="2">
                  <c:v>10.39</c:v>
                </c:pt>
                <c:pt idx="3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6-4DC9-97FA-BCED024D3664}"/>
            </c:ext>
          </c:extLst>
        </c:ser>
        <c:ser>
          <c:idx val="2"/>
          <c:order val="2"/>
          <c:tx>
            <c:strRef>
              <c:f>Sheet1!$I$38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Sheet1!$J$35:$M$35</c:f>
              <c:strCache>
                <c:ptCount val="4"/>
                <c:pt idx="0">
                  <c:v>April</c:v>
                </c:pt>
                <c:pt idx="1">
                  <c:v>May 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Sheet1!$J$38:$M$38</c:f>
              <c:numCache>
                <c:formatCode>0.00</c:formatCode>
                <c:ptCount val="4"/>
                <c:pt idx="0">
                  <c:v>4.22</c:v>
                </c:pt>
                <c:pt idx="1">
                  <c:v>7</c:v>
                </c:pt>
                <c:pt idx="2">
                  <c:v>7.47</c:v>
                </c:pt>
                <c:pt idx="3">
                  <c:v>10.47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26-4DC9-97FA-BCED024D36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4106824"/>
        <c:axId val="404100920"/>
      </c:barChart>
      <c:catAx>
        <c:axId val="404106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100920"/>
        <c:crosses val="autoZero"/>
        <c:auto val="1"/>
        <c:lblAlgn val="ctr"/>
        <c:lblOffset val="100"/>
        <c:noMultiLvlLbl val="0"/>
      </c:catAx>
      <c:valAx>
        <c:axId val="40410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Water Used</a:t>
                </a:r>
                <a:r>
                  <a:rPr lang="en-US" baseline="0"/>
                  <a:t> in Millions of Gallons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0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0.12084</cdr:x>
      <cdr:y>0.86655</cdr:y>
    </cdr:from>
    <cdr:to>
      <cdr:x>0.92563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9BCC6AB-76D4-4479-8E46-EA5DAAEFB82C}"/>
            </a:ext>
          </a:extLst>
        </cdr:cNvPr>
        <cdr:cNvSpPr txBox="1"/>
      </cdr:nvSpPr>
      <cdr:spPr>
        <a:xfrm xmlns:a="http://schemas.openxmlformats.org/drawingml/2006/main">
          <a:off x="757209" y="4071492"/>
          <a:ext cx="5043054" cy="6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0.18073</cdr:x>
      <cdr:y>0.86852</cdr:y>
    </cdr:from>
    <cdr:to>
      <cdr:x>0.94516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A3D32B6-401E-4737-8081-1CDF885040F8}"/>
            </a:ext>
          </a:extLst>
        </cdr:cNvPr>
        <cdr:cNvSpPr txBox="1"/>
      </cdr:nvSpPr>
      <cdr:spPr>
        <a:xfrm xmlns:a="http://schemas.openxmlformats.org/drawingml/2006/main">
          <a:off x="1132523" y="4080728"/>
          <a:ext cx="4790122" cy="617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March	               April		May	             June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12404-DE1F-4DDE-A1C6-F16D31D158C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F07BE-F65A-4438-BB34-FD81DC3E4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4866-09BB-4CB8-84D2-89C7AFC35A71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2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42BC-6EF5-4758-B724-5F2B64266A07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562-9CA8-421E-8FDA-48D02EE6F581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75CF-CB9C-478C-B3F8-92CC55A94F27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9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7341-416E-4A36-9793-D380C3A9CB90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C25B-9C95-4F90-90DE-463F54CC5E96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F574F-2236-4542-BA72-95187B9D601E}" type="datetime1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3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011E-BC0B-4EA3-A3C7-919C2FD86312}" type="datetime1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3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7185-4487-4F17-9DA4-964195D7F473}" type="datetime1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7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20DF-A310-4655-A1B7-EE25029B08FF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2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66D4-5515-4763-8104-7CCC398425AF}" type="datetime1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2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D505-037F-4BC1-8B34-E792CEC7C2D4}" type="datetime1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CEB6-176B-48AF-9A88-2BAA259E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70AF94-C59E-4F5D-AD57-AEBEB3725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5" r="25815" b="4753"/>
          <a:stretch/>
        </p:blipFill>
        <p:spPr>
          <a:xfrm>
            <a:off x="3" y="-9939"/>
            <a:ext cx="1137143" cy="6867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4ED4E1-D835-45E9-982B-10803DA0B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4" y="688111"/>
            <a:ext cx="519659" cy="400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45F9F4-3A2B-4E30-A197-C70E6515AE54}"/>
              </a:ext>
            </a:extLst>
          </p:cNvPr>
          <p:cNvSpPr txBox="1"/>
          <p:nvPr/>
        </p:nvSpPr>
        <p:spPr>
          <a:xfrm>
            <a:off x="1864311" y="2482339"/>
            <a:ext cx="9055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Wild Wings County Service Area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Water Supply Update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/>
              <a:t>July 7, 2021</a:t>
            </a:r>
            <a:endParaRPr lang="en-US" sz="3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F7E181-94A2-4088-8F5A-9DF7BE2E4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98" y="5645424"/>
            <a:ext cx="3327804" cy="8847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A94D5-5CC1-4256-8B21-F260965A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363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Pintail Depth to Water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10</a:t>
            </a:fld>
            <a:endParaRPr lang="en-US" sz="180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A7FCA36B-C646-459E-BAD4-F110BE180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33" y="1403886"/>
            <a:ext cx="7541081" cy="524410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F0CDB4-4D3C-4A9E-A53B-DB0DA0C42FF6}"/>
              </a:ext>
            </a:extLst>
          </p:cNvPr>
          <p:cNvSpPr/>
          <p:nvPr/>
        </p:nvSpPr>
        <p:spPr>
          <a:xfrm>
            <a:off x="2227634" y="3184596"/>
            <a:ext cx="6984460" cy="1299855"/>
          </a:xfrm>
          <a:custGeom>
            <a:avLst/>
            <a:gdLst>
              <a:gd name="connsiteX0" fmla="*/ 0 w 6984460"/>
              <a:gd name="connsiteY0" fmla="*/ 25532 h 1299855"/>
              <a:gd name="connsiteX1" fmla="*/ 194553 w 6984460"/>
              <a:gd name="connsiteY1" fmla="*/ 15804 h 1299855"/>
              <a:gd name="connsiteX2" fmla="*/ 340468 w 6984460"/>
              <a:gd name="connsiteY2" fmla="*/ 210357 h 1299855"/>
              <a:gd name="connsiteX3" fmla="*/ 398834 w 6984460"/>
              <a:gd name="connsiteY3" fmla="*/ 229813 h 1299855"/>
              <a:gd name="connsiteX4" fmla="*/ 437745 w 6984460"/>
              <a:gd name="connsiteY4" fmla="*/ 83898 h 1299855"/>
              <a:gd name="connsiteX5" fmla="*/ 515566 w 6984460"/>
              <a:gd name="connsiteY5" fmla="*/ 83898 h 1299855"/>
              <a:gd name="connsiteX6" fmla="*/ 768485 w 6984460"/>
              <a:gd name="connsiteY6" fmla="*/ 414638 h 1299855"/>
              <a:gd name="connsiteX7" fmla="*/ 963038 w 6984460"/>
              <a:gd name="connsiteY7" fmla="*/ 453549 h 1299855"/>
              <a:gd name="connsiteX8" fmla="*/ 1089498 w 6984460"/>
              <a:gd name="connsiteY8" fmla="*/ 628647 h 1299855"/>
              <a:gd name="connsiteX9" fmla="*/ 1352145 w 6984460"/>
              <a:gd name="connsiteY9" fmla="*/ 618919 h 1299855"/>
              <a:gd name="connsiteX10" fmla="*/ 1536970 w 6984460"/>
              <a:gd name="connsiteY10" fmla="*/ 570281 h 1299855"/>
              <a:gd name="connsiteX11" fmla="*/ 1653702 w 6984460"/>
              <a:gd name="connsiteY11" fmla="*/ 599464 h 1299855"/>
              <a:gd name="connsiteX12" fmla="*/ 1945532 w 6984460"/>
              <a:gd name="connsiteY12" fmla="*/ 385455 h 1299855"/>
              <a:gd name="connsiteX13" fmla="*/ 2393004 w 6984460"/>
              <a:gd name="connsiteY13" fmla="*/ 161719 h 1299855"/>
              <a:gd name="connsiteX14" fmla="*/ 2675106 w 6984460"/>
              <a:gd name="connsiteY14" fmla="*/ 64442 h 1299855"/>
              <a:gd name="connsiteX15" fmla="*/ 2966936 w 6984460"/>
              <a:gd name="connsiteY15" fmla="*/ 64442 h 1299855"/>
              <a:gd name="connsiteX16" fmla="*/ 3239311 w 6984460"/>
              <a:gd name="connsiteY16" fmla="*/ 113081 h 1299855"/>
              <a:gd name="connsiteX17" fmla="*/ 3453319 w 6984460"/>
              <a:gd name="connsiteY17" fmla="*/ 307634 h 1299855"/>
              <a:gd name="connsiteX18" fmla="*/ 3560323 w 6984460"/>
              <a:gd name="connsiteY18" fmla="*/ 336817 h 1299855"/>
              <a:gd name="connsiteX19" fmla="*/ 3647872 w 6984460"/>
              <a:gd name="connsiteY19" fmla="*/ 443821 h 1299855"/>
              <a:gd name="connsiteX20" fmla="*/ 4036979 w 6984460"/>
              <a:gd name="connsiteY20" fmla="*/ 667557 h 1299855"/>
              <a:gd name="connsiteX21" fmla="*/ 4289898 w 6984460"/>
              <a:gd name="connsiteY21" fmla="*/ 784289 h 1299855"/>
              <a:gd name="connsiteX22" fmla="*/ 4591455 w 6984460"/>
              <a:gd name="connsiteY22" fmla="*/ 784289 h 1299855"/>
              <a:gd name="connsiteX23" fmla="*/ 4747098 w 6984460"/>
              <a:gd name="connsiteY23" fmla="*/ 764834 h 1299855"/>
              <a:gd name="connsiteX24" fmla="*/ 4902740 w 6984460"/>
              <a:gd name="connsiteY24" fmla="*/ 784289 h 1299855"/>
              <a:gd name="connsiteX25" fmla="*/ 5223753 w 6984460"/>
              <a:gd name="connsiteY25" fmla="*/ 580008 h 1299855"/>
              <a:gd name="connsiteX26" fmla="*/ 5428034 w 6984460"/>
              <a:gd name="connsiteY26" fmla="*/ 434093 h 1299855"/>
              <a:gd name="connsiteX27" fmla="*/ 5710136 w 6984460"/>
              <a:gd name="connsiteY27" fmla="*/ 346544 h 1299855"/>
              <a:gd name="connsiteX28" fmla="*/ 5875506 w 6984460"/>
              <a:gd name="connsiteY28" fmla="*/ 297906 h 1299855"/>
              <a:gd name="connsiteX29" fmla="*/ 5943600 w 6984460"/>
              <a:gd name="connsiteY29" fmla="*/ 346544 h 1299855"/>
              <a:gd name="connsiteX30" fmla="*/ 6070060 w 6984460"/>
              <a:gd name="connsiteY30" fmla="*/ 288178 h 1299855"/>
              <a:gd name="connsiteX31" fmla="*/ 6322979 w 6984460"/>
              <a:gd name="connsiteY31" fmla="*/ 667557 h 1299855"/>
              <a:gd name="connsiteX32" fmla="*/ 6546715 w 6984460"/>
              <a:gd name="connsiteY32" fmla="*/ 930204 h 1299855"/>
              <a:gd name="connsiteX33" fmla="*/ 6663447 w 6984460"/>
              <a:gd name="connsiteY33" fmla="*/ 949659 h 1299855"/>
              <a:gd name="connsiteX34" fmla="*/ 6721813 w 6984460"/>
              <a:gd name="connsiteY34" fmla="*/ 1066391 h 1299855"/>
              <a:gd name="connsiteX35" fmla="*/ 6887183 w 6984460"/>
              <a:gd name="connsiteY35" fmla="*/ 1124757 h 1299855"/>
              <a:gd name="connsiteX36" fmla="*/ 6984460 w 6984460"/>
              <a:gd name="connsiteY36" fmla="*/ 1299855 h 129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84460" h="1299855">
                <a:moveTo>
                  <a:pt x="0" y="25532"/>
                </a:moveTo>
                <a:cubicBezTo>
                  <a:pt x="68904" y="5266"/>
                  <a:pt x="137808" y="-15000"/>
                  <a:pt x="194553" y="15804"/>
                </a:cubicBezTo>
                <a:cubicBezTo>
                  <a:pt x="251298" y="46608"/>
                  <a:pt x="306421" y="174689"/>
                  <a:pt x="340468" y="210357"/>
                </a:cubicBezTo>
                <a:cubicBezTo>
                  <a:pt x="374515" y="246025"/>
                  <a:pt x="382621" y="250890"/>
                  <a:pt x="398834" y="229813"/>
                </a:cubicBezTo>
                <a:cubicBezTo>
                  <a:pt x="415047" y="208736"/>
                  <a:pt x="418290" y="108217"/>
                  <a:pt x="437745" y="83898"/>
                </a:cubicBezTo>
                <a:cubicBezTo>
                  <a:pt x="457200" y="59579"/>
                  <a:pt x="460443" y="28775"/>
                  <a:pt x="515566" y="83898"/>
                </a:cubicBezTo>
                <a:cubicBezTo>
                  <a:pt x="570689" y="139021"/>
                  <a:pt x="693906" y="353030"/>
                  <a:pt x="768485" y="414638"/>
                </a:cubicBezTo>
                <a:cubicBezTo>
                  <a:pt x="843064" y="476246"/>
                  <a:pt x="909536" y="417881"/>
                  <a:pt x="963038" y="453549"/>
                </a:cubicBezTo>
                <a:cubicBezTo>
                  <a:pt x="1016540" y="489217"/>
                  <a:pt x="1024647" y="601085"/>
                  <a:pt x="1089498" y="628647"/>
                </a:cubicBezTo>
                <a:cubicBezTo>
                  <a:pt x="1154349" y="656209"/>
                  <a:pt x="1277566" y="628647"/>
                  <a:pt x="1352145" y="618919"/>
                </a:cubicBezTo>
                <a:cubicBezTo>
                  <a:pt x="1426724" y="609191"/>
                  <a:pt x="1486711" y="573523"/>
                  <a:pt x="1536970" y="570281"/>
                </a:cubicBezTo>
                <a:cubicBezTo>
                  <a:pt x="1587229" y="567039"/>
                  <a:pt x="1585608" y="630268"/>
                  <a:pt x="1653702" y="599464"/>
                </a:cubicBezTo>
                <a:cubicBezTo>
                  <a:pt x="1721796" y="568660"/>
                  <a:pt x="1822315" y="458412"/>
                  <a:pt x="1945532" y="385455"/>
                </a:cubicBezTo>
                <a:cubicBezTo>
                  <a:pt x="2068749" y="312498"/>
                  <a:pt x="2271408" y="215221"/>
                  <a:pt x="2393004" y="161719"/>
                </a:cubicBezTo>
                <a:cubicBezTo>
                  <a:pt x="2514600" y="108217"/>
                  <a:pt x="2579451" y="80655"/>
                  <a:pt x="2675106" y="64442"/>
                </a:cubicBezTo>
                <a:cubicBezTo>
                  <a:pt x="2770761" y="48229"/>
                  <a:pt x="2872902" y="56335"/>
                  <a:pt x="2966936" y="64442"/>
                </a:cubicBezTo>
                <a:cubicBezTo>
                  <a:pt x="3060970" y="72549"/>
                  <a:pt x="3158247" y="72549"/>
                  <a:pt x="3239311" y="113081"/>
                </a:cubicBezTo>
                <a:cubicBezTo>
                  <a:pt x="3320375" y="153613"/>
                  <a:pt x="3399817" y="270345"/>
                  <a:pt x="3453319" y="307634"/>
                </a:cubicBezTo>
                <a:cubicBezTo>
                  <a:pt x="3506821" y="344923"/>
                  <a:pt x="3527898" y="314119"/>
                  <a:pt x="3560323" y="336817"/>
                </a:cubicBezTo>
                <a:cubicBezTo>
                  <a:pt x="3592748" y="359515"/>
                  <a:pt x="3568429" y="388698"/>
                  <a:pt x="3647872" y="443821"/>
                </a:cubicBezTo>
                <a:cubicBezTo>
                  <a:pt x="3727315" y="498944"/>
                  <a:pt x="3929975" y="610812"/>
                  <a:pt x="4036979" y="667557"/>
                </a:cubicBezTo>
                <a:cubicBezTo>
                  <a:pt x="4143983" y="724302"/>
                  <a:pt x="4197485" y="764834"/>
                  <a:pt x="4289898" y="784289"/>
                </a:cubicBezTo>
                <a:cubicBezTo>
                  <a:pt x="4382311" y="803744"/>
                  <a:pt x="4515255" y="787531"/>
                  <a:pt x="4591455" y="784289"/>
                </a:cubicBezTo>
                <a:cubicBezTo>
                  <a:pt x="4667655" y="781047"/>
                  <a:pt x="4695217" y="764834"/>
                  <a:pt x="4747098" y="764834"/>
                </a:cubicBezTo>
                <a:cubicBezTo>
                  <a:pt x="4798979" y="764834"/>
                  <a:pt x="4823298" y="815093"/>
                  <a:pt x="4902740" y="784289"/>
                </a:cubicBezTo>
                <a:cubicBezTo>
                  <a:pt x="4982182" y="753485"/>
                  <a:pt x="5136204" y="638374"/>
                  <a:pt x="5223753" y="580008"/>
                </a:cubicBezTo>
                <a:cubicBezTo>
                  <a:pt x="5311302" y="521642"/>
                  <a:pt x="5346970" y="473004"/>
                  <a:pt x="5428034" y="434093"/>
                </a:cubicBezTo>
                <a:cubicBezTo>
                  <a:pt x="5509098" y="395182"/>
                  <a:pt x="5710136" y="346544"/>
                  <a:pt x="5710136" y="346544"/>
                </a:cubicBezTo>
                <a:cubicBezTo>
                  <a:pt x="5784715" y="323846"/>
                  <a:pt x="5836595" y="297906"/>
                  <a:pt x="5875506" y="297906"/>
                </a:cubicBezTo>
                <a:cubicBezTo>
                  <a:pt x="5914417" y="297906"/>
                  <a:pt x="5911174" y="348165"/>
                  <a:pt x="5943600" y="346544"/>
                </a:cubicBezTo>
                <a:cubicBezTo>
                  <a:pt x="5976026" y="344923"/>
                  <a:pt x="6006830" y="234676"/>
                  <a:pt x="6070060" y="288178"/>
                </a:cubicBezTo>
                <a:cubicBezTo>
                  <a:pt x="6133290" y="341680"/>
                  <a:pt x="6322979" y="667557"/>
                  <a:pt x="6322979" y="667557"/>
                </a:cubicBezTo>
                <a:cubicBezTo>
                  <a:pt x="6402422" y="774561"/>
                  <a:pt x="6489970" y="883187"/>
                  <a:pt x="6546715" y="930204"/>
                </a:cubicBezTo>
                <a:cubicBezTo>
                  <a:pt x="6603460" y="977221"/>
                  <a:pt x="6634264" y="926961"/>
                  <a:pt x="6663447" y="949659"/>
                </a:cubicBezTo>
                <a:cubicBezTo>
                  <a:pt x="6692630" y="972357"/>
                  <a:pt x="6684524" y="1037208"/>
                  <a:pt x="6721813" y="1066391"/>
                </a:cubicBezTo>
                <a:cubicBezTo>
                  <a:pt x="6759102" y="1095574"/>
                  <a:pt x="6843409" y="1085846"/>
                  <a:pt x="6887183" y="1124757"/>
                </a:cubicBezTo>
                <a:cubicBezTo>
                  <a:pt x="6930957" y="1163668"/>
                  <a:pt x="6957708" y="1231761"/>
                  <a:pt x="6984460" y="1299855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89485A-2A2A-4027-98A6-B4F7062130BD}"/>
              </a:ext>
            </a:extLst>
          </p:cNvPr>
          <p:cNvCxnSpPr>
            <a:cxnSpLocks/>
          </p:cNvCxnSpPr>
          <p:nvPr/>
        </p:nvCxnSpPr>
        <p:spPr>
          <a:xfrm flipH="1">
            <a:off x="2746437" y="2564156"/>
            <a:ext cx="803564" cy="7072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AB0FF9-8361-4E7D-B1AF-88C44D4AC3F4}"/>
              </a:ext>
            </a:extLst>
          </p:cNvPr>
          <p:cNvSpPr txBox="1"/>
          <p:nvPr/>
        </p:nvSpPr>
        <p:spPr>
          <a:xfrm>
            <a:off x="3431188" y="2194824"/>
            <a:ext cx="189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Static Water Level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C34010-DC92-4547-8C5E-0CED554C5CAC}"/>
              </a:ext>
            </a:extLst>
          </p:cNvPr>
          <p:cNvCxnSpPr>
            <a:cxnSpLocks/>
          </p:cNvCxnSpPr>
          <p:nvPr/>
        </p:nvCxnSpPr>
        <p:spPr>
          <a:xfrm flipV="1">
            <a:off x="3550001" y="3836709"/>
            <a:ext cx="0" cy="1160546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746770-29FD-4A93-9AFB-F9DB16CD54CE}"/>
              </a:ext>
            </a:extLst>
          </p:cNvPr>
          <p:cNvCxnSpPr/>
          <p:nvPr/>
        </p:nvCxnSpPr>
        <p:spPr>
          <a:xfrm>
            <a:off x="3346801" y="4997254"/>
            <a:ext cx="406400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B0F251-8572-424B-A47D-23180A96D2EC}"/>
              </a:ext>
            </a:extLst>
          </p:cNvPr>
          <p:cNvSpPr txBox="1"/>
          <p:nvPr/>
        </p:nvSpPr>
        <p:spPr>
          <a:xfrm>
            <a:off x="3260247" y="5017430"/>
            <a:ext cx="125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Pump Drawdown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71E6DF-2C95-4365-AA5F-4D373421639C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9240048" y="4484451"/>
            <a:ext cx="1851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105606-2DAA-4766-85ED-27F580DE3630}"/>
              </a:ext>
            </a:extLst>
          </p:cNvPr>
          <p:cNvSpPr txBox="1"/>
          <p:nvPr/>
        </p:nvSpPr>
        <p:spPr>
          <a:xfrm>
            <a:off x="11091082" y="434595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205’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BD8947-6851-4B8F-9EE4-E3468071600A}"/>
              </a:ext>
            </a:extLst>
          </p:cNvPr>
          <p:cNvCxnSpPr>
            <a:cxnSpLocks/>
          </p:cNvCxnSpPr>
          <p:nvPr/>
        </p:nvCxnSpPr>
        <p:spPr>
          <a:xfrm flipH="1">
            <a:off x="6125184" y="3770909"/>
            <a:ext cx="35476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510142-7CBB-4636-811C-F05A1B870AEC}"/>
              </a:ext>
            </a:extLst>
          </p:cNvPr>
          <p:cNvCxnSpPr>
            <a:cxnSpLocks/>
          </p:cNvCxnSpPr>
          <p:nvPr/>
        </p:nvCxnSpPr>
        <p:spPr>
          <a:xfrm>
            <a:off x="9502932" y="3770909"/>
            <a:ext cx="0" cy="71354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12CF69-F4A2-494A-95CE-C626C212CE82}"/>
              </a:ext>
            </a:extLst>
          </p:cNvPr>
          <p:cNvSpPr txBox="1"/>
          <p:nvPr/>
        </p:nvSpPr>
        <p:spPr>
          <a:xfrm>
            <a:off x="9268721" y="4483518"/>
            <a:ext cx="1053135" cy="82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45 feet deeper than 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1FA62E-BC73-4F83-87C6-746D087A0BC6}"/>
              </a:ext>
            </a:extLst>
          </p:cNvPr>
          <p:cNvSpPr txBox="1"/>
          <p:nvPr/>
        </p:nvSpPr>
        <p:spPr>
          <a:xfrm>
            <a:off x="9596025" y="362017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160’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EBDBDD-FC57-4378-8FFC-4C31BFD52B0C}"/>
              </a:ext>
            </a:extLst>
          </p:cNvPr>
          <p:cNvCxnSpPr>
            <a:cxnSpLocks/>
          </p:cNvCxnSpPr>
          <p:nvPr/>
        </p:nvCxnSpPr>
        <p:spPr>
          <a:xfrm flipH="1" flipV="1">
            <a:off x="3091463" y="3626437"/>
            <a:ext cx="8262337" cy="11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5C3E92-49FD-440A-B9B6-35CEE981E877}"/>
              </a:ext>
            </a:extLst>
          </p:cNvPr>
          <p:cNvCxnSpPr>
            <a:cxnSpLocks/>
          </p:cNvCxnSpPr>
          <p:nvPr/>
        </p:nvCxnSpPr>
        <p:spPr>
          <a:xfrm>
            <a:off x="10700327" y="3632211"/>
            <a:ext cx="0" cy="85130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670FB1-D95E-49EB-BBBA-477F0B0F5D19}"/>
              </a:ext>
            </a:extLst>
          </p:cNvPr>
          <p:cNvSpPr txBox="1"/>
          <p:nvPr/>
        </p:nvSpPr>
        <p:spPr>
          <a:xfrm>
            <a:off x="10362226" y="4437368"/>
            <a:ext cx="106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60 feet deeper than 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CFFAC9-F676-4E0E-9615-5BEEFB41BCCF}"/>
              </a:ext>
            </a:extLst>
          </p:cNvPr>
          <p:cNvSpPr txBox="1"/>
          <p:nvPr/>
        </p:nvSpPr>
        <p:spPr>
          <a:xfrm>
            <a:off x="11267301" y="350232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145’</a:t>
            </a:r>
          </a:p>
        </p:txBody>
      </p:sp>
    </p:spTree>
    <p:extLst>
      <p:ext uri="{BB962C8B-B14F-4D97-AF65-F5344CB8AC3E}">
        <p14:creationId xmlns:p14="http://schemas.microsoft.com/office/powerpoint/2010/main" val="16257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3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Pintail Water Supply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6BF07-A8CE-4676-9076-F38F26D30D32}"/>
              </a:ext>
            </a:extLst>
          </p:cNvPr>
          <p:cNvSpPr txBox="1"/>
          <p:nvPr/>
        </p:nvSpPr>
        <p:spPr>
          <a:xfrm>
            <a:off x="1171574" y="1601212"/>
            <a:ext cx="976428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Pintail is the primary well </a:t>
            </a:r>
            <a:r>
              <a:rPr lang="en-US" sz="2400" dirty="0">
                <a:solidFill>
                  <a:srgbClr val="3D3D3D"/>
                </a:solidFill>
                <a:latin typeface="Roboto"/>
              </a:rPr>
              <a:t>for the Potable Water System.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Water Levels are lowest ever for this time of year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Typical Spring/Fall levels are 120 feet – 160 feet deep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Current level is 205 feet deep as of July 1, 2021 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Levels are falling about 0.5-1.5 ft per day</a:t>
            </a: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The existing pump will not meet the minimum Potable Water demand if water levels continue dropping.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A new pump was selected to increase water supply from the well. Limited pumps were available due to increased demand and supply chain impacts.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11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410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CFA6E1-BECC-4664-965C-A9395341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73" y="1320775"/>
            <a:ext cx="7787199" cy="55372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Pintail New Pump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12</a:t>
            </a:fld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91C6B-B286-47EC-872C-859BF9A6B010}"/>
              </a:ext>
            </a:extLst>
          </p:cNvPr>
          <p:cNvSpPr txBox="1"/>
          <p:nvPr/>
        </p:nvSpPr>
        <p:spPr>
          <a:xfrm>
            <a:off x="3949742" y="5511264"/>
            <a:ext cx="156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Today’s Operation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F27729-9482-4908-A8BF-31BC0D6F4E01}"/>
              </a:ext>
            </a:extLst>
          </p:cNvPr>
          <p:cNvCxnSpPr>
            <a:cxnSpLocks/>
          </p:cNvCxnSpPr>
          <p:nvPr/>
        </p:nvCxnSpPr>
        <p:spPr>
          <a:xfrm>
            <a:off x="4904162" y="3925456"/>
            <a:ext cx="0" cy="2430904"/>
          </a:xfrm>
          <a:prstGeom prst="line">
            <a:avLst/>
          </a:prstGeom>
          <a:ln w="28575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9087CE0-FB88-41B9-84BC-8DF3A31CF6B0}"/>
              </a:ext>
            </a:extLst>
          </p:cNvPr>
          <p:cNvSpPr/>
          <p:nvPr/>
        </p:nvSpPr>
        <p:spPr>
          <a:xfrm>
            <a:off x="2364509" y="4054764"/>
            <a:ext cx="1911927" cy="9236"/>
          </a:xfrm>
          <a:custGeom>
            <a:avLst/>
            <a:gdLst>
              <a:gd name="connsiteX0" fmla="*/ 1911927 w 1911927"/>
              <a:gd name="connsiteY0" fmla="*/ 9236 h 9236"/>
              <a:gd name="connsiteX1" fmla="*/ 0 w 1911927"/>
              <a:gd name="connsiteY1" fmla="*/ 0 h 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11927" h="9236">
                <a:moveTo>
                  <a:pt x="1911927" y="9236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63CF7A7-ECF9-4134-9CC9-08B9C5234BAB}"/>
              </a:ext>
            </a:extLst>
          </p:cNvPr>
          <p:cNvSpPr/>
          <p:nvPr/>
        </p:nvSpPr>
        <p:spPr>
          <a:xfrm>
            <a:off x="5626378" y="4156365"/>
            <a:ext cx="635871" cy="258618"/>
          </a:xfrm>
          <a:custGeom>
            <a:avLst/>
            <a:gdLst>
              <a:gd name="connsiteX0" fmla="*/ 0 w 1173018"/>
              <a:gd name="connsiteY0" fmla="*/ 0 h 415637"/>
              <a:gd name="connsiteX1" fmla="*/ 591127 w 1173018"/>
              <a:gd name="connsiteY1" fmla="*/ 203200 h 415637"/>
              <a:gd name="connsiteX2" fmla="*/ 1173018 w 1173018"/>
              <a:gd name="connsiteY2" fmla="*/ 415637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018" h="415637">
                <a:moveTo>
                  <a:pt x="0" y="0"/>
                </a:moveTo>
                <a:lnTo>
                  <a:pt x="591127" y="203200"/>
                </a:lnTo>
                <a:cubicBezTo>
                  <a:pt x="786630" y="272473"/>
                  <a:pt x="979824" y="344055"/>
                  <a:pt x="1173018" y="415637"/>
                </a:cubicBezTo>
              </a:path>
            </a:pathLst>
          </a:custGeom>
          <a:noFill/>
          <a:ln w="34925">
            <a:solidFill>
              <a:schemeClr val="tx1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685B93-E30E-4F9A-B206-F2669945736B}"/>
              </a:ext>
            </a:extLst>
          </p:cNvPr>
          <p:cNvCxnSpPr>
            <a:cxnSpLocks/>
          </p:cNvCxnSpPr>
          <p:nvPr/>
        </p:nvCxnSpPr>
        <p:spPr>
          <a:xfrm>
            <a:off x="5626378" y="4147126"/>
            <a:ext cx="0" cy="2224891"/>
          </a:xfrm>
          <a:prstGeom prst="line">
            <a:avLst/>
          </a:prstGeom>
          <a:ln w="28575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DB8E53-4699-48E5-A925-7D927D00EFAB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262249" y="4414983"/>
            <a:ext cx="0" cy="1941377"/>
          </a:xfrm>
          <a:prstGeom prst="line">
            <a:avLst/>
          </a:prstGeom>
          <a:ln w="28575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207EC47-9C22-499D-951D-F38965BF2082}"/>
              </a:ext>
            </a:extLst>
          </p:cNvPr>
          <p:cNvSpPr txBox="1"/>
          <p:nvPr/>
        </p:nvSpPr>
        <p:spPr>
          <a:xfrm>
            <a:off x="5308170" y="5548248"/>
            <a:ext cx="156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Historical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Operation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7B75F1-A3EE-4BD6-87B3-B733FD63AA6B}"/>
              </a:ext>
            </a:extLst>
          </p:cNvPr>
          <p:cNvCxnSpPr/>
          <p:nvPr/>
        </p:nvCxnSpPr>
        <p:spPr>
          <a:xfrm flipH="1" flipV="1">
            <a:off x="7770091" y="5252710"/>
            <a:ext cx="840509" cy="1662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F0FA58E-6604-46E6-AC1E-EA5D8620A3BB}"/>
              </a:ext>
            </a:extLst>
          </p:cNvPr>
          <p:cNvSpPr txBox="1"/>
          <p:nvPr/>
        </p:nvSpPr>
        <p:spPr>
          <a:xfrm>
            <a:off x="6428509" y="1773246"/>
            <a:ext cx="16533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Selected Pump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44CCAB-6E38-4972-9C73-FCEA23E79FED}"/>
              </a:ext>
            </a:extLst>
          </p:cNvPr>
          <p:cNvSpPr txBox="1"/>
          <p:nvPr/>
        </p:nvSpPr>
        <p:spPr>
          <a:xfrm>
            <a:off x="8424513" y="5201005"/>
            <a:ext cx="1590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Existing Pump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15D6F1-8B12-48F8-92DE-66AE0255DC3C}"/>
              </a:ext>
            </a:extLst>
          </p:cNvPr>
          <p:cNvCxnSpPr>
            <a:cxnSpLocks/>
          </p:cNvCxnSpPr>
          <p:nvPr/>
        </p:nvCxnSpPr>
        <p:spPr>
          <a:xfrm flipH="1">
            <a:off x="5626378" y="1991827"/>
            <a:ext cx="802131" cy="9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7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Plan for Changing Pumps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6BF07-A8CE-4676-9076-F38F26D30D32}"/>
              </a:ext>
            </a:extLst>
          </p:cNvPr>
          <p:cNvSpPr txBox="1"/>
          <p:nvPr/>
        </p:nvSpPr>
        <p:spPr>
          <a:xfrm>
            <a:off x="1171574" y="1601212"/>
            <a:ext cx="9764281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Canvas Back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New pump is expecte</a:t>
            </a:r>
            <a:r>
              <a:rPr lang="en-US" sz="2400" dirty="0">
                <a:solidFill>
                  <a:srgbClr val="3D3D3D"/>
                </a:solidFill>
                <a:latin typeface="Roboto"/>
              </a:rPr>
              <a:t>d to be installed by next week.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Pump will make about 700-900 </a:t>
            </a:r>
            <a:r>
              <a:rPr lang="en-US" sz="2400" b="0" i="0" u="none" strike="noStrike" baseline="0" dirty="0" err="1">
                <a:solidFill>
                  <a:srgbClr val="3D3D3D"/>
                </a:solidFill>
                <a:latin typeface="Roboto"/>
              </a:rPr>
              <a:t>gpm</a:t>
            </a: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 in current conditions.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A deeper replacement well is being considered, if levels continue declining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Pintail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New pump may be available within 2 weeks.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Lower pump from 380 to 500 ft.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Pump will make about 650-850 </a:t>
            </a:r>
            <a:r>
              <a:rPr lang="en-US" sz="2400" b="0" i="0" u="none" strike="noStrike" baseline="0" dirty="0" err="1">
                <a:solidFill>
                  <a:srgbClr val="3D3D3D"/>
                </a:solidFill>
                <a:latin typeface="Roboto"/>
              </a:rPr>
              <a:t>gpm</a:t>
            </a: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 in current conditions.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13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2472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you can do to help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6BF07-A8CE-4676-9076-F38F26D30D32}"/>
              </a:ext>
            </a:extLst>
          </p:cNvPr>
          <p:cNvSpPr txBox="1"/>
          <p:nvPr/>
        </p:nvSpPr>
        <p:spPr>
          <a:xfrm>
            <a:off x="867016" y="2067377"/>
            <a:ext cx="4487354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Conserving water to reduce peak use will help ensure the wells can meet the water demands through the summer.</a:t>
            </a:r>
          </a:p>
          <a:p>
            <a:pPr>
              <a:spcAft>
                <a:spcPts val="600"/>
              </a:spcAft>
            </a:pPr>
            <a:endParaRPr lang="en-US" sz="2400" b="0" i="0" u="none" strike="noStrike" baseline="0" dirty="0">
              <a:solidFill>
                <a:srgbClr val="3D3D3D"/>
              </a:solidFill>
              <a:latin typeface="Roboto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Nearly 50% of water use in the summer is for outdoor landscaping.</a:t>
            </a: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14</a:t>
            </a:fld>
            <a:endParaRPr lang="en-US" sz="180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F768A2C-FD7E-463C-A801-314C2ECE3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837017"/>
              </p:ext>
            </p:extLst>
          </p:nvPr>
        </p:nvGraphicFramePr>
        <p:xfrm>
          <a:off x="5431155" y="1673526"/>
          <a:ext cx="6266263" cy="469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631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Considerations for Replacement Well (Canvas Back)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6BF07-A8CE-4676-9076-F38F26D30D32}"/>
              </a:ext>
            </a:extLst>
          </p:cNvPr>
          <p:cNvSpPr txBox="1"/>
          <p:nvPr/>
        </p:nvSpPr>
        <p:spPr>
          <a:xfrm>
            <a:off x="1339353" y="2182505"/>
            <a:ext cx="976428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Site Constraints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Hydrogeology 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Cost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Schedule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038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Topics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F2DF4-355E-448C-940B-37FA59F501EA}"/>
              </a:ext>
            </a:extLst>
          </p:cNvPr>
          <p:cNvSpPr txBox="1"/>
          <p:nvPr/>
        </p:nvSpPr>
        <p:spPr>
          <a:xfrm>
            <a:off x="1126130" y="2305259"/>
            <a:ext cx="649248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latin typeface="Roboto"/>
              </a:rPr>
              <a:t>Summary of water shortage issues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latin typeface="Roboto"/>
              </a:rPr>
              <a:t>Plan for changing Pumps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latin typeface="Roboto"/>
              </a:rPr>
              <a:t>Considerations for replacement well</a:t>
            </a:r>
            <a:br>
              <a:rPr lang="en-US" sz="2800" b="1" dirty="0">
                <a:latin typeface="Roboto"/>
              </a:rPr>
            </a:br>
            <a:endParaRPr lang="en-US" sz="3600" b="1" dirty="0">
              <a:latin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84918E-FBBE-4EBB-895E-476258F2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7691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Photo of Sierra Nevada’s April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DC9A8-D176-4842-88F8-4B550953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3</a:t>
            </a:fld>
            <a:endParaRPr lang="en-US" sz="1800" dirty="0"/>
          </a:p>
        </p:txBody>
      </p:sp>
      <p:pic>
        <p:nvPicPr>
          <p:cNvPr id="6" name="Picture 5" descr="Aerial view of a mountain range&#10;&#10;Description automatically generated with low confidence">
            <a:extLst>
              <a:ext uri="{FF2B5EF4-FFF2-40B4-BE49-F238E27FC236}">
                <a16:creationId xmlns:a16="http://schemas.microsoft.com/office/drawing/2014/main" id="{F3AF5037-038D-48AD-9F85-FFF6DD85A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285308"/>
            <a:ext cx="4179518" cy="55726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B6B801-A0E2-4490-8041-D4AFBC7F4039}"/>
              </a:ext>
            </a:extLst>
          </p:cNvPr>
          <p:cNvCxnSpPr>
            <a:cxnSpLocks/>
          </p:cNvCxnSpPr>
          <p:nvPr/>
        </p:nvCxnSpPr>
        <p:spPr>
          <a:xfrm flipH="1">
            <a:off x="6797616" y="2605177"/>
            <a:ext cx="1431984" cy="1897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5B7645-71B6-43A8-8548-898F8D54FA29}"/>
              </a:ext>
            </a:extLst>
          </p:cNvPr>
          <p:cNvCxnSpPr>
            <a:cxnSpLocks/>
          </p:cNvCxnSpPr>
          <p:nvPr/>
        </p:nvCxnSpPr>
        <p:spPr>
          <a:xfrm flipH="1">
            <a:off x="7250692" y="4037147"/>
            <a:ext cx="1431984" cy="1897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550502-0B5D-4B12-B216-E3221F87DBDD}"/>
              </a:ext>
            </a:extLst>
          </p:cNvPr>
          <p:cNvSpPr txBox="1"/>
          <p:nvPr/>
        </p:nvSpPr>
        <p:spPr>
          <a:xfrm>
            <a:off x="8402128" y="2436062"/>
            <a:ext cx="1566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Lake Tahoe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6FCAFD-030E-4899-B11B-E9D9BE703F9F}"/>
              </a:ext>
            </a:extLst>
          </p:cNvPr>
          <p:cNvSpPr txBox="1"/>
          <p:nvPr/>
        </p:nvSpPr>
        <p:spPr>
          <a:xfrm>
            <a:off x="8751193" y="3817199"/>
            <a:ext cx="2432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Dismal snow-pack</a:t>
            </a:r>
          </a:p>
        </p:txBody>
      </p:sp>
    </p:spTree>
    <p:extLst>
      <p:ext uri="{BB962C8B-B14F-4D97-AF65-F5344CB8AC3E}">
        <p14:creationId xmlns:p14="http://schemas.microsoft.com/office/powerpoint/2010/main" val="275306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Hydrologic Cycle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DC9A8-D176-4842-88F8-4B550953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4</a:t>
            </a:fld>
            <a:endParaRPr lang="en-US" sz="18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D835147-0759-4E33-831E-1B8EFD543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71" y="1579699"/>
            <a:ext cx="7783437" cy="51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2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Map of Wild Wings Water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9E76A-541E-470D-879D-5AF1E58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682C-AA6A-47B1-AB28-A2DE4E18D4CA}" type="slidenum">
              <a:rPr lang="en-US" sz="1800" b="1" smtClean="0"/>
              <a:t>5</a:t>
            </a:fld>
            <a:endParaRPr lang="en-US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EF2C7-669E-4D59-993F-23C93B68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774" y="1332366"/>
            <a:ext cx="8605475" cy="53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5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30" y="210011"/>
            <a:ext cx="10653810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Illustration of Wild Wings Wells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DC9A8-D176-4842-88F8-4B550953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6</a:t>
            </a:fld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78C050-A511-485E-8CB7-69A176E55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1285308"/>
            <a:ext cx="6617571" cy="55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6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Canvas Back Depth to Water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7</a:t>
            </a:fld>
            <a:endParaRPr lang="en-US" sz="180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7ABFE1A8-1BC6-40DF-B827-0E6E63F76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99" y="1403886"/>
            <a:ext cx="7664485" cy="524410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085C00-2D56-406C-B2E2-34806F4EB698}"/>
              </a:ext>
            </a:extLst>
          </p:cNvPr>
          <p:cNvCxnSpPr>
            <a:cxnSpLocks/>
          </p:cNvCxnSpPr>
          <p:nvPr/>
        </p:nvCxnSpPr>
        <p:spPr>
          <a:xfrm flipH="1">
            <a:off x="6187524" y="4124032"/>
            <a:ext cx="35476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DC2087-99A5-4FC4-9B78-89BF3ABFC4B1}"/>
              </a:ext>
            </a:extLst>
          </p:cNvPr>
          <p:cNvSpPr/>
          <p:nvPr/>
        </p:nvSpPr>
        <p:spPr>
          <a:xfrm>
            <a:off x="2198255" y="3112646"/>
            <a:ext cx="7185890" cy="2022772"/>
          </a:xfrm>
          <a:custGeom>
            <a:avLst/>
            <a:gdLst>
              <a:gd name="connsiteX0" fmla="*/ 0 w 7185890"/>
              <a:gd name="connsiteY0" fmla="*/ 9 h 2022772"/>
              <a:gd name="connsiteX1" fmla="*/ 489527 w 7185890"/>
              <a:gd name="connsiteY1" fmla="*/ 480299 h 2022772"/>
              <a:gd name="connsiteX2" fmla="*/ 720436 w 7185890"/>
              <a:gd name="connsiteY2" fmla="*/ 785099 h 2022772"/>
              <a:gd name="connsiteX3" fmla="*/ 951345 w 7185890"/>
              <a:gd name="connsiteY3" fmla="*/ 877463 h 2022772"/>
              <a:gd name="connsiteX4" fmla="*/ 1533236 w 7185890"/>
              <a:gd name="connsiteY4" fmla="*/ 748154 h 2022772"/>
              <a:gd name="connsiteX5" fmla="*/ 1745672 w 7185890"/>
              <a:gd name="connsiteY5" fmla="*/ 683499 h 2022772"/>
              <a:gd name="connsiteX6" fmla="*/ 1884218 w 7185890"/>
              <a:gd name="connsiteY6" fmla="*/ 720445 h 2022772"/>
              <a:gd name="connsiteX7" fmla="*/ 2087418 w 7185890"/>
              <a:gd name="connsiteY7" fmla="*/ 397172 h 2022772"/>
              <a:gd name="connsiteX8" fmla="*/ 2346036 w 7185890"/>
              <a:gd name="connsiteY8" fmla="*/ 221681 h 2022772"/>
              <a:gd name="connsiteX9" fmla="*/ 2706254 w 7185890"/>
              <a:gd name="connsiteY9" fmla="*/ 9 h 2022772"/>
              <a:gd name="connsiteX10" fmla="*/ 2872509 w 7185890"/>
              <a:gd name="connsiteY10" fmla="*/ 212445 h 2022772"/>
              <a:gd name="connsiteX11" fmla="*/ 3251200 w 7185890"/>
              <a:gd name="connsiteY11" fmla="*/ 193972 h 2022772"/>
              <a:gd name="connsiteX12" fmla="*/ 3426690 w 7185890"/>
              <a:gd name="connsiteY12" fmla="*/ 498772 h 2022772"/>
              <a:gd name="connsiteX13" fmla="*/ 3565236 w 7185890"/>
              <a:gd name="connsiteY13" fmla="*/ 535718 h 2022772"/>
              <a:gd name="connsiteX14" fmla="*/ 4073236 w 7185890"/>
              <a:gd name="connsiteY14" fmla="*/ 1182263 h 2022772"/>
              <a:gd name="connsiteX15" fmla="*/ 4230254 w 7185890"/>
              <a:gd name="connsiteY15" fmla="*/ 1182263 h 2022772"/>
              <a:gd name="connsiteX16" fmla="*/ 4507345 w 7185890"/>
              <a:gd name="connsiteY16" fmla="*/ 1182263 h 2022772"/>
              <a:gd name="connsiteX17" fmla="*/ 4553527 w 7185890"/>
              <a:gd name="connsiteY17" fmla="*/ 1209972 h 2022772"/>
              <a:gd name="connsiteX18" fmla="*/ 4645890 w 7185890"/>
              <a:gd name="connsiteY18" fmla="*/ 1136081 h 2022772"/>
              <a:gd name="connsiteX19" fmla="*/ 4793672 w 7185890"/>
              <a:gd name="connsiteY19" fmla="*/ 1154554 h 2022772"/>
              <a:gd name="connsiteX20" fmla="*/ 4867563 w 7185890"/>
              <a:gd name="connsiteY20" fmla="*/ 1302336 h 2022772"/>
              <a:gd name="connsiteX21" fmla="*/ 4959927 w 7185890"/>
              <a:gd name="connsiteY21" fmla="*/ 1357754 h 2022772"/>
              <a:gd name="connsiteX22" fmla="*/ 5218545 w 7185890"/>
              <a:gd name="connsiteY22" fmla="*/ 914409 h 2022772"/>
              <a:gd name="connsiteX23" fmla="*/ 5310909 w 7185890"/>
              <a:gd name="connsiteY23" fmla="*/ 905172 h 2022772"/>
              <a:gd name="connsiteX24" fmla="*/ 5541818 w 7185890"/>
              <a:gd name="connsiteY24" fmla="*/ 609609 h 2022772"/>
              <a:gd name="connsiteX25" fmla="*/ 5689600 w 7185890"/>
              <a:gd name="connsiteY25" fmla="*/ 535718 h 2022772"/>
              <a:gd name="connsiteX26" fmla="*/ 5772727 w 7185890"/>
              <a:gd name="connsiteY26" fmla="*/ 535718 h 2022772"/>
              <a:gd name="connsiteX27" fmla="*/ 5911272 w 7185890"/>
              <a:gd name="connsiteY27" fmla="*/ 369463 h 2022772"/>
              <a:gd name="connsiteX28" fmla="*/ 6003636 w 7185890"/>
              <a:gd name="connsiteY28" fmla="*/ 360227 h 2022772"/>
              <a:gd name="connsiteX29" fmla="*/ 6123709 w 7185890"/>
              <a:gd name="connsiteY29" fmla="*/ 480299 h 2022772"/>
              <a:gd name="connsiteX30" fmla="*/ 6280727 w 7185890"/>
              <a:gd name="connsiteY30" fmla="*/ 471063 h 2022772"/>
              <a:gd name="connsiteX31" fmla="*/ 6354618 w 7185890"/>
              <a:gd name="connsiteY31" fmla="*/ 1052954 h 2022772"/>
              <a:gd name="connsiteX32" fmla="*/ 6548581 w 7185890"/>
              <a:gd name="connsiteY32" fmla="*/ 1302336 h 2022772"/>
              <a:gd name="connsiteX33" fmla="*/ 6742545 w 7185890"/>
              <a:gd name="connsiteY33" fmla="*/ 1302336 h 2022772"/>
              <a:gd name="connsiteX34" fmla="*/ 6742545 w 7185890"/>
              <a:gd name="connsiteY34" fmla="*/ 1662554 h 2022772"/>
              <a:gd name="connsiteX35" fmla="*/ 7185890 w 7185890"/>
              <a:gd name="connsiteY35" fmla="*/ 2022772 h 202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5890" h="2022772">
                <a:moveTo>
                  <a:pt x="0" y="9"/>
                </a:moveTo>
                <a:cubicBezTo>
                  <a:pt x="184727" y="174730"/>
                  <a:pt x="369454" y="349451"/>
                  <a:pt x="489527" y="480299"/>
                </a:cubicBezTo>
                <a:cubicBezTo>
                  <a:pt x="609600" y="611147"/>
                  <a:pt x="643466" y="718905"/>
                  <a:pt x="720436" y="785099"/>
                </a:cubicBezTo>
                <a:cubicBezTo>
                  <a:pt x="797406" y="851293"/>
                  <a:pt x="815878" y="883621"/>
                  <a:pt x="951345" y="877463"/>
                </a:cubicBezTo>
                <a:cubicBezTo>
                  <a:pt x="1086812" y="871305"/>
                  <a:pt x="1400848" y="780481"/>
                  <a:pt x="1533236" y="748154"/>
                </a:cubicBezTo>
                <a:cubicBezTo>
                  <a:pt x="1665624" y="715827"/>
                  <a:pt x="1687175" y="688117"/>
                  <a:pt x="1745672" y="683499"/>
                </a:cubicBezTo>
                <a:cubicBezTo>
                  <a:pt x="1804169" y="678881"/>
                  <a:pt x="1827260" y="768166"/>
                  <a:pt x="1884218" y="720445"/>
                </a:cubicBezTo>
                <a:cubicBezTo>
                  <a:pt x="1941176" y="672724"/>
                  <a:pt x="2010448" y="480299"/>
                  <a:pt x="2087418" y="397172"/>
                </a:cubicBezTo>
                <a:cubicBezTo>
                  <a:pt x="2164388" y="314045"/>
                  <a:pt x="2242897" y="287875"/>
                  <a:pt x="2346036" y="221681"/>
                </a:cubicBezTo>
                <a:cubicBezTo>
                  <a:pt x="2449175" y="155487"/>
                  <a:pt x="2618509" y="1548"/>
                  <a:pt x="2706254" y="9"/>
                </a:cubicBezTo>
                <a:cubicBezTo>
                  <a:pt x="2793999" y="-1530"/>
                  <a:pt x="2781685" y="180118"/>
                  <a:pt x="2872509" y="212445"/>
                </a:cubicBezTo>
                <a:cubicBezTo>
                  <a:pt x="2963333" y="244772"/>
                  <a:pt x="3158836" y="146251"/>
                  <a:pt x="3251200" y="193972"/>
                </a:cubicBezTo>
                <a:cubicBezTo>
                  <a:pt x="3343564" y="241693"/>
                  <a:pt x="3374351" y="441814"/>
                  <a:pt x="3426690" y="498772"/>
                </a:cubicBezTo>
                <a:cubicBezTo>
                  <a:pt x="3479029" y="555730"/>
                  <a:pt x="3457478" y="421803"/>
                  <a:pt x="3565236" y="535718"/>
                </a:cubicBezTo>
                <a:cubicBezTo>
                  <a:pt x="3672994" y="649633"/>
                  <a:pt x="3962400" y="1074506"/>
                  <a:pt x="4073236" y="1182263"/>
                </a:cubicBezTo>
                <a:cubicBezTo>
                  <a:pt x="4184072" y="1290021"/>
                  <a:pt x="4157903" y="1182263"/>
                  <a:pt x="4230254" y="1182263"/>
                </a:cubicBezTo>
                <a:cubicBezTo>
                  <a:pt x="4302605" y="1182263"/>
                  <a:pt x="4453466" y="1177645"/>
                  <a:pt x="4507345" y="1182263"/>
                </a:cubicBezTo>
                <a:cubicBezTo>
                  <a:pt x="4561224" y="1186881"/>
                  <a:pt x="4530436" y="1217669"/>
                  <a:pt x="4553527" y="1209972"/>
                </a:cubicBezTo>
                <a:cubicBezTo>
                  <a:pt x="4576618" y="1202275"/>
                  <a:pt x="4605866" y="1145317"/>
                  <a:pt x="4645890" y="1136081"/>
                </a:cubicBezTo>
                <a:cubicBezTo>
                  <a:pt x="4685914" y="1126845"/>
                  <a:pt x="4756727" y="1126845"/>
                  <a:pt x="4793672" y="1154554"/>
                </a:cubicBezTo>
                <a:cubicBezTo>
                  <a:pt x="4830617" y="1182263"/>
                  <a:pt x="4839854" y="1268469"/>
                  <a:pt x="4867563" y="1302336"/>
                </a:cubicBezTo>
                <a:cubicBezTo>
                  <a:pt x="4895272" y="1336203"/>
                  <a:pt x="4901430" y="1422408"/>
                  <a:pt x="4959927" y="1357754"/>
                </a:cubicBezTo>
                <a:cubicBezTo>
                  <a:pt x="5018424" y="1293100"/>
                  <a:pt x="5160048" y="989839"/>
                  <a:pt x="5218545" y="914409"/>
                </a:cubicBezTo>
                <a:cubicBezTo>
                  <a:pt x="5277042" y="838979"/>
                  <a:pt x="5257030" y="955972"/>
                  <a:pt x="5310909" y="905172"/>
                </a:cubicBezTo>
                <a:cubicBezTo>
                  <a:pt x="5364788" y="854372"/>
                  <a:pt x="5478703" y="671185"/>
                  <a:pt x="5541818" y="609609"/>
                </a:cubicBezTo>
                <a:cubicBezTo>
                  <a:pt x="5604933" y="548033"/>
                  <a:pt x="5651115" y="548033"/>
                  <a:pt x="5689600" y="535718"/>
                </a:cubicBezTo>
                <a:cubicBezTo>
                  <a:pt x="5728085" y="523403"/>
                  <a:pt x="5735782" y="563427"/>
                  <a:pt x="5772727" y="535718"/>
                </a:cubicBezTo>
                <a:cubicBezTo>
                  <a:pt x="5809672" y="508009"/>
                  <a:pt x="5872787" y="398711"/>
                  <a:pt x="5911272" y="369463"/>
                </a:cubicBezTo>
                <a:cubicBezTo>
                  <a:pt x="5949757" y="340215"/>
                  <a:pt x="5968230" y="341754"/>
                  <a:pt x="6003636" y="360227"/>
                </a:cubicBezTo>
                <a:cubicBezTo>
                  <a:pt x="6039042" y="378700"/>
                  <a:pt x="6077527" y="461826"/>
                  <a:pt x="6123709" y="480299"/>
                </a:cubicBezTo>
                <a:cubicBezTo>
                  <a:pt x="6169891" y="498772"/>
                  <a:pt x="6242242" y="375621"/>
                  <a:pt x="6280727" y="471063"/>
                </a:cubicBezTo>
                <a:cubicBezTo>
                  <a:pt x="6319212" y="566506"/>
                  <a:pt x="6309976" y="914409"/>
                  <a:pt x="6354618" y="1052954"/>
                </a:cubicBezTo>
                <a:cubicBezTo>
                  <a:pt x="6399260" y="1191500"/>
                  <a:pt x="6483926" y="1260772"/>
                  <a:pt x="6548581" y="1302336"/>
                </a:cubicBezTo>
                <a:cubicBezTo>
                  <a:pt x="6613236" y="1343900"/>
                  <a:pt x="6710218" y="1242300"/>
                  <a:pt x="6742545" y="1302336"/>
                </a:cubicBezTo>
                <a:cubicBezTo>
                  <a:pt x="6774872" y="1362372"/>
                  <a:pt x="6668654" y="1542481"/>
                  <a:pt x="6742545" y="1662554"/>
                </a:cubicBezTo>
                <a:cubicBezTo>
                  <a:pt x="6816436" y="1782627"/>
                  <a:pt x="7001163" y="1902699"/>
                  <a:pt x="7185890" y="2022772"/>
                </a:cubicBezTo>
              </a:path>
            </a:pathLst>
          </a:cu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28EE1F-740E-4AEE-BA84-D26086C6B820}"/>
              </a:ext>
            </a:extLst>
          </p:cNvPr>
          <p:cNvCxnSpPr>
            <a:cxnSpLocks/>
          </p:cNvCxnSpPr>
          <p:nvPr/>
        </p:nvCxnSpPr>
        <p:spPr>
          <a:xfrm flipV="1">
            <a:off x="4184073" y="3842327"/>
            <a:ext cx="0" cy="113607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E3C9DD-374F-4788-A68F-B8FA45B95509}"/>
              </a:ext>
            </a:extLst>
          </p:cNvPr>
          <p:cNvCxnSpPr/>
          <p:nvPr/>
        </p:nvCxnSpPr>
        <p:spPr>
          <a:xfrm>
            <a:off x="3943927" y="4978400"/>
            <a:ext cx="406400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AC4C53-5A34-422B-985B-BC9E4286BA1C}"/>
              </a:ext>
            </a:extLst>
          </p:cNvPr>
          <p:cNvSpPr txBox="1"/>
          <p:nvPr/>
        </p:nvSpPr>
        <p:spPr>
          <a:xfrm>
            <a:off x="4184073" y="4311477"/>
            <a:ext cx="125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Pump Drawdown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3C3680-10D6-4EBA-B9C6-4BBD5A86C665}"/>
              </a:ext>
            </a:extLst>
          </p:cNvPr>
          <p:cNvCxnSpPr>
            <a:cxnSpLocks/>
          </p:cNvCxnSpPr>
          <p:nvPr/>
        </p:nvCxnSpPr>
        <p:spPr>
          <a:xfrm flipH="1">
            <a:off x="2586182" y="2661008"/>
            <a:ext cx="803564" cy="7072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3B2FF7-C373-4B5B-912F-C7577495FB53}"/>
              </a:ext>
            </a:extLst>
          </p:cNvPr>
          <p:cNvSpPr txBox="1"/>
          <p:nvPr/>
        </p:nvSpPr>
        <p:spPr>
          <a:xfrm>
            <a:off x="3270933" y="2291676"/>
            <a:ext cx="189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Static Water Level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84A33E-CD58-4BB9-927A-2FC62ECE5CB8}"/>
              </a:ext>
            </a:extLst>
          </p:cNvPr>
          <p:cNvCxnSpPr>
            <a:cxnSpLocks/>
          </p:cNvCxnSpPr>
          <p:nvPr/>
        </p:nvCxnSpPr>
        <p:spPr>
          <a:xfrm>
            <a:off x="9605530" y="4124032"/>
            <a:ext cx="0" cy="101138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E73F13E-6B2E-48CF-A20C-A8A16BE3AB61}"/>
              </a:ext>
            </a:extLst>
          </p:cNvPr>
          <p:cNvSpPr txBox="1"/>
          <p:nvPr/>
        </p:nvSpPr>
        <p:spPr>
          <a:xfrm>
            <a:off x="9453985" y="5248629"/>
            <a:ext cx="106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 feet deeper than 2020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9219B1-5C4F-4B1E-B67F-A205FB5FC262}"/>
              </a:ext>
            </a:extLst>
          </p:cNvPr>
          <p:cNvCxnSpPr>
            <a:cxnSpLocks/>
          </p:cNvCxnSpPr>
          <p:nvPr/>
        </p:nvCxnSpPr>
        <p:spPr>
          <a:xfrm flipH="1" flipV="1">
            <a:off x="2885954" y="3830779"/>
            <a:ext cx="8262337" cy="11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58A9C7-8F93-4A0D-8D7C-3EE21D453DF8}"/>
              </a:ext>
            </a:extLst>
          </p:cNvPr>
          <p:cNvCxnSpPr>
            <a:cxnSpLocks/>
          </p:cNvCxnSpPr>
          <p:nvPr/>
        </p:nvCxnSpPr>
        <p:spPr>
          <a:xfrm>
            <a:off x="10921711" y="3842327"/>
            <a:ext cx="0" cy="12930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08A9512-FB2E-4A3B-95CE-EFE4123CA1B2}"/>
              </a:ext>
            </a:extLst>
          </p:cNvPr>
          <p:cNvSpPr txBox="1"/>
          <p:nvPr/>
        </p:nvSpPr>
        <p:spPr>
          <a:xfrm>
            <a:off x="10700327" y="5248628"/>
            <a:ext cx="1066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65 feet deeper than 2019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2E2259-EAA0-4EBF-A829-B47DE28DEDA2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9384147" y="5135418"/>
            <a:ext cx="1851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2E4784F-79E3-4C01-8206-E433D33968FC}"/>
              </a:ext>
            </a:extLst>
          </p:cNvPr>
          <p:cNvSpPr txBox="1"/>
          <p:nvPr/>
        </p:nvSpPr>
        <p:spPr>
          <a:xfrm>
            <a:off x="11235181" y="499691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210’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BCC0E43-892D-4935-8B1D-7C7D6174E8C9}"/>
              </a:ext>
            </a:extLst>
          </p:cNvPr>
          <p:cNvSpPr txBox="1"/>
          <p:nvPr/>
        </p:nvSpPr>
        <p:spPr>
          <a:xfrm>
            <a:off x="9673160" y="398553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160’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9FFD71-23C6-460F-BCF6-0C3EE87A024E}"/>
              </a:ext>
            </a:extLst>
          </p:cNvPr>
          <p:cNvSpPr txBox="1"/>
          <p:nvPr/>
        </p:nvSpPr>
        <p:spPr>
          <a:xfrm>
            <a:off x="11251724" y="376617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145’</a:t>
            </a:r>
          </a:p>
        </p:txBody>
      </p:sp>
    </p:spTree>
    <p:extLst>
      <p:ext uri="{BB962C8B-B14F-4D97-AF65-F5344CB8AC3E}">
        <p14:creationId xmlns:p14="http://schemas.microsoft.com/office/powerpoint/2010/main" val="10679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Canvas Back Water Supply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6BF07-A8CE-4676-9076-F38F26D30D32}"/>
              </a:ext>
            </a:extLst>
          </p:cNvPr>
          <p:cNvSpPr txBox="1"/>
          <p:nvPr/>
        </p:nvSpPr>
        <p:spPr>
          <a:xfrm>
            <a:off x="1171574" y="1601212"/>
            <a:ext cx="9764281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Canvas Back is used for irrigation supp</a:t>
            </a:r>
            <a:r>
              <a:rPr lang="en-US" sz="2400" dirty="0">
                <a:solidFill>
                  <a:srgbClr val="3D3D3D"/>
                </a:solidFill>
                <a:latin typeface="Roboto"/>
              </a:rPr>
              <a:t>ly and is a backup for Pintail for the Potable Water System.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Water Levels are lowest ever for this time of year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Typical Spring/Fall levels are 120 feet – 160 feet deep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Current level is 210 feet deep as of July 1, 2021 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Levels are falling about 1-2 ft per day</a:t>
            </a:r>
            <a:r>
              <a:rPr lang="en-US" sz="2400" b="0" i="0" u="none" strike="noStrike" baseline="0" dirty="0">
                <a:solidFill>
                  <a:srgbClr val="3D3D3D"/>
                </a:solidFill>
                <a:latin typeface="Roboto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The existing pump cannot supply water at these deeper levels.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3D3D3D"/>
                </a:solidFill>
                <a:latin typeface="Roboto"/>
              </a:rPr>
              <a:t>A new pump was selected to increase water supply from the well. Limited pumps were available due to increased demand and supply chain impacts.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b="0" i="0" u="none" strike="noStrike" baseline="0" dirty="0">
              <a:solidFill>
                <a:srgbClr val="3D3D3D"/>
              </a:solidFill>
              <a:latin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8778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FEC90D-7E5D-4449-BFD3-E5BD9C98C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6" r="12494" b="782"/>
          <a:stretch/>
        </p:blipFill>
        <p:spPr>
          <a:xfrm rot="16200000">
            <a:off x="5494303" y="-5503827"/>
            <a:ext cx="1193874" cy="12201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7280F8-0A4F-4AF1-BD16-BC2B1F0E9F5F}"/>
              </a:ext>
            </a:extLst>
          </p:cNvPr>
          <p:cNvSpPr/>
          <p:nvPr/>
        </p:nvSpPr>
        <p:spPr>
          <a:xfrm flipV="1">
            <a:off x="-9525" y="1193872"/>
            <a:ext cx="12201525" cy="45719"/>
          </a:xfrm>
          <a:prstGeom prst="rect">
            <a:avLst/>
          </a:prstGeom>
          <a:solidFill>
            <a:srgbClr val="59A16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2D31525-EE95-4BD9-865A-C13BA2B0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" y="6096040"/>
            <a:ext cx="662345" cy="5519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26FD6-9E0E-494B-81B4-EF3E5791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5" y="210011"/>
            <a:ext cx="10696075" cy="7738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Canvas Back New Pump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9F2CC-3DAD-40FD-8426-DAB66BF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B6-176B-48AF-9A88-2BAA259E92AD}" type="slidenum">
              <a:rPr lang="en-US" sz="1800" smtClean="0"/>
              <a:t>9</a:t>
            </a:fld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6EB6C-6D55-4924-9A9E-A0D1F9D8D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79" y="1239609"/>
            <a:ext cx="7656901" cy="5408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691C6B-B286-47EC-872C-859BF9A6B010}"/>
              </a:ext>
            </a:extLst>
          </p:cNvPr>
          <p:cNvSpPr txBox="1"/>
          <p:nvPr/>
        </p:nvSpPr>
        <p:spPr>
          <a:xfrm>
            <a:off x="3910173" y="5439582"/>
            <a:ext cx="156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Today’s Operation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F27729-9482-4908-A8BF-31BC0D6F4E01}"/>
              </a:ext>
            </a:extLst>
          </p:cNvPr>
          <p:cNvCxnSpPr>
            <a:cxnSpLocks/>
          </p:cNvCxnSpPr>
          <p:nvPr/>
        </p:nvCxnSpPr>
        <p:spPr>
          <a:xfrm>
            <a:off x="3943580" y="3943927"/>
            <a:ext cx="0" cy="2152113"/>
          </a:xfrm>
          <a:prstGeom prst="line">
            <a:avLst/>
          </a:prstGeom>
          <a:ln w="28575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9087CE0-FB88-41B9-84BC-8DF3A31CF6B0}"/>
              </a:ext>
            </a:extLst>
          </p:cNvPr>
          <p:cNvSpPr/>
          <p:nvPr/>
        </p:nvSpPr>
        <p:spPr>
          <a:xfrm>
            <a:off x="2364509" y="4054764"/>
            <a:ext cx="1911927" cy="9236"/>
          </a:xfrm>
          <a:custGeom>
            <a:avLst/>
            <a:gdLst>
              <a:gd name="connsiteX0" fmla="*/ 1911927 w 1911927"/>
              <a:gd name="connsiteY0" fmla="*/ 9236 h 9236"/>
              <a:gd name="connsiteX1" fmla="*/ 0 w 1911927"/>
              <a:gd name="connsiteY1" fmla="*/ 0 h 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11927" h="9236">
                <a:moveTo>
                  <a:pt x="1911927" y="9236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63CF7A7-ECF9-4134-9CC9-08B9C5234BAB}"/>
              </a:ext>
            </a:extLst>
          </p:cNvPr>
          <p:cNvSpPr/>
          <p:nvPr/>
        </p:nvSpPr>
        <p:spPr>
          <a:xfrm>
            <a:off x="6428509" y="4350327"/>
            <a:ext cx="1173018" cy="415637"/>
          </a:xfrm>
          <a:custGeom>
            <a:avLst/>
            <a:gdLst>
              <a:gd name="connsiteX0" fmla="*/ 0 w 1173018"/>
              <a:gd name="connsiteY0" fmla="*/ 0 h 415637"/>
              <a:gd name="connsiteX1" fmla="*/ 591127 w 1173018"/>
              <a:gd name="connsiteY1" fmla="*/ 203200 h 415637"/>
              <a:gd name="connsiteX2" fmla="*/ 1173018 w 1173018"/>
              <a:gd name="connsiteY2" fmla="*/ 415637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018" h="415637">
                <a:moveTo>
                  <a:pt x="0" y="0"/>
                </a:moveTo>
                <a:lnTo>
                  <a:pt x="591127" y="203200"/>
                </a:lnTo>
                <a:cubicBezTo>
                  <a:pt x="786630" y="272473"/>
                  <a:pt x="979824" y="344055"/>
                  <a:pt x="1173018" y="415637"/>
                </a:cubicBezTo>
              </a:path>
            </a:pathLst>
          </a:custGeom>
          <a:noFill/>
          <a:ln w="34925">
            <a:solidFill>
              <a:schemeClr val="tx1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685B93-E30E-4F9A-B206-F2669945736B}"/>
              </a:ext>
            </a:extLst>
          </p:cNvPr>
          <p:cNvCxnSpPr>
            <a:cxnSpLocks/>
          </p:cNvCxnSpPr>
          <p:nvPr/>
        </p:nvCxnSpPr>
        <p:spPr>
          <a:xfrm>
            <a:off x="6428509" y="4350327"/>
            <a:ext cx="0" cy="1745713"/>
          </a:xfrm>
          <a:prstGeom prst="line">
            <a:avLst/>
          </a:prstGeom>
          <a:ln w="28575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DB8E53-4699-48E5-A925-7D927D00EFAB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601527" y="4765964"/>
            <a:ext cx="4618" cy="1330076"/>
          </a:xfrm>
          <a:prstGeom prst="line">
            <a:avLst/>
          </a:prstGeom>
          <a:ln w="28575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207EC47-9C22-499D-951D-F38965BF2082}"/>
              </a:ext>
            </a:extLst>
          </p:cNvPr>
          <p:cNvSpPr txBox="1"/>
          <p:nvPr/>
        </p:nvSpPr>
        <p:spPr>
          <a:xfrm>
            <a:off x="6443580" y="5439582"/>
            <a:ext cx="156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Historical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Operation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7B75F1-A3EE-4BD6-87B3-B733FD63AA6B}"/>
              </a:ext>
            </a:extLst>
          </p:cNvPr>
          <p:cNvCxnSpPr>
            <a:cxnSpLocks/>
          </p:cNvCxnSpPr>
          <p:nvPr/>
        </p:nvCxnSpPr>
        <p:spPr>
          <a:xfrm flipH="1" flipV="1">
            <a:off x="4193311" y="1773382"/>
            <a:ext cx="766616" cy="831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DA223D-26B9-4958-902E-116AC37E0E1E}"/>
              </a:ext>
            </a:extLst>
          </p:cNvPr>
          <p:cNvSpPr txBox="1"/>
          <p:nvPr/>
        </p:nvSpPr>
        <p:spPr>
          <a:xfrm>
            <a:off x="4959928" y="1696481"/>
            <a:ext cx="1671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Selected Pump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49C9AD-8B3C-46A6-BF78-5E512DBF5135}"/>
              </a:ext>
            </a:extLst>
          </p:cNvPr>
          <p:cNvCxnSpPr/>
          <p:nvPr/>
        </p:nvCxnSpPr>
        <p:spPr>
          <a:xfrm flipH="1" flipV="1">
            <a:off x="8764092" y="5278799"/>
            <a:ext cx="840509" cy="1662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DD12D62-0E4A-4901-B073-9059534B2389}"/>
              </a:ext>
            </a:extLst>
          </p:cNvPr>
          <p:cNvSpPr txBox="1"/>
          <p:nvPr/>
        </p:nvSpPr>
        <p:spPr>
          <a:xfrm>
            <a:off x="9604601" y="5294796"/>
            <a:ext cx="15806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Existing Pump</a:t>
            </a:r>
          </a:p>
        </p:txBody>
      </p:sp>
    </p:spTree>
    <p:extLst>
      <p:ext uri="{BB962C8B-B14F-4D97-AF65-F5344CB8AC3E}">
        <p14:creationId xmlns:p14="http://schemas.microsoft.com/office/powerpoint/2010/main" val="312100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4863</TotalTime>
  <Words>479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Topics</vt:lpstr>
      <vt:lpstr>Photo of Sierra Nevada’s April 2021</vt:lpstr>
      <vt:lpstr>Hydrologic Cycle</vt:lpstr>
      <vt:lpstr>Map of Wild Wings Water System</vt:lpstr>
      <vt:lpstr>Illustration of Wild Wings Wells </vt:lpstr>
      <vt:lpstr>Canvas Back Depth to Water</vt:lpstr>
      <vt:lpstr>Canvas Back Water Supply</vt:lpstr>
      <vt:lpstr>Canvas Back New Pump</vt:lpstr>
      <vt:lpstr>Pintail Depth to Water</vt:lpstr>
      <vt:lpstr>Pintail Water Supply</vt:lpstr>
      <vt:lpstr>Pintail New Pump</vt:lpstr>
      <vt:lpstr>Plan for Changing Pumps</vt:lpstr>
      <vt:lpstr>What you can do to help</vt:lpstr>
      <vt:lpstr>Considerations for Replacement Well (Canvas Back)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Nguyen</dc:creator>
  <cp:lastModifiedBy>Justin Shobe</cp:lastModifiedBy>
  <cp:revision>159</cp:revision>
  <dcterms:created xsi:type="dcterms:W3CDTF">2018-03-14T15:37:51Z</dcterms:created>
  <dcterms:modified xsi:type="dcterms:W3CDTF">2021-07-07T23:32:29Z</dcterms:modified>
</cp:coreProperties>
</file>