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295" r:id="rId3"/>
    <p:sldId id="288" r:id="rId4"/>
    <p:sldId id="2297" r:id="rId5"/>
    <p:sldId id="2226" r:id="rId6"/>
    <p:sldId id="2244" r:id="rId7"/>
    <p:sldId id="2306" r:id="rId8"/>
    <p:sldId id="2305" r:id="rId9"/>
    <p:sldId id="2301" r:id="rId10"/>
    <p:sldId id="2303" r:id="rId11"/>
    <p:sldId id="2251" r:id="rId12"/>
    <p:sldId id="229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scar Serrano" initials="OS" lastIdx="1" clrIdx="0">
    <p:extLst>
      <p:ext uri="{19B8F6BF-5375-455C-9EA6-DF929625EA0E}">
        <p15:presenceInfo xmlns:p15="http://schemas.microsoft.com/office/powerpoint/2012/main" userId="S::Oserrano@lsce.com::11771620-d5d9-494a-9671-769f0da7ee7e" providerId="AD"/>
      </p:ext>
    </p:extLst>
  </p:cmAuthor>
  <p:cmAuthor id="2" name="Yana Pavlova" initials="YP" lastIdx="1" clrIdx="1">
    <p:extLst>
      <p:ext uri="{19B8F6BF-5375-455C-9EA6-DF929625EA0E}">
        <p15:presenceInfo xmlns:p15="http://schemas.microsoft.com/office/powerpoint/2012/main" userId="S::YPavlova@yolocounty.org::56cb0a77-c971-46dc-abea-3c08825b05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685"/>
    <a:srgbClr val="68A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D64F55-AC35-405D-9CC7-A541B500D33D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D5F2AD-98FC-4B45-A1C5-0B6033A0A08B}">
      <dgm:prSet phldrT="[Text]"/>
      <dgm:spPr>
        <a:solidFill>
          <a:srgbClr val="68A15A"/>
        </a:solidFill>
      </dgm:spPr>
      <dgm:t>
        <a:bodyPr/>
        <a:lstStyle/>
        <a:p>
          <a:r>
            <a:rPr lang="en-US" b="1" dirty="0"/>
            <a:t>Establish Revenue Needs</a:t>
          </a:r>
        </a:p>
        <a:p>
          <a:r>
            <a:rPr lang="en-US" b="1" dirty="0"/>
            <a:t>(Operational and Implementation Costs)</a:t>
          </a:r>
        </a:p>
      </dgm:t>
    </dgm:pt>
    <dgm:pt modelId="{B157343F-82FA-4DC3-A908-90BDD0F77D1C}" type="parTrans" cxnId="{FD2EB62D-F8C7-4A49-8AA2-F8AE849C05ED}">
      <dgm:prSet/>
      <dgm:spPr/>
      <dgm:t>
        <a:bodyPr/>
        <a:lstStyle/>
        <a:p>
          <a:endParaRPr lang="en-US"/>
        </a:p>
      </dgm:t>
    </dgm:pt>
    <dgm:pt modelId="{956C49DE-E4C3-4443-98F2-BDB3FF3B3874}" type="sibTrans" cxnId="{FD2EB62D-F8C7-4A49-8AA2-F8AE849C05ED}">
      <dgm:prSet/>
      <dgm:spPr/>
      <dgm:t>
        <a:bodyPr/>
        <a:lstStyle/>
        <a:p>
          <a:endParaRPr lang="en-US"/>
        </a:p>
      </dgm:t>
    </dgm:pt>
    <dgm:pt modelId="{02B52FCE-F5A2-446F-8110-A5DFAC62AA00}">
      <dgm:prSet phldrT="[Text]" custT="1"/>
      <dgm:spPr/>
      <dgm:t>
        <a:bodyPr/>
        <a:lstStyle/>
        <a:p>
          <a:r>
            <a:rPr lang="en-US" sz="2200" dirty="0"/>
            <a:t>Revenue needs – Operations/Maintenance</a:t>
          </a:r>
        </a:p>
      </dgm:t>
    </dgm:pt>
    <dgm:pt modelId="{74BDE917-AC3F-4D76-8070-B30184FAD589}" type="parTrans" cxnId="{A65FA7D6-898A-415D-8240-780B432F57CF}">
      <dgm:prSet/>
      <dgm:spPr/>
      <dgm:t>
        <a:bodyPr/>
        <a:lstStyle/>
        <a:p>
          <a:endParaRPr lang="en-US"/>
        </a:p>
      </dgm:t>
    </dgm:pt>
    <dgm:pt modelId="{32FC6F54-D784-4A78-8EDA-4539A3506FF8}" type="sibTrans" cxnId="{A65FA7D6-898A-415D-8240-780B432F57CF}">
      <dgm:prSet/>
      <dgm:spPr/>
      <dgm:t>
        <a:bodyPr/>
        <a:lstStyle/>
        <a:p>
          <a:endParaRPr lang="en-US"/>
        </a:p>
      </dgm:t>
    </dgm:pt>
    <dgm:pt modelId="{EF0A08D3-A038-49BA-BBDB-3D7641FE7047}">
      <dgm:prSet phldrT="[Text]"/>
      <dgm:spPr>
        <a:solidFill>
          <a:srgbClr val="68A15A"/>
        </a:solidFill>
      </dgm:spPr>
      <dgm:t>
        <a:bodyPr/>
        <a:lstStyle/>
        <a:p>
          <a:r>
            <a:rPr lang="en-US" b="1" dirty="0"/>
            <a:t>Cost Allocation</a:t>
          </a:r>
        </a:p>
      </dgm:t>
    </dgm:pt>
    <dgm:pt modelId="{2E40F8E8-4A7B-4C7E-B72B-0EB782D7A8AD}" type="parTrans" cxnId="{53E58981-6338-42D1-9815-F67C9F0B52A9}">
      <dgm:prSet/>
      <dgm:spPr/>
      <dgm:t>
        <a:bodyPr/>
        <a:lstStyle/>
        <a:p>
          <a:endParaRPr lang="en-US"/>
        </a:p>
      </dgm:t>
    </dgm:pt>
    <dgm:pt modelId="{BDC4FBC0-80E2-4C01-91B6-C799BC884B65}" type="sibTrans" cxnId="{53E58981-6338-42D1-9815-F67C9F0B52A9}">
      <dgm:prSet/>
      <dgm:spPr/>
      <dgm:t>
        <a:bodyPr/>
        <a:lstStyle/>
        <a:p>
          <a:endParaRPr lang="en-US"/>
        </a:p>
      </dgm:t>
    </dgm:pt>
    <dgm:pt modelId="{F4C491A0-D24B-4A39-8BE4-97A91A0CC37A}">
      <dgm:prSet phldrT="[Text]" custT="1"/>
      <dgm:spPr/>
      <dgm:t>
        <a:bodyPr/>
        <a:lstStyle/>
        <a:p>
          <a:r>
            <a:rPr lang="en-US" sz="2200" dirty="0"/>
            <a:t>By type – operations vs. implementation</a:t>
          </a:r>
        </a:p>
      </dgm:t>
    </dgm:pt>
    <dgm:pt modelId="{E137682D-600D-4AA7-9D4A-DCA598F7CBF8}" type="parTrans" cxnId="{68035D23-3DA1-4666-BA82-2E5BF31EBB71}">
      <dgm:prSet/>
      <dgm:spPr/>
      <dgm:t>
        <a:bodyPr/>
        <a:lstStyle/>
        <a:p>
          <a:endParaRPr lang="en-US"/>
        </a:p>
      </dgm:t>
    </dgm:pt>
    <dgm:pt modelId="{09CDA5D8-B654-4A60-B87F-495CCED3FE93}" type="sibTrans" cxnId="{68035D23-3DA1-4666-BA82-2E5BF31EBB71}">
      <dgm:prSet/>
      <dgm:spPr/>
      <dgm:t>
        <a:bodyPr/>
        <a:lstStyle/>
        <a:p>
          <a:endParaRPr lang="en-US"/>
        </a:p>
      </dgm:t>
    </dgm:pt>
    <dgm:pt modelId="{58255F4B-2295-406B-AB3A-31E0B4294F30}">
      <dgm:prSet phldrT="[Text]"/>
      <dgm:spPr>
        <a:solidFill>
          <a:srgbClr val="68A15A"/>
        </a:solidFill>
      </dgm:spPr>
      <dgm:t>
        <a:bodyPr/>
        <a:lstStyle/>
        <a:p>
          <a:r>
            <a:rPr lang="en-US" b="1" dirty="0"/>
            <a:t>Proposed  Fees/Charges</a:t>
          </a:r>
        </a:p>
      </dgm:t>
    </dgm:pt>
    <dgm:pt modelId="{3192CEE5-17C1-4E9A-8F07-7C555E9B9528}" type="parTrans" cxnId="{419B0D8E-BEC5-43EF-B16E-CB760CABA398}">
      <dgm:prSet/>
      <dgm:spPr/>
      <dgm:t>
        <a:bodyPr/>
        <a:lstStyle/>
        <a:p>
          <a:endParaRPr lang="en-US"/>
        </a:p>
      </dgm:t>
    </dgm:pt>
    <dgm:pt modelId="{51D7936E-2556-41FB-9AD3-EA83A5DBCE9A}" type="sibTrans" cxnId="{419B0D8E-BEC5-43EF-B16E-CB760CABA398}">
      <dgm:prSet/>
      <dgm:spPr/>
      <dgm:t>
        <a:bodyPr/>
        <a:lstStyle/>
        <a:p>
          <a:endParaRPr lang="en-US"/>
        </a:p>
      </dgm:t>
    </dgm:pt>
    <dgm:pt modelId="{F1528FD7-0709-4C9D-9083-CBA3C1EB0C07}">
      <dgm:prSet phldrT="[Text]" custT="1"/>
      <dgm:spPr/>
      <dgm:t>
        <a:bodyPr/>
        <a:lstStyle/>
        <a:p>
          <a:r>
            <a:rPr lang="en-US" sz="2200" dirty="0"/>
            <a:t>Public notification</a:t>
          </a:r>
        </a:p>
      </dgm:t>
    </dgm:pt>
    <dgm:pt modelId="{CDA6866D-BF9B-4B8A-BA5B-7391882ABDB5}" type="parTrans" cxnId="{E8DC90F2-5811-4191-82A9-CCF03E386975}">
      <dgm:prSet/>
      <dgm:spPr/>
      <dgm:t>
        <a:bodyPr/>
        <a:lstStyle/>
        <a:p>
          <a:endParaRPr lang="en-US"/>
        </a:p>
      </dgm:t>
    </dgm:pt>
    <dgm:pt modelId="{6EEED4B9-A875-4829-A20E-4C3BDE59BDB4}" type="sibTrans" cxnId="{E8DC90F2-5811-4191-82A9-CCF03E386975}">
      <dgm:prSet/>
      <dgm:spPr/>
      <dgm:t>
        <a:bodyPr/>
        <a:lstStyle/>
        <a:p>
          <a:endParaRPr lang="en-US"/>
        </a:p>
      </dgm:t>
    </dgm:pt>
    <dgm:pt modelId="{759FE0E0-9DD0-40FB-88BA-FF90C660FA8D}">
      <dgm:prSet phldrT="[Text]" custT="1"/>
      <dgm:spPr/>
      <dgm:t>
        <a:bodyPr/>
        <a:lstStyle/>
        <a:p>
          <a:r>
            <a:rPr lang="en-US" sz="2200" dirty="0"/>
            <a:t>Revenue needs – Capital Projects/Improvements</a:t>
          </a:r>
        </a:p>
      </dgm:t>
    </dgm:pt>
    <dgm:pt modelId="{C7BB5B7A-8C54-437C-BE11-EA312F89C2E9}" type="parTrans" cxnId="{DDAEE41F-EF11-45E9-AFE6-749C071C7692}">
      <dgm:prSet/>
      <dgm:spPr/>
      <dgm:t>
        <a:bodyPr/>
        <a:lstStyle/>
        <a:p>
          <a:endParaRPr lang="en-US"/>
        </a:p>
      </dgm:t>
    </dgm:pt>
    <dgm:pt modelId="{6CF5BF78-C4E4-4902-8607-01CA5EDEAC11}" type="sibTrans" cxnId="{DDAEE41F-EF11-45E9-AFE6-749C071C7692}">
      <dgm:prSet/>
      <dgm:spPr/>
      <dgm:t>
        <a:bodyPr/>
        <a:lstStyle/>
        <a:p>
          <a:endParaRPr lang="en-US"/>
        </a:p>
      </dgm:t>
    </dgm:pt>
    <dgm:pt modelId="{0D0697B1-9087-4CAA-AC8A-DBB09F46154C}">
      <dgm:prSet phldrT="[Text]" custT="1"/>
      <dgm:spPr/>
      <dgm:t>
        <a:bodyPr/>
        <a:lstStyle/>
        <a:p>
          <a:r>
            <a:rPr lang="en-US" sz="2200" dirty="0"/>
            <a:t>Meet Wild Wings financial sustainability goal</a:t>
          </a:r>
        </a:p>
      </dgm:t>
    </dgm:pt>
    <dgm:pt modelId="{C124A993-C93B-408D-849C-01B7D7BF9E48}" type="parTrans" cxnId="{B58F01DB-4389-467A-9925-10A1126FEFA8}">
      <dgm:prSet/>
      <dgm:spPr/>
      <dgm:t>
        <a:bodyPr/>
        <a:lstStyle/>
        <a:p>
          <a:endParaRPr lang="en-US"/>
        </a:p>
      </dgm:t>
    </dgm:pt>
    <dgm:pt modelId="{4E6097D4-4822-49F3-8A9F-B3D6B9382A40}" type="sibTrans" cxnId="{B58F01DB-4389-467A-9925-10A1126FEFA8}">
      <dgm:prSet/>
      <dgm:spPr/>
      <dgm:t>
        <a:bodyPr/>
        <a:lstStyle/>
        <a:p>
          <a:endParaRPr lang="en-US"/>
        </a:p>
      </dgm:t>
    </dgm:pt>
    <dgm:pt modelId="{98B880FD-22AB-4988-B0DA-33D3EB7BFF47}">
      <dgm:prSet phldrT="[Text]" custT="1"/>
      <dgm:spPr/>
      <dgm:t>
        <a:bodyPr/>
        <a:lstStyle/>
        <a:p>
          <a:r>
            <a:rPr lang="en-US" sz="2200" dirty="0"/>
            <a:t>Five-year Revenues and Expenses Projections</a:t>
          </a:r>
        </a:p>
      </dgm:t>
    </dgm:pt>
    <dgm:pt modelId="{706A9B6F-00BD-4035-815D-52F55B9E5E78}" type="parTrans" cxnId="{748A1F35-5126-4305-9CE3-B11B335A00D3}">
      <dgm:prSet/>
      <dgm:spPr/>
      <dgm:t>
        <a:bodyPr/>
        <a:lstStyle/>
        <a:p>
          <a:endParaRPr lang="en-US"/>
        </a:p>
      </dgm:t>
    </dgm:pt>
    <dgm:pt modelId="{80B4AD90-EFFA-40D2-A6C1-54D579337FDB}" type="sibTrans" cxnId="{748A1F35-5126-4305-9CE3-B11B335A00D3}">
      <dgm:prSet/>
      <dgm:spPr/>
      <dgm:t>
        <a:bodyPr/>
        <a:lstStyle/>
        <a:p>
          <a:endParaRPr lang="en-US"/>
        </a:p>
      </dgm:t>
    </dgm:pt>
    <dgm:pt modelId="{7584CEC0-13B7-4458-899C-94AA57593E27}">
      <dgm:prSet phldrT="[Text]" custT="1"/>
      <dgm:spPr/>
      <dgm:t>
        <a:bodyPr/>
        <a:lstStyle/>
        <a:p>
          <a:r>
            <a:rPr lang="en-US" sz="2200" dirty="0"/>
            <a:t>By user class – weight by effort</a:t>
          </a:r>
        </a:p>
      </dgm:t>
    </dgm:pt>
    <dgm:pt modelId="{1DF5D2E8-DF98-403B-9D1B-172EC5438EF9}" type="parTrans" cxnId="{99F99ADB-D3F9-4952-97FA-1B41F4103B94}">
      <dgm:prSet/>
      <dgm:spPr/>
      <dgm:t>
        <a:bodyPr/>
        <a:lstStyle/>
        <a:p>
          <a:endParaRPr lang="en-US"/>
        </a:p>
      </dgm:t>
    </dgm:pt>
    <dgm:pt modelId="{97237DEF-D7C5-4A7F-B0B7-2A34DCA11BED}" type="sibTrans" cxnId="{99F99ADB-D3F9-4952-97FA-1B41F4103B94}">
      <dgm:prSet/>
      <dgm:spPr/>
      <dgm:t>
        <a:bodyPr/>
        <a:lstStyle/>
        <a:p>
          <a:endParaRPr lang="en-US"/>
        </a:p>
      </dgm:t>
    </dgm:pt>
    <dgm:pt modelId="{2CF25631-D3AB-4DCE-BD18-F817B619739D}">
      <dgm:prSet phldrT="[Text]" custT="1"/>
      <dgm:spPr/>
      <dgm:t>
        <a:bodyPr/>
        <a:lstStyle/>
        <a:p>
          <a:r>
            <a:rPr lang="en-US" sz="2200" dirty="0"/>
            <a:t>Stakeholder outreach</a:t>
          </a:r>
        </a:p>
      </dgm:t>
    </dgm:pt>
    <dgm:pt modelId="{CB7D9786-1673-4031-A069-3BFFAA968241}" type="parTrans" cxnId="{9E55A95C-B1A0-4EE5-9751-D976CE4A5B20}">
      <dgm:prSet/>
      <dgm:spPr/>
      <dgm:t>
        <a:bodyPr/>
        <a:lstStyle/>
        <a:p>
          <a:endParaRPr lang="en-US"/>
        </a:p>
      </dgm:t>
    </dgm:pt>
    <dgm:pt modelId="{E17AAFCE-45B4-41A3-8DC0-0DDF905B637D}" type="sibTrans" cxnId="{9E55A95C-B1A0-4EE5-9751-D976CE4A5B20}">
      <dgm:prSet/>
      <dgm:spPr/>
      <dgm:t>
        <a:bodyPr/>
        <a:lstStyle/>
        <a:p>
          <a:endParaRPr lang="en-US"/>
        </a:p>
      </dgm:t>
    </dgm:pt>
    <dgm:pt modelId="{28743A2C-9876-4FEE-9974-AB758AAD54A9}">
      <dgm:prSet phldrT="[Text]" custT="1"/>
      <dgm:spPr/>
      <dgm:t>
        <a:bodyPr/>
        <a:lstStyle/>
        <a:p>
          <a:r>
            <a:rPr lang="en-US" sz="2200" dirty="0"/>
            <a:t>Public hearing and majority protest</a:t>
          </a:r>
        </a:p>
      </dgm:t>
    </dgm:pt>
    <dgm:pt modelId="{6F8A8C8F-DA07-4CAD-A258-9D90442B8737}" type="parTrans" cxnId="{11F2DB57-9C7E-40AB-94CD-BBC4203FBC4D}">
      <dgm:prSet/>
      <dgm:spPr/>
      <dgm:t>
        <a:bodyPr/>
        <a:lstStyle/>
        <a:p>
          <a:endParaRPr lang="en-US"/>
        </a:p>
      </dgm:t>
    </dgm:pt>
    <dgm:pt modelId="{8A4C285E-F7B6-4FB8-A0C3-A2D1DBF11576}" type="sibTrans" cxnId="{11F2DB57-9C7E-40AB-94CD-BBC4203FBC4D}">
      <dgm:prSet/>
      <dgm:spPr/>
      <dgm:t>
        <a:bodyPr/>
        <a:lstStyle/>
        <a:p>
          <a:endParaRPr lang="en-US"/>
        </a:p>
      </dgm:t>
    </dgm:pt>
    <dgm:pt modelId="{69C79B3B-C7F4-4C06-9F58-9DD62CDAFF80}">
      <dgm:prSet phldrT="[Text]" custT="1"/>
      <dgm:spPr/>
      <dgm:t>
        <a:bodyPr/>
        <a:lstStyle/>
        <a:p>
          <a:r>
            <a:rPr lang="en-US" sz="2200" dirty="0"/>
            <a:t>By use – weight by water use</a:t>
          </a:r>
        </a:p>
      </dgm:t>
    </dgm:pt>
    <dgm:pt modelId="{4E3AFBDB-F96C-40C3-A890-B0F34BE8B07F}" type="parTrans" cxnId="{C1E8F67F-A8A0-46B3-959F-540AE6228117}">
      <dgm:prSet/>
      <dgm:spPr/>
      <dgm:t>
        <a:bodyPr/>
        <a:lstStyle/>
        <a:p>
          <a:endParaRPr lang="en-US"/>
        </a:p>
      </dgm:t>
    </dgm:pt>
    <dgm:pt modelId="{F1415D56-334A-4ADD-B18B-C8C9A8E0DAB0}" type="sibTrans" cxnId="{C1E8F67F-A8A0-46B3-959F-540AE6228117}">
      <dgm:prSet/>
      <dgm:spPr/>
      <dgm:t>
        <a:bodyPr/>
        <a:lstStyle/>
        <a:p>
          <a:endParaRPr lang="en-US"/>
        </a:p>
      </dgm:t>
    </dgm:pt>
    <dgm:pt modelId="{98978A03-CB52-4687-8BAB-6324018D284A}">
      <dgm:prSet phldrT="[Text]" custT="1"/>
      <dgm:spPr/>
      <dgm:t>
        <a:bodyPr/>
        <a:lstStyle/>
        <a:p>
          <a:r>
            <a:rPr lang="en-US" sz="2200" dirty="0"/>
            <a:t>Proportional relative to user costs and service/benefit received</a:t>
          </a:r>
        </a:p>
      </dgm:t>
    </dgm:pt>
    <dgm:pt modelId="{EAACC7BA-8264-4BB4-B2B7-99BABAF6AEA7}" type="parTrans" cxnId="{EC75D6AB-4CD8-48C8-826C-3B271637BB1C}">
      <dgm:prSet/>
      <dgm:spPr/>
      <dgm:t>
        <a:bodyPr/>
        <a:lstStyle/>
        <a:p>
          <a:endParaRPr lang="en-US"/>
        </a:p>
      </dgm:t>
    </dgm:pt>
    <dgm:pt modelId="{37B97F80-7306-473E-A16E-7BD4BA1700D9}" type="sibTrans" cxnId="{EC75D6AB-4CD8-48C8-826C-3B271637BB1C}">
      <dgm:prSet/>
      <dgm:spPr/>
      <dgm:t>
        <a:bodyPr/>
        <a:lstStyle/>
        <a:p>
          <a:endParaRPr lang="en-US"/>
        </a:p>
      </dgm:t>
    </dgm:pt>
    <dgm:pt modelId="{06C43A60-365A-419D-9995-DD6E307ADCD1}">
      <dgm:prSet phldrT="[Text]" custT="1"/>
      <dgm:spPr/>
      <dgm:t>
        <a:bodyPr/>
        <a:lstStyle/>
        <a:p>
          <a:r>
            <a:rPr lang="en-US" sz="2200" dirty="0"/>
            <a:t>Adequate for Wild Wings to comply with SDWA/CWA</a:t>
          </a:r>
        </a:p>
      </dgm:t>
    </dgm:pt>
    <dgm:pt modelId="{C06CA07C-E14A-4D2E-B342-C7965BBDCD8B}" type="parTrans" cxnId="{AAA71075-6BCF-4779-AF0E-92BF14FBFC51}">
      <dgm:prSet/>
      <dgm:spPr/>
      <dgm:t>
        <a:bodyPr/>
        <a:lstStyle/>
        <a:p>
          <a:endParaRPr lang="en-US"/>
        </a:p>
      </dgm:t>
    </dgm:pt>
    <dgm:pt modelId="{FB46C101-4B6F-4019-AEE6-17BCBF837FD1}" type="sibTrans" cxnId="{AAA71075-6BCF-4779-AF0E-92BF14FBFC51}">
      <dgm:prSet/>
      <dgm:spPr/>
      <dgm:t>
        <a:bodyPr/>
        <a:lstStyle/>
        <a:p>
          <a:endParaRPr lang="en-US"/>
        </a:p>
      </dgm:t>
    </dgm:pt>
    <dgm:pt modelId="{0FFA3AE0-C3D7-430A-BB91-477114BDD35E}" type="pres">
      <dgm:prSet presAssocID="{7AD64F55-AC35-405D-9CC7-A541B500D33D}" presName="rootnode" presStyleCnt="0">
        <dgm:presLayoutVars>
          <dgm:chMax/>
          <dgm:chPref/>
          <dgm:dir/>
          <dgm:animLvl val="lvl"/>
        </dgm:presLayoutVars>
      </dgm:prSet>
      <dgm:spPr/>
    </dgm:pt>
    <dgm:pt modelId="{9A9D1899-2567-4D65-A8EB-A012662D39AD}" type="pres">
      <dgm:prSet presAssocID="{26D5F2AD-98FC-4B45-A1C5-0B6033A0A08B}" presName="composite" presStyleCnt="0"/>
      <dgm:spPr/>
    </dgm:pt>
    <dgm:pt modelId="{9A9FE33D-4BC9-4868-8994-BAFCB39CFEB6}" type="pres">
      <dgm:prSet presAssocID="{26D5F2AD-98FC-4B45-A1C5-0B6033A0A08B}" presName="bentUpArrow1" presStyleLbl="alignImgPlace1" presStyleIdx="0" presStyleCnt="2" custLinFactNeighborX="41191"/>
      <dgm:spPr>
        <a:solidFill>
          <a:schemeClr val="accent5">
            <a:lumMod val="40000"/>
            <a:lumOff val="60000"/>
          </a:schemeClr>
        </a:solidFill>
      </dgm:spPr>
    </dgm:pt>
    <dgm:pt modelId="{E85B4CD7-BFF7-4D5C-98AA-D2719A48EFB3}" type="pres">
      <dgm:prSet presAssocID="{26D5F2AD-98FC-4B45-A1C5-0B6033A0A08B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395C18FD-C23F-4DD6-AC1A-A82F46DD3FE8}" type="pres">
      <dgm:prSet presAssocID="{26D5F2AD-98FC-4B45-A1C5-0B6033A0A08B}" presName="ChildText" presStyleLbl="revTx" presStyleIdx="0" presStyleCnt="3" custScaleX="405098" custScaleY="113809" custLinFactX="59417" custLinFactNeighborX="100000" custLinFactNeighborY="2944">
        <dgm:presLayoutVars>
          <dgm:chMax val="0"/>
          <dgm:chPref val="0"/>
          <dgm:bulletEnabled val="1"/>
        </dgm:presLayoutVars>
      </dgm:prSet>
      <dgm:spPr/>
    </dgm:pt>
    <dgm:pt modelId="{2C9F3123-338F-41B3-A003-BD03E53662BD}" type="pres">
      <dgm:prSet presAssocID="{956C49DE-E4C3-4443-98F2-BDB3FF3B3874}" presName="sibTrans" presStyleCnt="0"/>
      <dgm:spPr/>
    </dgm:pt>
    <dgm:pt modelId="{D28F377B-137B-45C4-81B6-747D7E233662}" type="pres">
      <dgm:prSet presAssocID="{EF0A08D3-A038-49BA-BBDB-3D7641FE7047}" presName="composite" presStyleCnt="0"/>
      <dgm:spPr/>
    </dgm:pt>
    <dgm:pt modelId="{CB5CD22E-65A2-4CB8-95FD-FB904E3F9114}" type="pres">
      <dgm:prSet presAssocID="{EF0A08D3-A038-49BA-BBDB-3D7641FE7047}" presName="bentUpArrow1" presStyleLbl="alignImgPlace1" presStyleIdx="1" presStyleCnt="2" custLinFactNeighborX="41191"/>
      <dgm:spPr>
        <a:solidFill>
          <a:schemeClr val="accent5">
            <a:lumMod val="40000"/>
            <a:lumOff val="60000"/>
          </a:schemeClr>
        </a:solidFill>
      </dgm:spPr>
    </dgm:pt>
    <dgm:pt modelId="{FACB33E6-B262-478C-B3A3-0BD6800DE29C}" type="pres">
      <dgm:prSet presAssocID="{EF0A08D3-A038-49BA-BBDB-3D7641FE7047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71F4787F-5C99-4C08-B266-3A2E30F9CDA4}" type="pres">
      <dgm:prSet presAssocID="{EF0A08D3-A038-49BA-BBDB-3D7641FE7047}" presName="ChildText" presStyleLbl="revTx" presStyleIdx="1" presStyleCnt="3" custScaleX="317344" custScaleY="137460" custLinFactX="16386" custLinFactNeighborX="100000" custLinFactNeighborY="24">
        <dgm:presLayoutVars>
          <dgm:chMax val="0"/>
          <dgm:chPref val="0"/>
          <dgm:bulletEnabled val="1"/>
        </dgm:presLayoutVars>
      </dgm:prSet>
      <dgm:spPr/>
    </dgm:pt>
    <dgm:pt modelId="{C01A6870-560C-46E6-9814-7F5AB8588892}" type="pres">
      <dgm:prSet presAssocID="{BDC4FBC0-80E2-4C01-91B6-C799BC884B65}" presName="sibTrans" presStyleCnt="0"/>
      <dgm:spPr/>
    </dgm:pt>
    <dgm:pt modelId="{A68B4B6D-C663-4D27-83C6-76B469FA7036}" type="pres">
      <dgm:prSet presAssocID="{58255F4B-2295-406B-AB3A-31E0B4294F30}" presName="composite" presStyleCnt="0"/>
      <dgm:spPr/>
    </dgm:pt>
    <dgm:pt modelId="{663034DA-8A39-46FD-ABA8-2BDA7324E2D0}" type="pres">
      <dgm:prSet presAssocID="{58255F4B-2295-406B-AB3A-31E0B4294F30}" presName="ParentText" presStyleLbl="node1" presStyleIdx="2" presStyleCnt="3" custLinFactNeighborX="-20892" custLinFactNeighborY="-4474">
        <dgm:presLayoutVars>
          <dgm:chMax val="1"/>
          <dgm:chPref val="1"/>
          <dgm:bulletEnabled val="1"/>
        </dgm:presLayoutVars>
      </dgm:prSet>
      <dgm:spPr/>
    </dgm:pt>
    <dgm:pt modelId="{6EF1A240-B36D-4E6C-A573-DB65AC097B81}" type="pres">
      <dgm:prSet presAssocID="{58255F4B-2295-406B-AB3A-31E0B4294F30}" presName="FinalChildText" presStyleLbl="revTx" presStyleIdx="2" presStyleCnt="3" custScaleX="171687" custScaleY="119182" custLinFactNeighborX="16391" custLinFactNeighborY="-4502">
        <dgm:presLayoutVars>
          <dgm:chMax val="0"/>
          <dgm:chPref val="0"/>
          <dgm:bulletEnabled val="1"/>
        </dgm:presLayoutVars>
      </dgm:prSet>
      <dgm:spPr/>
    </dgm:pt>
  </dgm:ptLst>
  <dgm:cxnLst>
    <dgm:cxn modelId="{2F8C7702-169B-43CD-A72A-E7380FF5589F}" type="presOf" srcId="{7AD64F55-AC35-405D-9CC7-A541B500D33D}" destId="{0FFA3AE0-C3D7-430A-BB91-477114BDD35E}" srcOrd="0" destOrd="0" presId="urn:microsoft.com/office/officeart/2005/8/layout/StepDownProcess"/>
    <dgm:cxn modelId="{DDAEE41F-EF11-45E9-AFE6-749C071C7692}" srcId="{26D5F2AD-98FC-4B45-A1C5-0B6033A0A08B}" destId="{759FE0E0-9DD0-40FB-88BA-FF90C660FA8D}" srcOrd="1" destOrd="0" parTransId="{C7BB5B7A-8C54-437C-BE11-EA312F89C2E9}" sibTransId="{6CF5BF78-C4E4-4902-8607-01CA5EDEAC11}"/>
    <dgm:cxn modelId="{68035D23-3DA1-4666-BA82-2E5BF31EBB71}" srcId="{EF0A08D3-A038-49BA-BBDB-3D7641FE7047}" destId="{F4C491A0-D24B-4A39-8BE4-97A91A0CC37A}" srcOrd="0" destOrd="0" parTransId="{E137682D-600D-4AA7-9D4A-DCA598F7CBF8}" sibTransId="{09CDA5D8-B654-4A60-B87F-495CCED3FE93}"/>
    <dgm:cxn modelId="{2E343124-957F-4082-8CE9-A0A8E08EB17B}" type="presOf" srcId="{7584CEC0-13B7-4458-899C-94AA57593E27}" destId="{71F4787F-5C99-4C08-B266-3A2E30F9CDA4}" srcOrd="0" destOrd="1" presId="urn:microsoft.com/office/officeart/2005/8/layout/StepDownProcess"/>
    <dgm:cxn modelId="{FD2EB62D-F8C7-4A49-8AA2-F8AE849C05ED}" srcId="{7AD64F55-AC35-405D-9CC7-A541B500D33D}" destId="{26D5F2AD-98FC-4B45-A1C5-0B6033A0A08B}" srcOrd="0" destOrd="0" parTransId="{B157343F-82FA-4DC3-A908-90BDD0F77D1C}" sibTransId="{956C49DE-E4C3-4443-98F2-BDB3FF3B3874}"/>
    <dgm:cxn modelId="{748A1F35-5126-4305-9CE3-B11B335A00D3}" srcId="{26D5F2AD-98FC-4B45-A1C5-0B6033A0A08B}" destId="{98B880FD-22AB-4988-B0DA-33D3EB7BFF47}" srcOrd="2" destOrd="0" parTransId="{706A9B6F-00BD-4035-815D-52F55B9E5E78}" sibTransId="{80B4AD90-EFFA-40D2-A6C1-54D579337FDB}"/>
    <dgm:cxn modelId="{EF5C4540-76A8-4D82-B316-1818A3512F5F}" type="presOf" srcId="{98B880FD-22AB-4988-B0DA-33D3EB7BFF47}" destId="{395C18FD-C23F-4DD6-AC1A-A82F46DD3FE8}" srcOrd="0" destOrd="2" presId="urn:microsoft.com/office/officeart/2005/8/layout/StepDownProcess"/>
    <dgm:cxn modelId="{A8F3DF5B-2A42-4E29-95FB-9244FCF1FE2D}" type="presOf" srcId="{69C79B3B-C7F4-4C06-9F58-9DD62CDAFF80}" destId="{71F4787F-5C99-4C08-B266-3A2E30F9CDA4}" srcOrd="0" destOrd="2" presId="urn:microsoft.com/office/officeart/2005/8/layout/StepDownProcess"/>
    <dgm:cxn modelId="{9E55A95C-B1A0-4EE5-9751-D976CE4A5B20}" srcId="{58255F4B-2295-406B-AB3A-31E0B4294F30}" destId="{2CF25631-D3AB-4DCE-BD18-F817B619739D}" srcOrd="1" destOrd="0" parTransId="{CB7D9786-1673-4031-A069-3BFFAA968241}" sibTransId="{E17AAFCE-45B4-41A3-8DC0-0DDF905B637D}"/>
    <dgm:cxn modelId="{6E9A0A74-2763-4C50-BB69-9A7C07236ED7}" type="presOf" srcId="{06C43A60-365A-419D-9995-DD6E307ADCD1}" destId="{395C18FD-C23F-4DD6-AC1A-A82F46DD3FE8}" srcOrd="0" destOrd="3" presId="urn:microsoft.com/office/officeart/2005/8/layout/StepDownProcess"/>
    <dgm:cxn modelId="{AAA71075-6BCF-4779-AF0E-92BF14FBFC51}" srcId="{26D5F2AD-98FC-4B45-A1C5-0B6033A0A08B}" destId="{06C43A60-365A-419D-9995-DD6E307ADCD1}" srcOrd="3" destOrd="0" parTransId="{C06CA07C-E14A-4D2E-B342-C7965BBDCD8B}" sibTransId="{FB46C101-4B6F-4019-AEE6-17BCBF837FD1}"/>
    <dgm:cxn modelId="{11F2DB57-9C7E-40AB-94CD-BBC4203FBC4D}" srcId="{58255F4B-2295-406B-AB3A-31E0B4294F30}" destId="{28743A2C-9876-4FEE-9974-AB758AAD54A9}" srcOrd="2" destOrd="0" parTransId="{6F8A8C8F-DA07-4CAD-A258-9D90442B8737}" sibTransId="{8A4C285E-F7B6-4FB8-A0C3-A2D1DBF11576}"/>
    <dgm:cxn modelId="{94C35459-D3D0-45E2-8D20-F8DC6130E4E7}" type="presOf" srcId="{2CF25631-D3AB-4DCE-BD18-F817B619739D}" destId="{6EF1A240-B36D-4E6C-A573-DB65AC097B81}" srcOrd="0" destOrd="1" presId="urn:microsoft.com/office/officeart/2005/8/layout/StepDownProcess"/>
    <dgm:cxn modelId="{C1E8F67F-A8A0-46B3-959F-540AE6228117}" srcId="{EF0A08D3-A038-49BA-BBDB-3D7641FE7047}" destId="{69C79B3B-C7F4-4C06-9F58-9DD62CDAFF80}" srcOrd="2" destOrd="0" parTransId="{4E3AFBDB-F96C-40C3-A890-B0F34BE8B07F}" sibTransId="{F1415D56-334A-4ADD-B18B-C8C9A8E0DAB0}"/>
    <dgm:cxn modelId="{53E58981-6338-42D1-9815-F67C9F0B52A9}" srcId="{7AD64F55-AC35-405D-9CC7-A541B500D33D}" destId="{EF0A08D3-A038-49BA-BBDB-3D7641FE7047}" srcOrd="1" destOrd="0" parTransId="{2E40F8E8-4A7B-4C7E-B72B-0EB782D7A8AD}" sibTransId="{BDC4FBC0-80E2-4C01-91B6-C799BC884B65}"/>
    <dgm:cxn modelId="{419B0D8E-BEC5-43EF-B16E-CB760CABA398}" srcId="{7AD64F55-AC35-405D-9CC7-A541B500D33D}" destId="{58255F4B-2295-406B-AB3A-31E0B4294F30}" srcOrd="2" destOrd="0" parTransId="{3192CEE5-17C1-4E9A-8F07-7C555E9B9528}" sibTransId="{51D7936E-2556-41FB-9AD3-EA83A5DBCE9A}"/>
    <dgm:cxn modelId="{9EE6C093-7E69-43FC-BF65-CA2AA84CA3EF}" type="presOf" srcId="{759FE0E0-9DD0-40FB-88BA-FF90C660FA8D}" destId="{395C18FD-C23F-4DD6-AC1A-A82F46DD3FE8}" srcOrd="0" destOrd="1" presId="urn:microsoft.com/office/officeart/2005/8/layout/StepDownProcess"/>
    <dgm:cxn modelId="{58BC81A5-8863-48E2-B9CE-8463C1F66CA2}" type="presOf" srcId="{58255F4B-2295-406B-AB3A-31E0B4294F30}" destId="{663034DA-8A39-46FD-ABA8-2BDA7324E2D0}" srcOrd="0" destOrd="0" presId="urn:microsoft.com/office/officeart/2005/8/layout/StepDownProcess"/>
    <dgm:cxn modelId="{5A0FD9AA-CC51-4270-ADFD-790FFF577711}" type="presOf" srcId="{0D0697B1-9087-4CAA-AC8A-DBB09F46154C}" destId="{395C18FD-C23F-4DD6-AC1A-A82F46DD3FE8}" srcOrd="0" destOrd="4" presId="urn:microsoft.com/office/officeart/2005/8/layout/StepDownProcess"/>
    <dgm:cxn modelId="{EC75D6AB-4CD8-48C8-826C-3B271637BB1C}" srcId="{EF0A08D3-A038-49BA-BBDB-3D7641FE7047}" destId="{98978A03-CB52-4687-8BAB-6324018D284A}" srcOrd="3" destOrd="0" parTransId="{EAACC7BA-8264-4BB4-B2B7-99BABAF6AEA7}" sibTransId="{37B97F80-7306-473E-A16E-7BD4BA1700D9}"/>
    <dgm:cxn modelId="{AE825FC0-D7AE-4B9E-AA55-36B2ACD0B526}" type="presOf" srcId="{EF0A08D3-A038-49BA-BBDB-3D7641FE7047}" destId="{FACB33E6-B262-478C-B3A3-0BD6800DE29C}" srcOrd="0" destOrd="0" presId="urn:microsoft.com/office/officeart/2005/8/layout/StepDownProcess"/>
    <dgm:cxn modelId="{A65FA7D6-898A-415D-8240-780B432F57CF}" srcId="{26D5F2AD-98FC-4B45-A1C5-0B6033A0A08B}" destId="{02B52FCE-F5A2-446F-8110-A5DFAC62AA00}" srcOrd="0" destOrd="0" parTransId="{74BDE917-AC3F-4D76-8070-B30184FAD589}" sibTransId="{32FC6F54-D784-4A78-8EDA-4539A3506FF8}"/>
    <dgm:cxn modelId="{B58F01DB-4389-467A-9925-10A1126FEFA8}" srcId="{26D5F2AD-98FC-4B45-A1C5-0B6033A0A08B}" destId="{0D0697B1-9087-4CAA-AC8A-DBB09F46154C}" srcOrd="4" destOrd="0" parTransId="{C124A993-C93B-408D-849C-01B7D7BF9E48}" sibTransId="{4E6097D4-4822-49F3-8A9F-B3D6B9382A40}"/>
    <dgm:cxn modelId="{99F99ADB-D3F9-4952-97FA-1B41F4103B94}" srcId="{EF0A08D3-A038-49BA-BBDB-3D7641FE7047}" destId="{7584CEC0-13B7-4458-899C-94AA57593E27}" srcOrd="1" destOrd="0" parTransId="{1DF5D2E8-DF98-403B-9D1B-172EC5438EF9}" sibTransId="{97237DEF-D7C5-4A7F-B0B7-2A34DCA11BED}"/>
    <dgm:cxn modelId="{BE1AB0DE-ADC9-40E2-86CF-6CD089BC63D1}" type="presOf" srcId="{98978A03-CB52-4687-8BAB-6324018D284A}" destId="{71F4787F-5C99-4C08-B266-3A2E30F9CDA4}" srcOrd="0" destOrd="3" presId="urn:microsoft.com/office/officeart/2005/8/layout/StepDownProcess"/>
    <dgm:cxn modelId="{EFB8BEE4-BEC8-4D0D-9E54-2C9FE4267000}" type="presOf" srcId="{F4C491A0-D24B-4A39-8BE4-97A91A0CC37A}" destId="{71F4787F-5C99-4C08-B266-3A2E30F9CDA4}" srcOrd="0" destOrd="0" presId="urn:microsoft.com/office/officeart/2005/8/layout/StepDownProcess"/>
    <dgm:cxn modelId="{0028C7E5-C534-4FF4-91C1-027ADE7150BD}" type="presOf" srcId="{26D5F2AD-98FC-4B45-A1C5-0B6033A0A08B}" destId="{E85B4CD7-BFF7-4D5C-98AA-D2719A48EFB3}" srcOrd="0" destOrd="0" presId="urn:microsoft.com/office/officeart/2005/8/layout/StepDownProcess"/>
    <dgm:cxn modelId="{391511E8-85C6-43C1-8979-2F9858F1228E}" type="presOf" srcId="{F1528FD7-0709-4C9D-9083-CBA3C1EB0C07}" destId="{6EF1A240-B36D-4E6C-A573-DB65AC097B81}" srcOrd="0" destOrd="0" presId="urn:microsoft.com/office/officeart/2005/8/layout/StepDownProcess"/>
    <dgm:cxn modelId="{E8DC90F2-5811-4191-82A9-CCF03E386975}" srcId="{58255F4B-2295-406B-AB3A-31E0B4294F30}" destId="{F1528FD7-0709-4C9D-9083-CBA3C1EB0C07}" srcOrd="0" destOrd="0" parTransId="{CDA6866D-BF9B-4B8A-BA5B-7391882ABDB5}" sibTransId="{6EEED4B9-A875-4829-A20E-4C3BDE59BDB4}"/>
    <dgm:cxn modelId="{45272EF9-B48B-48DA-8EC3-6D41182DC423}" type="presOf" srcId="{02B52FCE-F5A2-446F-8110-A5DFAC62AA00}" destId="{395C18FD-C23F-4DD6-AC1A-A82F46DD3FE8}" srcOrd="0" destOrd="0" presId="urn:microsoft.com/office/officeart/2005/8/layout/StepDownProcess"/>
    <dgm:cxn modelId="{286923FB-CEC9-43DA-9872-4C98DCBC32A7}" type="presOf" srcId="{28743A2C-9876-4FEE-9974-AB758AAD54A9}" destId="{6EF1A240-B36D-4E6C-A573-DB65AC097B81}" srcOrd="0" destOrd="2" presId="urn:microsoft.com/office/officeart/2005/8/layout/StepDownProcess"/>
    <dgm:cxn modelId="{16616C48-8495-4A74-8506-C3E8748E2E45}" type="presParOf" srcId="{0FFA3AE0-C3D7-430A-BB91-477114BDD35E}" destId="{9A9D1899-2567-4D65-A8EB-A012662D39AD}" srcOrd="0" destOrd="0" presId="urn:microsoft.com/office/officeart/2005/8/layout/StepDownProcess"/>
    <dgm:cxn modelId="{EAC37F7D-BD2F-4984-9CDC-EB91B7096BF9}" type="presParOf" srcId="{9A9D1899-2567-4D65-A8EB-A012662D39AD}" destId="{9A9FE33D-4BC9-4868-8994-BAFCB39CFEB6}" srcOrd="0" destOrd="0" presId="urn:microsoft.com/office/officeart/2005/8/layout/StepDownProcess"/>
    <dgm:cxn modelId="{A44DA188-F94A-4732-95FE-738090627C3B}" type="presParOf" srcId="{9A9D1899-2567-4D65-A8EB-A012662D39AD}" destId="{E85B4CD7-BFF7-4D5C-98AA-D2719A48EFB3}" srcOrd="1" destOrd="0" presId="urn:microsoft.com/office/officeart/2005/8/layout/StepDownProcess"/>
    <dgm:cxn modelId="{CD48AA37-3C22-42D4-849E-C96293C44487}" type="presParOf" srcId="{9A9D1899-2567-4D65-A8EB-A012662D39AD}" destId="{395C18FD-C23F-4DD6-AC1A-A82F46DD3FE8}" srcOrd="2" destOrd="0" presId="urn:microsoft.com/office/officeart/2005/8/layout/StepDownProcess"/>
    <dgm:cxn modelId="{C113F5D3-8508-497A-9D68-749A7C3054E2}" type="presParOf" srcId="{0FFA3AE0-C3D7-430A-BB91-477114BDD35E}" destId="{2C9F3123-338F-41B3-A003-BD03E53662BD}" srcOrd="1" destOrd="0" presId="urn:microsoft.com/office/officeart/2005/8/layout/StepDownProcess"/>
    <dgm:cxn modelId="{7B61B36A-AAB9-4B3B-BFA4-769297DAA5E6}" type="presParOf" srcId="{0FFA3AE0-C3D7-430A-BB91-477114BDD35E}" destId="{D28F377B-137B-45C4-81B6-747D7E233662}" srcOrd="2" destOrd="0" presId="urn:microsoft.com/office/officeart/2005/8/layout/StepDownProcess"/>
    <dgm:cxn modelId="{B774F5A1-6979-4C54-BDBA-E620596A7350}" type="presParOf" srcId="{D28F377B-137B-45C4-81B6-747D7E233662}" destId="{CB5CD22E-65A2-4CB8-95FD-FB904E3F9114}" srcOrd="0" destOrd="0" presId="urn:microsoft.com/office/officeart/2005/8/layout/StepDownProcess"/>
    <dgm:cxn modelId="{4F8910E8-445F-4624-90D8-7DB8CD6BCAE2}" type="presParOf" srcId="{D28F377B-137B-45C4-81B6-747D7E233662}" destId="{FACB33E6-B262-478C-B3A3-0BD6800DE29C}" srcOrd="1" destOrd="0" presId="urn:microsoft.com/office/officeart/2005/8/layout/StepDownProcess"/>
    <dgm:cxn modelId="{F6F3C8A3-C3E0-42CC-886D-49CC447739E3}" type="presParOf" srcId="{D28F377B-137B-45C4-81B6-747D7E233662}" destId="{71F4787F-5C99-4C08-B266-3A2E30F9CDA4}" srcOrd="2" destOrd="0" presId="urn:microsoft.com/office/officeart/2005/8/layout/StepDownProcess"/>
    <dgm:cxn modelId="{734E7EEC-D693-46DB-9392-C7383D48F67A}" type="presParOf" srcId="{0FFA3AE0-C3D7-430A-BB91-477114BDD35E}" destId="{C01A6870-560C-46E6-9814-7F5AB8588892}" srcOrd="3" destOrd="0" presId="urn:microsoft.com/office/officeart/2005/8/layout/StepDownProcess"/>
    <dgm:cxn modelId="{39A4FCB0-F793-4A90-9CC3-B647863AE8F3}" type="presParOf" srcId="{0FFA3AE0-C3D7-430A-BB91-477114BDD35E}" destId="{A68B4B6D-C663-4D27-83C6-76B469FA7036}" srcOrd="4" destOrd="0" presId="urn:microsoft.com/office/officeart/2005/8/layout/StepDownProcess"/>
    <dgm:cxn modelId="{F19D99CF-FA70-4BF0-ABB1-7E250ACAFF7A}" type="presParOf" srcId="{A68B4B6D-C663-4D27-83C6-76B469FA7036}" destId="{663034DA-8A39-46FD-ABA8-2BDA7324E2D0}" srcOrd="0" destOrd="0" presId="urn:microsoft.com/office/officeart/2005/8/layout/StepDownProcess"/>
    <dgm:cxn modelId="{46652E19-2090-441F-846F-0A24C55605B0}" type="presParOf" srcId="{A68B4B6D-C663-4D27-83C6-76B469FA7036}" destId="{6EF1A240-B36D-4E6C-A573-DB65AC097B8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FE33D-4BC9-4868-8994-BAFCB39CFEB6}">
      <dsp:nvSpPr>
        <dsp:cNvPr id="0" name=""/>
        <dsp:cNvSpPr/>
      </dsp:nvSpPr>
      <dsp:spPr>
        <a:xfrm rot="5400000">
          <a:off x="1400272" y="1582789"/>
          <a:ext cx="1406004" cy="160068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B4CD7-BFF7-4D5C-98AA-D2719A48EFB3}">
      <dsp:nvSpPr>
        <dsp:cNvPr id="0" name=""/>
        <dsp:cNvSpPr/>
      </dsp:nvSpPr>
      <dsp:spPr>
        <a:xfrm>
          <a:off x="368428" y="24205"/>
          <a:ext cx="2366883" cy="1656741"/>
        </a:xfrm>
        <a:prstGeom prst="roundRect">
          <a:avLst>
            <a:gd name="adj" fmla="val 16670"/>
          </a:avLst>
        </a:prstGeom>
        <a:solidFill>
          <a:srgbClr val="68A1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Establish Revenue Needs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(Operational and Implementation Costs)</a:t>
          </a:r>
        </a:p>
      </dsp:txBody>
      <dsp:txXfrm>
        <a:off x="449318" y="105095"/>
        <a:ext cx="2205103" cy="1494961"/>
      </dsp:txXfrm>
    </dsp:sp>
    <dsp:sp modelId="{395C18FD-C23F-4DD6-AC1A-A82F46DD3FE8}">
      <dsp:nvSpPr>
        <dsp:cNvPr id="0" name=""/>
        <dsp:cNvSpPr/>
      </dsp:nvSpPr>
      <dsp:spPr>
        <a:xfrm>
          <a:off x="2853540" y="129180"/>
          <a:ext cx="6973541" cy="1523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Revenue needs – Operations/Maintenance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Revenue needs – Capital Projects/Improvements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Five-year Revenues and Expenses Projections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Adequate for Wild Wings to comply with SDWA/CWA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Meet Wild Wings financial sustainability goal</a:t>
          </a:r>
        </a:p>
      </dsp:txBody>
      <dsp:txXfrm>
        <a:off x="2853540" y="129180"/>
        <a:ext cx="6973541" cy="1523961"/>
      </dsp:txXfrm>
    </dsp:sp>
    <dsp:sp modelId="{CB5CD22E-65A2-4CB8-95FD-FB904E3F9114}">
      <dsp:nvSpPr>
        <dsp:cNvPr id="0" name=""/>
        <dsp:cNvSpPr/>
      </dsp:nvSpPr>
      <dsp:spPr>
        <a:xfrm rot="5400000">
          <a:off x="4488407" y="3536653"/>
          <a:ext cx="1406004" cy="160068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B33E6-B262-478C-B3A3-0BD6800DE29C}">
      <dsp:nvSpPr>
        <dsp:cNvPr id="0" name=""/>
        <dsp:cNvSpPr/>
      </dsp:nvSpPr>
      <dsp:spPr>
        <a:xfrm>
          <a:off x="3456563" y="1978069"/>
          <a:ext cx="2366883" cy="1656741"/>
        </a:xfrm>
        <a:prstGeom prst="roundRect">
          <a:avLst>
            <a:gd name="adj" fmla="val 16670"/>
          </a:avLst>
        </a:prstGeom>
        <a:solidFill>
          <a:srgbClr val="68A1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Cost Allocation</a:t>
          </a:r>
        </a:p>
      </dsp:txBody>
      <dsp:txXfrm>
        <a:off x="3537453" y="2058959"/>
        <a:ext cx="2205103" cy="1494961"/>
      </dsp:txXfrm>
    </dsp:sp>
    <dsp:sp modelId="{71F4787F-5C99-4C08-B266-3A2E30F9CDA4}">
      <dsp:nvSpPr>
        <dsp:cNvPr id="0" name=""/>
        <dsp:cNvSpPr/>
      </dsp:nvSpPr>
      <dsp:spPr>
        <a:xfrm>
          <a:off x="5956239" y="1885594"/>
          <a:ext cx="5462903" cy="1840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By type – operations vs. implementation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By user class – weight by effort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By use – weight by water use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Proportional relative to user costs and service/benefit received</a:t>
          </a:r>
        </a:p>
      </dsp:txBody>
      <dsp:txXfrm>
        <a:off x="5956239" y="1885594"/>
        <a:ext cx="5462903" cy="1840660"/>
      </dsp:txXfrm>
    </dsp:sp>
    <dsp:sp modelId="{663034DA-8A39-46FD-ABA8-2BDA7324E2D0}">
      <dsp:nvSpPr>
        <dsp:cNvPr id="0" name=""/>
        <dsp:cNvSpPr/>
      </dsp:nvSpPr>
      <dsp:spPr>
        <a:xfrm>
          <a:off x="6309373" y="3765014"/>
          <a:ext cx="2366883" cy="1656741"/>
        </a:xfrm>
        <a:prstGeom prst="roundRect">
          <a:avLst>
            <a:gd name="adj" fmla="val 16670"/>
          </a:avLst>
        </a:prstGeom>
        <a:solidFill>
          <a:srgbClr val="68A1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Proposed  Fees/Charges</a:t>
          </a:r>
        </a:p>
      </dsp:txBody>
      <dsp:txXfrm>
        <a:off x="6390263" y="3845904"/>
        <a:ext cx="2205103" cy="1494961"/>
      </dsp:txXfrm>
    </dsp:sp>
    <dsp:sp modelId="{6EF1A240-B36D-4E6C-A573-DB65AC097B81}">
      <dsp:nvSpPr>
        <dsp:cNvPr id="0" name=""/>
        <dsp:cNvSpPr/>
      </dsp:nvSpPr>
      <dsp:spPr>
        <a:xfrm>
          <a:off x="8662983" y="3808432"/>
          <a:ext cx="2955498" cy="1595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Public notification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Stakeholder outreach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Public hearing and majority protest</a:t>
          </a:r>
        </a:p>
      </dsp:txBody>
      <dsp:txXfrm>
        <a:off x="8662983" y="3808432"/>
        <a:ext cx="2955498" cy="1595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654A3-9038-4B44-B5E9-374C1A45E0F5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6FFF1-1FF4-4BE9-9D79-D1BE261E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89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465142D-B8FC-4B47-AF7E-3A742A764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905123"/>
            <a:ext cx="7315199" cy="1303868"/>
          </a:xfrm>
        </p:spPr>
        <p:txBody>
          <a:bodyPr anchor="b">
            <a:noAutofit/>
          </a:bodyPr>
          <a:lstStyle>
            <a:lvl1pPr algn="ctr">
              <a:defRPr sz="52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27565B14-F655-4BD9-B69D-EBD609F3B9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38600" y="4706408"/>
            <a:ext cx="7315200" cy="53869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6D31B02-1C98-4E0A-ACB9-E14B991839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65" y="5490102"/>
            <a:ext cx="3663746" cy="97409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FB1A482-3D47-4363-9D07-3EF33B855C92}"/>
              </a:ext>
            </a:extLst>
          </p:cNvPr>
          <p:cNvGrpSpPr/>
          <p:nvPr userDrawn="1"/>
        </p:nvGrpSpPr>
        <p:grpSpPr>
          <a:xfrm>
            <a:off x="0" y="-1"/>
            <a:ext cx="3301999" cy="6858000"/>
            <a:chOff x="1" y="-1"/>
            <a:chExt cx="2805268" cy="6858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6BA02FC-1282-4463-9EAB-06818E215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063013" y="2063013"/>
              <a:ext cx="6858000" cy="273197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AFBB2A1-454A-4029-987F-EB306D4BF4EC}"/>
                </a:ext>
              </a:extLst>
            </p:cNvPr>
            <p:cNvSpPr/>
            <p:nvPr/>
          </p:nvSpPr>
          <p:spPr>
            <a:xfrm rot="5400000" flipV="1">
              <a:off x="-671207" y="3381522"/>
              <a:ext cx="6858000" cy="94953"/>
            </a:xfrm>
            <a:prstGeom prst="rect">
              <a:avLst/>
            </a:prstGeom>
            <a:solidFill>
              <a:srgbClr val="59A169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733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F1C1E2B6-E25C-4CEF-AD8F-74233DC0C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66" r="12494" b="782"/>
          <a:stretch/>
        </p:blipFill>
        <p:spPr>
          <a:xfrm rot="16200000">
            <a:off x="5494303" y="-5503827"/>
            <a:ext cx="1193874" cy="12201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62B1D2-550F-4813-AF08-F899A34EC5CF}"/>
              </a:ext>
            </a:extLst>
          </p:cNvPr>
          <p:cNvSpPr/>
          <p:nvPr userDrawn="1"/>
        </p:nvSpPr>
        <p:spPr>
          <a:xfrm flipV="1">
            <a:off x="-9525" y="1193872"/>
            <a:ext cx="12201525" cy="45719"/>
          </a:xfrm>
          <a:prstGeom prst="rect">
            <a:avLst/>
          </a:prstGeom>
          <a:solidFill>
            <a:srgbClr val="59A16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CF0D955-0A3D-4CAB-8799-F731BD39C4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963" y="210007"/>
            <a:ext cx="10696074" cy="773862"/>
          </a:xfrm>
        </p:spPr>
        <p:txBody>
          <a:bodyPr/>
          <a:lstStyle>
            <a:lvl1pPr>
              <a:defRPr/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1A1AFA-D20D-40E3-BC46-CA5E327C8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963" y="1495320"/>
            <a:ext cx="10696073" cy="46816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EDD2A28-239B-4522-9FC4-CC5DF493F3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3" y="6260043"/>
            <a:ext cx="1778000" cy="5577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B56624-1852-4823-AB3E-022D2E330376}"/>
              </a:ext>
            </a:extLst>
          </p:cNvPr>
          <p:cNvSpPr txBox="1"/>
          <p:nvPr userDrawn="1"/>
        </p:nvSpPr>
        <p:spPr>
          <a:xfrm>
            <a:off x="9474200" y="6369634"/>
            <a:ext cx="1969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</a:t>
            </a:r>
            <a:fld id="{94833E1D-DE58-4452-9F18-70E50001EC2D}" type="slidenum">
              <a:rPr lang="en-US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695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A6927-8C7C-440F-93CF-2D9DD21E2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14F81-BDF7-44A7-B971-9B46440EE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D3E0477-D815-4427-B84D-F21A8CB88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66" r="12494" b="782"/>
          <a:stretch/>
        </p:blipFill>
        <p:spPr>
          <a:xfrm rot="16200000">
            <a:off x="5494303" y="-5503827"/>
            <a:ext cx="1193874" cy="122015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5A7326-ED91-4950-BEFF-4A428C1FEC3B}"/>
              </a:ext>
            </a:extLst>
          </p:cNvPr>
          <p:cNvSpPr/>
          <p:nvPr userDrawn="1"/>
        </p:nvSpPr>
        <p:spPr>
          <a:xfrm flipV="1">
            <a:off x="-9525" y="1193872"/>
            <a:ext cx="12201525" cy="45719"/>
          </a:xfrm>
          <a:prstGeom prst="rect">
            <a:avLst/>
          </a:prstGeom>
          <a:solidFill>
            <a:srgbClr val="59A16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CCE9E88-1C52-4C92-ABD4-8189CEC23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963" y="210007"/>
            <a:ext cx="10696074" cy="773862"/>
          </a:xfrm>
        </p:spPr>
        <p:txBody>
          <a:bodyPr/>
          <a:lstStyle>
            <a:lvl1pPr>
              <a:defRPr/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9948702-029E-4CFC-85F5-F47494348A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3" y="6260043"/>
            <a:ext cx="1778000" cy="5577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023B99-B002-4F31-A771-F702964CDA82}"/>
              </a:ext>
            </a:extLst>
          </p:cNvPr>
          <p:cNvSpPr txBox="1"/>
          <p:nvPr userDrawn="1"/>
        </p:nvSpPr>
        <p:spPr>
          <a:xfrm>
            <a:off x="9474200" y="6369634"/>
            <a:ext cx="1969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</a:t>
            </a:r>
            <a:fld id="{18395C5F-3637-4C17-97EA-EE4BCE04176B}" type="slidenum">
              <a:rPr lang="en-US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5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CC7B14-8FAF-49BC-AD67-375341E66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6118A-1E52-4CE4-8650-2262E36C1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90F66-9AD5-4FE4-B2A4-E28460928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09322-0106-449F-BB34-F94B99D9CD96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87D07-7009-4B11-9BCF-FF06FE8F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3ADC0-B47C-489D-9BC0-1E310068F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3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locounty.org/government/general-government-departments/county-administrator/county-service-areas-csa/wild-wings-cs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jackbrummet.blogspot.com/2015_09_01_archive.html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0C5B-CC6A-4781-B947-902D59DFD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9299" y="1089023"/>
            <a:ext cx="8828720" cy="207161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Yolo County-Wild Wings CSA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Water/Wastewater Rates Update Project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Town Hall Meeting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18187C-A337-4FE8-9DBB-1EB11A5E13B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025900" y="4465108"/>
            <a:ext cx="7315200" cy="5386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July 11, 2024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0436AF-C733-44B0-938B-FE2A2837C42A}"/>
              </a:ext>
            </a:extLst>
          </p:cNvPr>
          <p:cNvSpPr txBox="1">
            <a:spLocks/>
          </p:cNvSpPr>
          <p:nvPr/>
        </p:nvSpPr>
        <p:spPr>
          <a:xfrm>
            <a:off x="4025900" y="1089024"/>
            <a:ext cx="7315199" cy="1303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560FFA-1BD5-DD74-64D1-84C86A65EDF7}"/>
              </a:ext>
            </a:extLst>
          </p:cNvPr>
          <p:cNvSpPr txBox="1"/>
          <p:nvPr/>
        </p:nvSpPr>
        <p:spPr>
          <a:xfrm>
            <a:off x="3385226" y="3589506"/>
            <a:ext cx="857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Jason Coleman and Jacques DeBra, LSCE</a:t>
            </a:r>
          </a:p>
        </p:txBody>
      </p:sp>
    </p:spTree>
    <p:extLst>
      <p:ext uri="{BB962C8B-B14F-4D97-AF65-F5344CB8AC3E}">
        <p14:creationId xmlns:p14="http://schemas.microsoft.com/office/powerpoint/2010/main" val="4047756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097B-7CFF-429E-929C-CF5EDE75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Yolo County - Wild Wings CSA</a:t>
            </a:r>
            <a:br>
              <a:rPr lang="en-US" sz="4000" dirty="0"/>
            </a:br>
            <a:r>
              <a:rPr lang="en-US" sz="4000" dirty="0"/>
              <a:t>Proposed Water and Sewer Rates - Golf Course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8BE27-BE66-A491-AE2C-C08EAC528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4" y="1341120"/>
            <a:ext cx="6355806" cy="4124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A39ECE-680E-C00A-3C85-35E40F266378}"/>
              </a:ext>
            </a:extLst>
          </p:cNvPr>
          <p:cNvSpPr txBox="1"/>
          <p:nvPr/>
        </p:nvSpPr>
        <p:spPr>
          <a:xfrm>
            <a:off x="6857998" y="1554480"/>
            <a:ext cx="45860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system cost allocation for the golf course based on use of non-potable sources with lower cost factors.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Moore canal and/or ag purchases provide the golf course with low- cost supplies during normal and wet years with more Canvas Back well usage during dry years when surface water supplies are cutback.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CE176-712E-A024-AA38-318F2C427FA4}"/>
              </a:ext>
            </a:extLst>
          </p:cNvPr>
          <p:cNvSpPr txBox="1"/>
          <p:nvPr/>
        </p:nvSpPr>
        <p:spPr>
          <a:xfrm>
            <a:off x="6857999" y="3941405"/>
            <a:ext cx="458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Wastewater system cost allocation for the golf course based on % of total flows from the golf course treated at the wastewater treatment plant.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747CEF-4A97-4BE6-87E9-0FC16A01C70C}"/>
              </a:ext>
            </a:extLst>
          </p:cNvPr>
          <p:cNvSpPr txBox="1"/>
          <p:nvPr/>
        </p:nvSpPr>
        <p:spPr>
          <a:xfrm>
            <a:off x="6857998" y="5303520"/>
            <a:ext cx="6098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Measure O charge = $1,838/home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Measure O charge = $1,457/home.</a:t>
            </a:r>
          </a:p>
        </p:txBody>
      </p:sp>
    </p:spTree>
    <p:extLst>
      <p:ext uri="{BB962C8B-B14F-4D97-AF65-F5344CB8AC3E}">
        <p14:creationId xmlns:p14="http://schemas.microsoft.com/office/powerpoint/2010/main" val="2887746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2A6A-2B9E-48BF-85E5-6C2D072F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Yolo County - Wild Wings CSA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53309-7677-4DAA-8E3F-4582F4454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777" y="1820214"/>
            <a:ext cx="11967099" cy="4356749"/>
          </a:xfrm>
        </p:spPr>
        <p:txBody>
          <a:bodyPr>
            <a:normAutofit fontScale="92500"/>
          </a:bodyPr>
          <a:lstStyle/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Revenue Sufficiency – Meets revenue projection targets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Revenue Stability – during rate implementation period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All Beneficiaries Pay – based on cost allocation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Equity – cost allocation [higher water users pay a higher proportion of water system costs]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Affordability – economic impacts [small systems feel rate impacts due to small rate base]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Simplicity – easy to understand [flat sewer rates and common two-tier water rate structure]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Administrative ease – low implementation costs [property tax bill process]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Enforceability – encourages efficient water 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ECB5BE-2494-4EEA-945B-A8CFF2DDC029}"/>
              </a:ext>
            </a:extLst>
          </p:cNvPr>
          <p:cNvSpPr txBox="1"/>
          <p:nvPr/>
        </p:nvSpPr>
        <p:spPr>
          <a:xfrm>
            <a:off x="508266" y="1255553"/>
            <a:ext cx="6235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Proposed Rates Evaluation Criteria</a:t>
            </a:r>
          </a:p>
        </p:txBody>
      </p:sp>
    </p:spTree>
    <p:extLst>
      <p:ext uri="{BB962C8B-B14F-4D97-AF65-F5344CB8AC3E}">
        <p14:creationId xmlns:p14="http://schemas.microsoft.com/office/powerpoint/2010/main" val="4222316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2A6A-2B9E-48BF-85E5-6C2D072F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Yolo County - Wild Wings CSA</a:t>
            </a:r>
            <a:br>
              <a:rPr lang="en-US" sz="4000" dirty="0"/>
            </a:br>
            <a:r>
              <a:rPr lang="en-US" sz="4000" dirty="0"/>
              <a:t>Rate Updates Project –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53309-7677-4DAA-8E3F-4582F4454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879" y="1740024"/>
            <a:ext cx="11439728" cy="4286019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July 11, 2024:			Town Hall Meeting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July 23, 2024:			BOS Public Hearing on Proposed Rates</a:t>
            </a:r>
            <a:br>
              <a:rPr lang="en-US" sz="2800" dirty="0"/>
            </a:br>
            <a:r>
              <a:rPr lang="en-US" sz="2800" dirty="0"/>
              <a:t>					[Protests due before close of public hearing]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August 9, 2024:		Rates roll submitted to Assessor’s Office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December 10, 2024:		If approved, new rates appear on property bill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227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097B-7CFF-429E-929C-CF5EDE753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34" y="210007"/>
            <a:ext cx="11967587" cy="77386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Yolo County - Wild Wings CSA Website (All Rate Information Available)</a:t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18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https://www.yolocounty.org/government/general-government-departments/county-administrator/county-service-areas-csa/wild-wings-csa</a:t>
            </a:r>
            <a:r>
              <a:rPr lang="en-US" sz="1800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5C8C2-4FB3-212D-D37C-FAFC57560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0788"/>
            <a:ext cx="6956704" cy="55772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A22866-5FE4-4AEA-B859-8A3FD2EB3AC8}"/>
              </a:ext>
            </a:extLst>
          </p:cNvPr>
          <p:cNvSpPr/>
          <p:nvPr/>
        </p:nvSpPr>
        <p:spPr>
          <a:xfrm>
            <a:off x="2059619" y="5042517"/>
            <a:ext cx="4897085" cy="12428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11646-08CB-49E6-99F4-44614620FB3D}"/>
              </a:ext>
            </a:extLst>
          </p:cNvPr>
          <p:cNvSpPr txBox="1"/>
          <p:nvPr/>
        </p:nvSpPr>
        <p:spPr>
          <a:xfrm>
            <a:off x="7936637" y="1484077"/>
            <a:ext cx="35599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On the website, you can: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 the water and wastewater rate studies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 the Proposition 218 notice and learn about the process [mailed to residents]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 the Frequently Asked Questions, which include examples of how the updated rates would be calculated [also mailed to residents]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Print an optional protest form [also mailed to residents]</a:t>
            </a:r>
          </a:p>
        </p:txBody>
      </p:sp>
    </p:spTree>
    <p:extLst>
      <p:ext uri="{BB962C8B-B14F-4D97-AF65-F5344CB8AC3E}">
        <p14:creationId xmlns:p14="http://schemas.microsoft.com/office/powerpoint/2010/main" val="1440132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097B-7CFF-429E-929C-CF5EDE75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Rates Development Process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807008F-9C2D-40E2-037F-BAE28F3925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4453037"/>
              </p:ext>
            </p:extLst>
          </p:nvPr>
        </p:nvGraphicFramePr>
        <p:xfrm>
          <a:off x="-265375" y="1337915"/>
          <a:ext cx="11618482" cy="5520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rrow&#10;&#10;Description automatically generated with low confidence">
            <a:extLst>
              <a:ext uri="{FF2B5EF4-FFF2-40B4-BE49-F238E27FC236}">
                <a16:creationId xmlns:a16="http://schemas.microsoft.com/office/drawing/2014/main" id="{566DD0AF-E7FD-ECBA-CF4C-20E725AD0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211157" y="4667373"/>
            <a:ext cx="838200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82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097B-7CFF-429E-929C-CF5EDE753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70" y="210007"/>
            <a:ext cx="11263167" cy="77386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Yolo County - Wild Wings CSA </a:t>
            </a:r>
            <a:br>
              <a:rPr lang="en-US" sz="4000" dirty="0"/>
            </a:br>
            <a:r>
              <a:rPr lang="en-US" sz="4000" dirty="0"/>
              <a:t>2018 vs. 2024 Rates:  Large Utility Revenue Need Increases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F2441-27C3-636A-98A0-915747DB267D}"/>
              </a:ext>
            </a:extLst>
          </p:cNvPr>
          <p:cNvSpPr txBox="1"/>
          <p:nvPr/>
        </p:nvSpPr>
        <p:spPr>
          <a:xfrm>
            <a:off x="180870" y="3881412"/>
            <a:ext cx="93889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SUSP Private Contractor Costs Increase	= 19%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PG&amp;E Energy Costs Increase		= 12%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Capital Cost Increase			= 25-35%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Supplies/Materials/Equipment		= 20-35%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Compliance Costs (Treatment)		= 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Labor/CPI				= 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Supply chain/cost increases		= 10-20%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CA5ED-B01C-A1A0-A33E-855B504F5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80" y="1448840"/>
            <a:ext cx="9428561" cy="2178615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63C11DE9-E98F-9D31-557C-ABF19C5C4C3E}"/>
              </a:ext>
            </a:extLst>
          </p:cNvPr>
          <p:cNvSpPr/>
          <p:nvPr/>
        </p:nvSpPr>
        <p:spPr>
          <a:xfrm>
            <a:off x="5812453" y="3881412"/>
            <a:ext cx="658685" cy="2031325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1C27B-963E-1CD8-306D-BBFFF4CC5D30}"/>
              </a:ext>
            </a:extLst>
          </p:cNvPr>
          <p:cNvSpPr txBox="1"/>
          <p:nvPr/>
        </p:nvSpPr>
        <p:spPr>
          <a:xfrm>
            <a:off x="6672105" y="4481575"/>
            <a:ext cx="393895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Updated rates cover increased costs of service</a:t>
            </a:r>
          </a:p>
        </p:txBody>
      </p:sp>
    </p:spTree>
    <p:extLst>
      <p:ext uri="{BB962C8B-B14F-4D97-AF65-F5344CB8AC3E}">
        <p14:creationId xmlns:p14="http://schemas.microsoft.com/office/powerpoint/2010/main" val="1106883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097B-7CFF-429E-929C-CF5EDE75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Yolo County - Wild Wings CSA </a:t>
            </a:r>
            <a:br>
              <a:rPr lang="en-US" sz="4000" dirty="0"/>
            </a:br>
            <a:r>
              <a:rPr lang="en-US" sz="4000" dirty="0"/>
              <a:t>Updated Rate Reports (approved by BOS)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9F30F0-BFA5-9E12-4CFF-9D57BEAF8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5" y="1291144"/>
            <a:ext cx="3750800" cy="4861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2E4F64-2C7C-E32D-00CE-0A8C91E0C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51" y="1291143"/>
            <a:ext cx="3741943" cy="4861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30DA7F-FE16-B2A1-AB17-0C2274CCB415}"/>
              </a:ext>
            </a:extLst>
          </p:cNvPr>
          <p:cNvSpPr txBox="1"/>
          <p:nvPr/>
        </p:nvSpPr>
        <p:spPr>
          <a:xfrm>
            <a:off x="8154867" y="2129212"/>
            <a:ext cx="39491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Reports Include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5-Year Revenue Requirements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Capital Improvement Plan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Regulatory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Allocation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Prop. 218 Notice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Rates Update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73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097B-7CFF-429E-929C-CF5EDE75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Yolo County - Wild Wings CSA</a:t>
            </a:r>
            <a:br>
              <a:rPr lang="en-US" sz="4000" dirty="0"/>
            </a:br>
            <a:r>
              <a:rPr lang="en-US" sz="4000" dirty="0"/>
              <a:t>Proposed Water and Sewer Rates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B9168B-10FE-44BC-94C8-F47DAEDFA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6583"/>
            <a:ext cx="12192000" cy="43410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AD7766-C457-498A-B775-BFCE6C29E865}"/>
              </a:ext>
            </a:extLst>
          </p:cNvPr>
          <p:cNvSpPr/>
          <p:nvPr/>
        </p:nvSpPr>
        <p:spPr>
          <a:xfrm>
            <a:off x="195309" y="1775533"/>
            <a:ext cx="552654" cy="2752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E1B4CE-0CDF-426A-8ACF-FE218B8B0624}"/>
              </a:ext>
            </a:extLst>
          </p:cNvPr>
          <p:cNvSpPr/>
          <p:nvPr/>
        </p:nvSpPr>
        <p:spPr>
          <a:xfrm>
            <a:off x="195309" y="4493580"/>
            <a:ext cx="552654" cy="2752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71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878ED9-4040-9B14-6C3F-834E367B8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949" y="1380124"/>
            <a:ext cx="5313051" cy="4690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8097B-7CFF-429E-929C-CF5EDE753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52" y="210007"/>
            <a:ext cx="11459182" cy="773862"/>
          </a:xfrm>
        </p:spPr>
        <p:txBody>
          <a:bodyPr>
            <a:normAutofit fontScale="90000"/>
          </a:bodyPr>
          <a:lstStyle/>
          <a:p>
            <a:r>
              <a:rPr lang="en-US"/>
              <a:t>Yolo County - Wild Wings CSA  </a:t>
            </a:r>
            <a:br>
              <a:rPr lang="en-US"/>
            </a:br>
            <a:r>
              <a:rPr lang="en-US"/>
              <a:t>Capital Improvement Projects Updates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0AF3C-E29D-440C-C35D-49A2FC359A58}"/>
              </a:ext>
            </a:extLst>
          </p:cNvPr>
          <p:cNvSpPr txBox="1"/>
          <p:nvPr/>
        </p:nvSpPr>
        <p:spPr>
          <a:xfrm>
            <a:off x="162279" y="1346357"/>
            <a:ext cx="8842993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Pintail Arsenic Treatment System</a:t>
            </a:r>
          </a:p>
          <a:p>
            <a:r>
              <a:rPr lang="en-US" sz="2400" dirty="0"/>
              <a:t>Project Cost: Approximately $2 million</a:t>
            </a:r>
          </a:p>
          <a:p>
            <a:r>
              <a:rPr lang="en-US" sz="2400" dirty="0"/>
              <a:t>Scheduled Completion Date: December 2024 at the earliest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Project Benefits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Health – Reduces cancer risk and chronic health conditions.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Regulatory – Compliance with DDW, avoids fines and penalties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Economic – Lower healthcare costs, maintains property 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Operational – Allows for water to be treated from Pintail, Canvasback, and future Wood Duck well sites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6976B4-2155-CB84-3DFF-828097C8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478" y="2500604"/>
            <a:ext cx="3641684" cy="203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4B775-F680-5B14-C4FE-943ABB764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55" y="2500604"/>
            <a:ext cx="3057337" cy="170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349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097B-7CFF-429E-929C-CF5EDE753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52" y="210007"/>
            <a:ext cx="11459182" cy="773862"/>
          </a:xfrm>
        </p:spPr>
        <p:txBody>
          <a:bodyPr>
            <a:normAutofit fontScale="90000"/>
          </a:bodyPr>
          <a:lstStyle/>
          <a:p>
            <a:r>
              <a:rPr lang="en-US"/>
              <a:t>Yolo County - Wild Wings CSA  </a:t>
            </a:r>
            <a:br>
              <a:rPr lang="en-US"/>
            </a:br>
            <a:r>
              <a:rPr lang="en-US"/>
              <a:t>Capital Improvement Projects Updates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0AF3C-E29D-440C-C35D-49A2FC359A58}"/>
              </a:ext>
            </a:extLst>
          </p:cNvPr>
          <p:cNvSpPr txBox="1"/>
          <p:nvPr/>
        </p:nvSpPr>
        <p:spPr>
          <a:xfrm>
            <a:off x="162280" y="1346357"/>
            <a:ext cx="800693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Wood Duck Well Pump Station</a:t>
            </a:r>
          </a:p>
          <a:p>
            <a:r>
              <a:rPr lang="en-US" sz="2400" dirty="0"/>
              <a:t>Estimated Project Cost: Approximately $4 million</a:t>
            </a:r>
          </a:p>
          <a:p>
            <a:r>
              <a:rPr lang="en-US" sz="2400" dirty="0"/>
              <a:t>Project Status: Design phase completed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Project Benefits: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Improves water source capacity reliability in the event Canvasback or Pintail source water is not available due to drought or well/pump failure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Freedom to use Canvasback Well for golf course irrigation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Ability to utilize DWR grant funds to partially fund project</a:t>
            </a:r>
            <a:endParaRPr lang="en-US" sz="2400" dirty="0"/>
          </a:p>
        </p:txBody>
      </p:sp>
      <p:pic>
        <p:nvPicPr>
          <p:cNvPr id="5" name="Picture 4" descr="A crane lifting a large metal beam&#10;&#10;Description automatically generated">
            <a:extLst>
              <a:ext uri="{FF2B5EF4-FFF2-40B4-BE49-F238E27FC236}">
                <a16:creationId xmlns:a16="http://schemas.microsoft.com/office/drawing/2014/main" id="{F62ACC33-9FBB-4106-02E7-D50B61D11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128" y="1392122"/>
            <a:ext cx="4437706" cy="332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2E7F17-2C8C-4F00-DA93-DB7C16D0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27" y="2525364"/>
            <a:ext cx="2812454" cy="1807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3C5641-C072-5A86-1CB1-E08F3F6CF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513" y="2525364"/>
            <a:ext cx="3236603" cy="207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53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097B-7CFF-429E-929C-CF5EDE75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Yolo County - Wild Wings CSA</a:t>
            </a:r>
            <a:br>
              <a:rPr lang="en-US" sz="4000" dirty="0"/>
            </a:br>
            <a:r>
              <a:rPr lang="en-US" sz="4000" dirty="0"/>
              <a:t>Proposed Water and Sewer Rates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696B84-3D63-F928-E17F-8AE7FD2C0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9" y="1256044"/>
            <a:ext cx="5115620" cy="4963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9DB88C-8801-97FB-225D-B1B341A3EBA2}"/>
              </a:ext>
            </a:extLst>
          </p:cNvPr>
          <p:cNvSpPr txBox="1"/>
          <p:nvPr/>
        </p:nvSpPr>
        <p:spPr>
          <a:xfrm>
            <a:off x="5638918" y="1455500"/>
            <a:ext cx="5874151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u="sng" dirty="0"/>
              <a:t>Annual Bill Calculation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Fixed Charge + Tier 1 charges + Tier 2 charges [if applicable].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customers pay the fixed charge.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Customers that use up to 180,000 gallons per year will not pay any Tier 2 charges [note this would be most Wild Wings residents]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County will include water use from July 1 through June 30 each year [this is a fiscal year] to calculate the annual bill for each customer.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use for each customer will be calculated based on meter reading data collected through SUSP.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Meter reading information is available to each customer by registering an account with </a:t>
            </a:r>
            <a:r>
              <a:rPr lang="en-US" dirty="0" err="1"/>
              <a:t>UBMax</a:t>
            </a:r>
            <a:r>
              <a:rPr lang="en-US" dirty="0"/>
              <a:t>: https://billpay.ubmaxonline.com/UBMax/BillPayLoginAction.do</a:t>
            </a:r>
          </a:p>
        </p:txBody>
      </p:sp>
    </p:spTree>
    <p:extLst>
      <p:ext uri="{BB962C8B-B14F-4D97-AF65-F5344CB8AC3E}">
        <p14:creationId xmlns:p14="http://schemas.microsoft.com/office/powerpoint/2010/main" val="4115485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9456</TotalTime>
  <Words>964</Words>
  <Application>Microsoft Office PowerPoint</Application>
  <PresentationFormat>Widescreen</PresentationFormat>
  <Paragraphs>102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        Yolo County-Wild Wings CSA Water/Wastewater Rates Update Project Town Hall Meeting Presentation</vt:lpstr>
      <vt:lpstr>Yolo County - Wild Wings CSA Website (All Rate Information Available)  https://www.yolocounty.org/government/general-government-departments/county-administrator/county-service-areas-csa/wild-wings-csa  </vt:lpstr>
      <vt:lpstr>Rates Development Process</vt:lpstr>
      <vt:lpstr>Yolo County - Wild Wings CSA  2018 vs. 2024 Rates:  Large Utility Revenue Need Increases</vt:lpstr>
      <vt:lpstr>Yolo County - Wild Wings CSA  Updated Rate Reports (approved by BOS)</vt:lpstr>
      <vt:lpstr>Yolo County - Wild Wings CSA Proposed Water and Sewer Rates</vt:lpstr>
      <vt:lpstr>Yolo County - Wild Wings CSA   Capital Improvement Projects Updates</vt:lpstr>
      <vt:lpstr>Yolo County - Wild Wings CSA   Capital Improvement Projects Updates</vt:lpstr>
      <vt:lpstr>Yolo County - Wild Wings CSA Proposed Water and Sewer Rates</vt:lpstr>
      <vt:lpstr>Yolo County - Wild Wings CSA Proposed Water and Sewer Rates - Golf Course</vt:lpstr>
      <vt:lpstr>Yolo County - Wild Wings CSA</vt:lpstr>
      <vt:lpstr>Yolo County - Wild Wings CSA Rate Updates Project – 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Sheradyn Wood</dc:creator>
  <cp:lastModifiedBy>Yana Pavlova</cp:lastModifiedBy>
  <cp:revision>239</cp:revision>
  <dcterms:created xsi:type="dcterms:W3CDTF">2021-04-13T16:53:33Z</dcterms:created>
  <dcterms:modified xsi:type="dcterms:W3CDTF">2024-07-12T00:01:53Z</dcterms:modified>
</cp:coreProperties>
</file>