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4"/>
  </p:sldMasterIdLst>
  <p:notesMasterIdLst>
    <p:notesMasterId r:id="rId18"/>
  </p:notesMasterIdLst>
  <p:handoutMasterIdLst>
    <p:handoutMasterId r:id="rId19"/>
  </p:handoutMasterIdLst>
  <p:sldIdLst>
    <p:sldId id="256" r:id="rId5"/>
    <p:sldId id="275" r:id="rId6"/>
    <p:sldId id="267" r:id="rId7"/>
    <p:sldId id="258" r:id="rId8"/>
    <p:sldId id="264" r:id="rId9"/>
    <p:sldId id="269" r:id="rId10"/>
    <p:sldId id="271" r:id="rId11"/>
    <p:sldId id="266" r:id="rId12"/>
    <p:sldId id="274" r:id="rId13"/>
    <p:sldId id="270" r:id="rId14"/>
    <p:sldId id="268" r:id="rId15"/>
    <p:sldId id="272" r:id="rId16"/>
    <p:sldId id="26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00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7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0" d="100"/>
          <a:sy n="60" d="100"/>
        </p:scale>
        <p:origin x="1670" y="4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99B3372-74CF-4E21-A4D4-286B22AA5A6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3762BE-D43C-49F5-99A5-BF49C695927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5766F-5EC0-4797-B4D1-777FCB005B11}" type="datetimeFigureOut">
              <a:rPr lang="en-US" smtClean="0"/>
              <a:t>7/18/2024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89E452-9BCA-4AF5-9A9C-233BF410EAA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BF9F63-CE4F-44E2-A07D-7E654DE9F57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0AC76B-F5B1-4D6E-BACD-2A80744AC9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1452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B4B5EC-152C-4627-80C0-63B10D5574EF}" type="datetimeFigureOut">
              <a:rPr lang="en-US" smtClean="0"/>
              <a:t>7/18/2024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EEE60E-651F-40CC-AD73-C00F10CE42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417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49AD4-2882-59E0-E63C-A06C9F1121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7803E9-C024-FFCC-5E68-26041EAAB7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A5DDDB-1B97-FF9E-DEDF-6D5441FD6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7/18/2024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23B497-CF80-AD69-ED90-70B52F236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29264D-9005-D275-ABE7-CF029313D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583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99795-CB6F-E25F-DE1D-870220033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5200DA-6651-F229-3DCA-C879C44DF7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2DED15-B8C8-057B-9301-067E2A554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7/18/2024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E36717-AFC3-6190-BA17-9B4FB58F7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031DA6-A661-7F7C-95B7-41F7D7E83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87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D7D3F35-4DBB-27F7-C2D9-CE2950845D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363394-6543-2A87-668B-D116441890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B2C187-6676-3128-F5C5-3E41CCC7D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7/18/2024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814A2D-7646-28F6-4B82-C9E7CDCEF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B0EC29-6C7B-DDC4-8B6C-09FAC0FF3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934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AE937-1736-317A-8BAC-DA193AC21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1103CC-D9B9-1CD8-6271-A03F799317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80D6AE-A745-86FD-07D2-57840224E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7/18/2024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DE4D00-5837-A36A-430C-2013B7FF7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65AEFC-3EA7-00D7-8E0E-7D614C031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004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AB5D7-AC4F-6035-B880-40848EC30D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AA18CC-1B3C-8071-CD4B-7FC58A99EE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86E525-B29F-F627-A1F6-A2A30EDFF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7/18/2024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A1AFB0-CB5B-5394-C851-0F7C17843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2CB7A4-BE18-0837-B132-1E03FD2B3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160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14509-66F7-1CCA-7905-57A548E36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1ACC66-5EA2-FE7A-92BE-3E0FE62DFF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3FA5C8-6675-A9EA-DEC3-D2DFBFDD93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72B9BD-0897-BE9F-E08C-168CAEA69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7/18/2024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1479B5-7A06-CB49-4891-EF7C11B31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880B30-D0B2-250E-8915-247353325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222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236C9-5A0B-8D34-7D6A-C8EDE6E4E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D343EF-6483-B937-28D2-6C913EEEB6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101640-CEE1-A650-9947-4426A72B28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F4E361-E047-1A2E-F25B-4F645466C7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85D369-7DC4-9A14-332B-6558A2A6B9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F5DC09-4D76-C6F7-B9DA-0606854B8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7/18/2024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F27D43-F24B-2FCE-8DA5-085876F0C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D30709-054A-C1EE-7B18-0E70B7CA8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095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6123B-130A-29DA-5136-7F30FDD5F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9F4E32-A186-A6EC-B6D7-885527B0A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7/18/2024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7DDE1D-8DC7-AADF-595E-157247900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13B9C9-E9FA-5285-6EEC-A836A687A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834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BD5476-E34B-AB4B-C247-8C7E3B1D6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7/18/2024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4D6A70-58A3-D038-0147-DA807326D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657A36-BB25-D760-F1E0-0621AF951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125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C15E0E-9A8E-D05D-9F5A-96EF14C88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0BF174-BB4A-72EC-B6F1-3D1E2DFD87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6799F4-6BCA-C9E5-51D0-C75CF52796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9E0432-E864-6035-3245-AF4FB7E14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7/18/2024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867C24-F704-0501-0BDC-3A5AE02DD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7870A5-D011-6818-07E8-A35B2A84E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598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239C5-1B99-BFBF-3311-A3A4E4E48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7A0D24-2B09-A86F-A0DE-11E959E2DA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C04431-C7F9-C473-5EAD-56B261710D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3989C2-CB92-6B05-836B-46956906E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7/18/2024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5CC9FA-788C-ADCD-EB82-5E3FE5379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94E6A8-9722-3417-4DEA-99E4BDCEF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923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9EA52E9-F298-7380-C037-490941EA2F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5E018A-F20B-523F-42C5-F4F4A4810A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CD8F4D-5D3D-7093-A0BD-D90F6DB5CE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7/18/2024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C283E9-E99F-A537-C946-2CA0C88B1C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50B903-C892-A5DE-B82B-F5AD75A572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006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8D3E5-C7A3-47DF-A374-46BF83A699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656949"/>
            <a:ext cx="8791575" cy="861133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County of Yolo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78725B-6E40-4D82-B375-7831D81C29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6424" y="1740024"/>
            <a:ext cx="8791575" cy="2286692"/>
          </a:xfrm>
        </p:spPr>
        <p:txBody>
          <a:bodyPr anchor="ctr">
            <a:normAutofit/>
          </a:bodyPr>
          <a:lstStyle/>
          <a:p>
            <a:pPr algn="ctr"/>
            <a:r>
              <a:rPr lang="en-US" sz="3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Health and Human Service Agency</a:t>
            </a:r>
          </a:p>
          <a:p>
            <a:pPr algn="ctr"/>
            <a:r>
              <a:rPr lang="en-US" sz="3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Community Service Action Board</a:t>
            </a:r>
          </a:p>
          <a:p>
            <a:pPr algn="ctr"/>
            <a:r>
              <a:rPr lang="en-US" sz="3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Special Meeting</a:t>
            </a:r>
          </a:p>
          <a:p>
            <a:pPr algn="ctr"/>
            <a:r>
              <a:rPr lang="en-US" sz="3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August 01,2024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C55A9F3-6B36-F1E8-0121-A061DA6808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57816" y="4562856"/>
            <a:ext cx="2139881" cy="2139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93592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D8BC56-ED12-5831-1D4A-2272D0F64D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243657" cy="2726422"/>
          </a:xfrm>
        </p:spPr>
        <p:txBody>
          <a:bodyPr>
            <a:normAutofit/>
          </a:bodyPr>
          <a:lstStyle/>
          <a:p>
            <a:pPr algn="ctr"/>
            <a:r>
              <a:rPr lang="en-US" sz="4900" dirty="0">
                <a:latin typeface="Arial" panose="020B0604020202020204" pitchFamily="34" charset="0"/>
                <a:cs typeface="Arial" panose="020B0604020202020204" pitchFamily="34" charset="0"/>
              </a:rPr>
              <a:t>UPDATE CSAB MEMBERS ON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CURRENT</a:t>
            </a:r>
            <a:r>
              <a:rPr lang="en-US" sz="4900" dirty="0">
                <a:latin typeface="Arial" panose="020B0604020202020204" pitchFamily="34" charset="0"/>
                <a:cs typeface="Arial" panose="020B0604020202020204" pitchFamily="34" charset="0"/>
              </a:rPr>
              <a:t> DUTIES AND EXPECTATIONS</a:t>
            </a:r>
            <a:br>
              <a:rPr lang="en-US" sz="4400" dirty="0">
                <a:latin typeface="Rockwell" panose="02060603020205020403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620DE1-8AE7-FC09-E7A3-733CDB5443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63317" y="2388093"/>
            <a:ext cx="6551801" cy="4190260"/>
          </a:xfrm>
        </p:spPr>
        <p:txBody>
          <a:bodyPr>
            <a:normAutofit lnSpcReduction="10000"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Job Description</a:t>
            </a:r>
          </a:p>
          <a:p>
            <a:pPr lvl="1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Review the Role of Board Members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Attendance</a:t>
            </a:r>
          </a:p>
          <a:p>
            <a:pPr lvl="1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Non-Remote</a:t>
            </a:r>
          </a:p>
          <a:p>
            <a:pPr lvl="1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Remote</a:t>
            </a:r>
          </a:p>
          <a:p>
            <a:pPr lvl="1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How many meetings can be missed</a:t>
            </a:r>
          </a:p>
          <a:p>
            <a:pPr lvl="1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Quorum 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7939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9387E-215A-740C-2CC7-F95B6693D7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229" y="159798"/>
            <a:ext cx="10733103" cy="103868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Community Service Block Grant and Community Needs Assessment Update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2A0A7D-C861-BD69-9242-DAA8E2481E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46619" y="1686308"/>
            <a:ext cx="5273181" cy="5292925"/>
          </a:xfrm>
        </p:spPr>
        <p:txBody>
          <a:bodyPr>
            <a:normAutofit fontScale="25000" lnSpcReduction="20000"/>
          </a:bodyPr>
          <a:lstStyle/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6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Direct Client Services Funds </a:t>
            </a:r>
            <a:endParaRPr lang="en-US" sz="6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742950" marR="0" lvl="1" indent="-285750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"/>
            </a:pPr>
            <a:r>
              <a:rPr lang="en-US" sz="6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Current CSBG Grant for Calendar year 2024</a:t>
            </a:r>
          </a:p>
          <a:p>
            <a:pPr marL="742950" marR="0" lvl="1" indent="-285750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"/>
            </a:pPr>
            <a:r>
              <a:rPr lang="en-US" sz="6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Amount $186,425</a:t>
            </a:r>
          </a:p>
          <a:p>
            <a:pPr marL="742950" marR="0" lvl="1" indent="-285750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"/>
            </a:pPr>
            <a:r>
              <a:rPr lang="en-US" sz="6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Plus received an additional amount of $19,000 from June 15-December 21-2024</a:t>
            </a:r>
          </a:p>
          <a:p>
            <a:pPr marL="742950" marR="0" lvl="1" indent="-285750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"/>
            </a:pPr>
            <a:r>
              <a:rPr lang="en-US" sz="6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Remaining balance </a:t>
            </a:r>
            <a:r>
              <a:rPr lang="en-US" sz="6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$13,443.98 as of 6/27/24</a:t>
            </a:r>
          </a:p>
          <a:p>
            <a:pPr marL="742950" marR="0" lvl="1" indent="-285750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"/>
            </a:pPr>
            <a:r>
              <a:rPr lang="en-US" sz="6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Number of </a:t>
            </a:r>
            <a:r>
              <a:rPr lang="en-US" sz="6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people s</a:t>
            </a:r>
            <a:r>
              <a:rPr lang="en-US" sz="6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erved:  151 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6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Funds being utilized for :</a:t>
            </a:r>
            <a:endParaRPr lang="en-US" sz="6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742950" marR="0" lvl="1" indent="-285750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"/>
            </a:pPr>
            <a:r>
              <a:rPr lang="en-US" sz="6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 provide cash assistance for rent and utilities so that an emergency does not result in an eviction that could increase homelessness.</a:t>
            </a:r>
          </a:p>
          <a:p>
            <a:pPr marL="742950" marR="0" lvl="1" indent="-285750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"/>
            </a:pPr>
            <a:r>
              <a:rPr lang="en-US" sz="6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 support vulnerable subpopulations including children, elderly, and homeless populations with necessities. </a:t>
            </a:r>
          </a:p>
          <a:p>
            <a:pPr marL="742950" marR="0" lvl="1" indent="-285750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"/>
            </a:pPr>
            <a:r>
              <a:rPr lang="en-US" sz="6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 provide Housing and Homeless Services</a:t>
            </a:r>
          </a:p>
          <a:p>
            <a:pPr marL="742950" marR="0" lvl="1" indent="-285750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"/>
            </a:pPr>
            <a:r>
              <a:rPr lang="en-US" sz="6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 provide housing navigation services to low-income and homeless persons.</a:t>
            </a:r>
            <a:endParaRPr lang="en-US" sz="6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F020CB-6E15-CB64-F008-BDDB08B76D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1686308"/>
            <a:ext cx="5181600" cy="5051395"/>
          </a:xfrm>
        </p:spPr>
        <p:txBody>
          <a:bodyPr>
            <a:normAutofit fontScale="25000" lnSpcReduction="20000"/>
          </a:bodyPr>
          <a:lstStyle/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6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Providers that have benefited -2024</a:t>
            </a:r>
            <a:endParaRPr lang="en-US" sz="6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742950" marR="0" lvl="1" indent="-285750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"/>
            </a:pPr>
            <a:r>
              <a:rPr lang="en-US" sz="6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</a:t>
            </a:r>
            <a:r>
              <a:rPr lang="en-US" sz="6400" baseline="30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</a:t>
            </a:r>
            <a:r>
              <a:rPr lang="en-US" sz="6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and Hope </a:t>
            </a:r>
          </a:p>
          <a:p>
            <a:pPr marL="742950" marR="0" lvl="1" indent="-285750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"/>
            </a:pPr>
            <a:r>
              <a:rPr lang="en-US" sz="6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Yolo County Children Alliance</a:t>
            </a:r>
          </a:p>
          <a:p>
            <a:pPr marL="742950" marR="0" lvl="1" indent="-285750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"/>
            </a:pPr>
            <a:r>
              <a:rPr lang="en-US" sz="6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West Sacramento PD</a:t>
            </a:r>
          </a:p>
          <a:p>
            <a:pPr marL="742950" marR="0" lvl="1" indent="-285750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"/>
            </a:pPr>
            <a:r>
              <a:rPr lang="en-US" sz="6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City of West Sacramento</a:t>
            </a:r>
          </a:p>
          <a:p>
            <a:pPr marL="742950" marR="0" lvl="1" indent="-285750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"/>
            </a:pPr>
            <a:r>
              <a:rPr lang="en-US" sz="6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CommuniCare</a:t>
            </a:r>
            <a:r>
              <a:rPr lang="en-US" sz="6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Ole’</a:t>
            </a:r>
          </a:p>
          <a:p>
            <a:pPr marL="742950" marR="0" lvl="1" indent="-285750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"/>
            </a:pPr>
            <a:r>
              <a:rPr lang="en-US" sz="6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Yolo County Housing Authority</a:t>
            </a:r>
          </a:p>
          <a:p>
            <a:pPr marL="742950" marR="0" lvl="1" indent="-285750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"/>
            </a:pPr>
            <a:r>
              <a:rPr lang="en-US" sz="6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Direct Streets Service</a:t>
            </a:r>
          </a:p>
          <a:p>
            <a:pPr marL="457200" marR="0" lvl="1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en-US" sz="7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1591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759EE-48CF-C4AE-9FA6-D440EE8E1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553" y="365125"/>
            <a:ext cx="11176247" cy="1325563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Updates on CSBG Accomplishments 2024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D5757D-F1F0-B5D7-3623-0FE860C8308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City of Davis</a:t>
            </a:r>
            <a:r>
              <a:rPr lang="en-US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Emergency Winter Program and Housing for Adult Household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Volunteers of America</a:t>
            </a:r>
            <a:r>
              <a:rPr lang="en-US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-Vet Families Non-HUD</a:t>
            </a:r>
            <a:endParaRPr lang="en-US" sz="16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Yolo County Homeless and Poverty Action Coalition (HPAC)–</a:t>
            </a:r>
            <a:r>
              <a:rPr lang="en-US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Continuum of Care, Homeless Emergency Assistance and Rapid transition to housing and identifying gaps in services.</a:t>
            </a:r>
            <a:endParaRPr lang="en-US" sz="16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City of West Sacramento-</a:t>
            </a:r>
            <a:r>
              <a:rPr lang="en-US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West Sacramento street outreach</a:t>
            </a:r>
            <a:endParaRPr lang="en-US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Short Term Emergency Aid Committee (STEAC)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-Help Yolo County low-income residents through Eviction Prevention, First month rent and Utility assistance/Bill pay.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Haven House</a:t>
            </a:r>
            <a:r>
              <a:rPr lang="en-US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-Interim Care Program is a short-term medical respite care facility that offers homeless individual a quite secure environment to improving their health.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UC Davis Student assistance program-</a:t>
            </a:r>
            <a:r>
              <a:rPr lang="en-US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Shelter and support for unhoused stud</a:t>
            </a:r>
            <a:r>
              <a:rPr lang="en-US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ents.  Identifying gaps in services for the students.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742950" marR="0" lvl="1" indent="-285750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"/>
            </a:pP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2D6C4B-1956-FF04-32D2-5F290D0A66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19800" y="1825624"/>
            <a:ext cx="5334000" cy="4486275"/>
          </a:xfrm>
        </p:spPr>
        <p:txBody>
          <a:bodyPr>
            <a:normAutofit fontScale="92500" lnSpcReduction="20000"/>
          </a:bodyPr>
          <a:lstStyle/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Yolo Crisis Nursery-</a:t>
            </a:r>
            <a:r>
              <a:rPr lang="en-US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Provide Housing and Homeless Services, Income and Emergency Assistance such as food, formula and diapers.</a:t>
            </a:r>
            <a:endParaRPr lang="en-US" sz="16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Empower Yolo</a:t>
            </a:r>
            <a:r>
              <a:rPr lang="en-US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-Rental Assistance and Security Deposit</a:t>
            </a:r>
            <a:endParaRPr lang="en-US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Yolo County Children’s Alliance</a:t>
            </a:r>
            <a:r>
              <a:rPr lang="en-US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-Housing and homeless services, Eviction prevention and rent/utility assistance. Supportive services for permanent housing stability.</a:t>
            </a:r>
            <a:endParaRPr lang="en-US" sz="16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Shores of Hope</a:t>
            </a:r>
            <a:r>
              <a:rPr lang="en-US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-Homeless Housing Assistance and Prevention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Davis Community Meals and Housing</a:t>
            </a:r>
            <a:r>
              <a:rPr lang="en-US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-Provide low-income and homeless individuals and families with housing, food and human services.</a:t>
            </a: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Bay Area Community Services-(BACS)</a:t>
            </a:r>
            <a:r>
              <a:rPr lang="en-US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-Leader in  homeless prevention program through rapid rehousing, helps creates a condition for success.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</a:pPr>
            <a:r>
              <a:rPr lang="en-US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Fourth and Hope –</a:t>
            </a:r>
            <a:r>
              <a:rPr lang="en-US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Emergenc</a:t>
            </a:r>
            <a:r>
              <a:rPr lang="en-US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 Shelter</a:t>
            </a:r>
            <a:endParaRPr lang="en-US" sz="16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742950" marR="0" lvl="1" indent="-285750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"/>
            </a:pP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9499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B6CE4-2B13-4715-B5B2-615A55922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18518"/>
            <a:ext cx="12192000" cy="1478570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latin typeface="Rockwell" panose="02060603020205020403" pitchFamily="18" charset="0"/>
              </a:rPr>
              <a:t>Adjournment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3F5361-68C0-4BF5-80C8-F1E7BF92B2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249487"/>
            <a:ext cx="12192000" cy="354171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Next CSAB Meeting – September 10, 2024</a:t>
            </a:r>
          </a:p>
          <a:p>
            <a:pPr marL="0" indent="0" algn="ctr">
              <a:buNone/>
            </a:pPr>
            <a:r>
              <a:rPr lang="en-US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Location: West Sacramento- HHSA</a:t>
            </a:r>
          </a:p>
          <a:p>
            <a:pPr marL="0" indent="0" algn="ctr">
              <a:buNone/>
            </a:pPr>
            <a:r>
              <a:rPr lang="en-US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Address: 500A Jefferson Blvd, West Sacramento 95605 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301EF03-C70C-1DE0-6A9A-3F49FE933D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60009" y="4559334"/>
            <a:ext cx="2139881" cy="2139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613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B2CCE-B853-13AA-EB7E-9766FBA1B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Update on Current CSAB Members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and Chairperson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CAA6C8-A9A8-E762-1508-CF90AEDAAD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88859"/>
            <a:ext cx="10515600" cy="4088104"/>
          </a:xfrm>
        </p:spPr>
        <p:txBody>
          <a:bodyPr/>
          <a:lstStyle/>
          <a:p>
            <a:r>
              <a:rPr lang="en-US" sz="28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Aiden Ledbe</a:t>
            </a:r>
            <a:r>
              <a:rPr lang="en-US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tter</a:t>
            </a:r>
            <a:r>
              <a:rPr lang="en-US" sz="28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-Will be resigning from District 4 and stepping down as the current Chair effective 7/12/24</a:t>
            </a:r>
          </a:p>
          <a:p>
            <a:r>
              <a:rPr lang="en-US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Jocelyn Lopez-Resigned from Low-income member seat effective 7/12/24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609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20874-C32C-4E18-9DD1-FA7E1E184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Welcome new Members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90C9FB-8541-CF51-A661-892556A7E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01" y="2152796"/>
            <a:ext cx="10515600" cy="395439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Victoria Lopez- Low Income Representative</a:t>
            </a:r>
          </a:p>
          <a:p>
            <a:pPr marL="0" indent="0" algn="ctr">
              <a:buNone/>
            </a:pPr>
            <a:r>
              <a:rPr lang="en-US" sz="3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Melissa Comstock-Low Income Representative</a:t>
            </a:r>
          </a:p>
          <a:p>
            <a:pPr marL="0" indent="0" algn="ctr">
              <a:buNone/>
            </a:pPr>
            <a:r>
              <a:rPr lang="en-US" sz="3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Oliver Snow-District 4 Representative</a:t>
            </a:r>
          </a:p>
        </p:txBody>
      </p:sp>
    </p:spTree>
    <p:extLst>
      <p:ext uri="{BB962C8B-B14F-4D97-AF65-F5344CB8AC3E}">
        <p14:creationId xmlns:p14="http://schemas.microsoft.com/office/powerpoint/2010/main" val="866395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3F5361-68C0-4BF5-80C8-F1E7BF92B2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086293"/>
            <a:ext cx="12192000" cy="4771707"/>
          </a:xfrm>
        </p:spPr>
        <p:txBody>
          <a:bodyPr>
            <a:normAutofit/>
          </a:bodyPr>
          <a:lstStyle/>
          <a:p>
            <a:pPr marL="457200" lvl="1" indent="0" algn="ctr">
              <a:buNone/>
            </a:pPr>
            <a:r>
              <a:rPr lang="en-US" sz="3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August 01, 2024 - Agenda </a:t>
            </a:r>
          </a:p>
          <a:p>
            <a:pPr marL="457200" lvl="1" indent="0" algn="ctr">
              <a:buNone/>
            </a:pPr>
            <a:r>
              <a:rPr lang="en-US" sz="3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	Action Required</a:t>
            </a:r>
          </a:p>
          <a:p>
            <a:pPr marL="914400" lvl="2" indent="0" algn="ctr">
              <a:buNone/>
            </a:pP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14400" lvl="2" indent="0" algn="ctr">
              <a:buNone/>
            </a:pP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lvl="1" indent="0">
              <a:buNone/>
            </a:pP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E06728A-473E-4F95-5B48-8CC11ED34EB7}"/>
              </a:ext>
            </a:extLst>
          </p:cNvPr>
          <p:cNvSpPr txBox="1">
            <a:spLocks/>
          </p:cNvSpPr>
          <p:nvPr/>
        </p:nvSpPr>
        <p:spPr>
          <a:xfrm>
            <a:off x="0" y="656949"/>
            <a:ext cx="12192000" cy="861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Approval of Agenda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74956F9-6FF4-86E1-883C-2677AF3215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57947" y="4562856"/>
            <a:ext cx="2139881" cy="2139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179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357E1C-85EA-C332-775D-B7A1EDD176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3039" y="1641723"/>
            <a:ext cx="7022237" cy="5484725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24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</a:p>
          <a:p>
            <a:pPr marL="457200" lvl="1" indent="0">
              <a:buNone/>
            </a:pPr>
            <a:r>
              <a:rPr lang="en-US" sz="3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Approve 5/14/24 – Minutes</a:t>
            </a:r>
          </a:p>
          <a:p>
            <a:pPr marL="457200" lvl="1" indent="0">
              <a:buNone/>
            </a:pPr>
            <a:r>
              <a:rPr lang="en-US" sz="3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	   Action Required</a:t>
            </a:r>
          </a:p>
          <a:p>
            <a:pPr marL="457200" lvl="1" indent="0" algn="ctr">
              <a:buNone/>
            </a:pP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F528071-C812-85BB-2F3A-B067D69FEAD5}"/>
              </a:ext>
            </a:extLst>
          </p:cNvPr>
          <p:cNvSpPr txBox="1">
            <a:spLocks/>
          </p:cNvSpPr>
          <p:nvPr/>
        </p:nvSpPr>
        <p:spPr>
          <a:xfrm>
            <a:off x="0" y="656949"/>
            <a:ext cx="12192000" cy="861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Approval of Minutes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7133356-6705-6DC0-AE50-7648BDE72DC7}"/>
              </a:ext>
            </a:extLst>
          </p:cNvPr>
          <p:cNvSpPr txBox="1">
            <a:spLocks/>
          </p:cNvSpPr>
          <p:nvPr/>
        </p:nvSpPr>
        <p:spPr>
          <a:xfrm>
            <a:off x="5992427" y="1373276"/>
            <a:ext cx="5674268" cy="54847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anose="020B0604020202020204" pitchFamily="34" charset="0"/>
              <a:buNone/>
            </a:pP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4654399-868D-F0D9-3640-D3F51BD03F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57816" y="4562856"/>
            <a:ext cx="2139881" cy="2139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975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1567E-F118-2CFB-6629-EFAC9AD18A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6923" y="293615"/>
            <a:ext cx="9815818" cy="1031847"/>
          </a:xfrm>
        </p:spPr>
        <p:txBody>
          <a:bodyPr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Approve Updated Bylaws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2CF1E1-6B6E-036E-5672-D3960BDA72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396" y="1637951"/>
            <a:ext cx="10024843" cy="3582098"/>
          </a:xfrm>
        </p:spPr>
        <p:txBody>
          <a:bodyPr anchor="ctr">
            <a:norm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Current Board Configuration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0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Public-Sector                    	                  Low-Income Sector                     	                            Private Sector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977265" algn="l"/>
              </a:tabLst>
              <a:defRPr/>
            </a:pPr>
            <a:r>
              <a:rPr kumimoji="0" lang="en-US" sz="18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3 Board Members              3 Board Members                        3 Board Members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977265" algn="l"/>
              </a:tabLst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Requesting Board Configuration make up for Low Income Representative and Community Service Representatives.</a:t>
            </a:r>
            <a:r>
              <a:rPr lang="en-US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en-US" sz="1000" spc="-1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	Public-Sector                    	                  Low-Income Sector                     	                            Private Sector</a:t>
            </a:r>
            <a:endParaRPr lang="en-US" sz="1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indent="0">
              <a:spcBef>
                <a:spcPts val="5"/>
              </a:spcBef>
              <a:spcAft>
                <a:spcPts val="0"/>
              </a:spcAft>
              <a:buNone/>
              <a:tabLst>
                <a:tab pos="977265" algn="l"/>
              </a:tabLst>
            </a:pPr>
            <a:r>
              <a:rPr lang="en-US" sz="1800" spc="-1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3 Board Members              3 Board Members                        3 Board Members</a:t>
            </a:r>
            <a:endParaRPr lang="en-US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indent="0">
              <a:spcBef>
                <a:spcPts val="5"/>
              </a:spcBef>
              <a:spcAft>
                <a:spcPts val="0"/>
              </a:spcAft>
              <a:buNone/>
              <a:tabLst>
                <a:tab pos="977265" algn="l"/>
              </a:tabLst>
            </a:pPr>
            <a:r>
              <a:rPr lang="en-US" sz="1800" spc="-1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3 Board Members              4 Board Members                        2 Board Members</a:t>
            </a:r>
            <a:endParaRPr lang="en-US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indent="0">
              <a:spcBef>
                <a:spcPts val="5"/>
              </a:spcBef>
              <a:spcAft>
                <a:spcPts val="0"/>
              </a:spcAft>
              <a:buNone/>
              <a:tabLst>
                <a:tab pos="977265" algn="l"/>
              </a:tabLst>
            </a:pPr>
            <a:r>
              <a:rPr lang="en-US" sz="1800" spc="-1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3 Board Members              5 Board Members                        1 Board Members</a:t>
            </a:r>
          </a:p>
          <a:p>
            <a:pPr marL="0" marR="0" indent="0">
              <a:spcBef>
                <a:spcPts val="5"/>
              </a:spcBef>
              <a:spcAft>
                <a:spcPts val="0"/>
              </a:spcAft>
              <a:buNone/>
              <a:tabLst>
                <a:tab pos="977265" algn="l"/>
              </a:tabLst>
            </a:pPr>
            <a:endParaRPr lang="en-US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CE9199-DB23-F0E5-B926-F84AA579B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*County Counsel has approved the bylaw changes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3292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A9577-A2ED-E02E-0D54-7AE5A18AB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320868" cy="1325563"/>
          </a:xfrm>
        </p:spPr>
        <p:txBody>
          <a:bodyPr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Updated Bylaws Cont</a:t>
            </a:r>
            <a:r>
              <a:rPr lang="en-US" dirty="0"/>
              <a:t>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AC5C82-9AC9-98F9-2121-19DF7622B9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92100" marR="7112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Petition for Representation</a:t>
            </a:r>
          </a:p>
          <a:p>
            <a:pPr marL="749300" marR="71120" lvl="1">
              <a:lnSpc>
                <a:spcPct val="107000"/>
              </a:lnSpc>
              <a:spcBef>
                <a:spcPts val="0"/>
              </a:spcBef>
            </a:pP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This language would have the Bylaws comply with Gov Code Secs. 12754 and 12756.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Officers Update</a:t>
            </a:r>
          </a:p>
          <a:p>
            <a:pPr marL="457200" lvl="1">
              <a:spcBef>
                <a:spcPts val="0"/>
              </a:spcBef>
            </a:pP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Requirements of Chair and Vice Chair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Conflict of Interest Policy</a:t>
            </a:r>
          </a:p>
          <a:p>
            <a:pPr lvl="1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Updated Policy and Procedure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Orientation for new members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Regular Review of Bylaws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08FB82-AFF6-CD67-9A81-7994425ED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*County Counsel has approved the bylaw changes</a:t>
            </a:r>
          </a:p>
        </p:txBody>
      </p:sp>
    </p:spTree>
    <p:extLst>
      <p:ext uri="{BB962C8B-B14F-4D97-AF65-F5344CB8AC3E}">
        <p14:creationId xmlns:p14="http://schemas.microsoft.com/office/powerpoint/2010/main" val="14654411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0F25F67-6840-B98E-9FA2-706DD07CC798}"/>
              </a:ext>
            </a:extLst>
          </p:cNvPr>
          <p:cNvSpPr txBox="1">
            <a:spLocks/>
          </p:cNvSpPr>
          <p:nvPr/>
        </p:nvSpPr>
        <p:spPr>
          <a:xfrm>
            <a:off x="0" y="656949"/>
            <a:ext cx="12192000" cy="861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CSAB Application Review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E4F99A7-FB87-98B3-97EB-0D9645C14986}"/>
              </a:ext>
            </a:extLst>
          </p:cNvPr>
          <p:cNvSpPr txBox="1"/>
          <p:nvPr/>
        </p:nvSpPr>
        <p:spPr>
          <a:xfrm>
            <a:off x="1" y="1934454"/>
            <a:ext cx="12191999" cy="413854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3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Update on Applications for CSAB Board</a:t>
            </a:r>
          </a:p>
          <a:p>
            <a:pPr algn="ctr"/>
            <a:endParaRPr lang="en-US" sz="32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Amara Pickens-Low Income Representative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Alena Anberg- Community Based Representative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Application still on file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DBDC572-27D1-FBDE-DE3E-DD50090C91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57816" y="4562856"/>
            <a:ext cx="2139881" cy="2139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95287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FF511-EE89-418D-8043-AA6A584C2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UPDATE ON CSAB CHAIRPERSON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CFB349-6595-1E92-AD86-0B63FDAFA7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0515599" cy="1982895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Nominate New Chairperson</a:t>
            </a:r>
          </a:p>
          <a:p>
            <a:pPr marL="0" indent="0" algn="ctr">
              <a:buNone/>
            </a:pPr>
            <a:endParaRPr lang="en-US" sz="28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28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Current Chair stepping down from his CSAB position.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7796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B579702B-25C7-40D7-9E29-7686B11A966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7C0B241-13E5-418D-8920-D23491E2D2C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7866CFD-F94E-4AE5-ACEA-86FEC0F48A10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3225</TotalTime>
  <Words>690</Words>
  <Application>Microsoft Office PowerPoint</Application>
  <PresentationFormat>Widescreen</PresentationFormat>
  <Paragraphs>104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Rockwell</vt:lpstr>
      <vt:lpstr>Symbol</vt:lpstr>
      <vt:lpstr>Tahoma</vt:lpstr>
      <vt:lpstr>Office Theme</vt:lpstr>
      <vt:lpstr>County of Yolo</vt:lpstr>
      <vt:lpstr>Update on Current CSAB Members and Chairperson</vt:lpstr>
      <vt:lpstr>Welcome new Members</vt:lpstr>
      <vt:lpstr>PowerPoint Presentation</vt:lpstr>
      <vt:lpstr>PowerPoint Presentation</vt:lpstr>
      <vt:lpstr>Approve Updated Bylaws</vt:lpstr>
      <vt:lpstr>Updated Bylaws Cont.</vt:lpstr>
      <vt:lpstr>PowerPoint Presentation</vt:lpstr>
      <vt:lpstr>UPDATE ON CSAB CHAIRPERSON</vt:lpstr>
      <vt:lpstr>UPDATE CSAB MEMBERS ON CURRENT DUTIES AND EXPECTATIONS </vt:lpstr>
      <vt:lpstr>Community Service Block Grant and Community Needs Assessment Update </vt:lpstr>
      <vt:lpstr>Updates on CSBG Accomplishments 2024</vt:lpstr>
      <vt:lpstr>Adjournment</vt:lpstr>
    </vt:vector>
  </TitlesOfParts>
  <Company>Yolo County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County of Yolo</dc:title>
  <dc:creator>Pete Vargas</dc:creator>
  <cp:lastModifiedBy>Pete Vargas</cp:lastModifiedBy>
  <cp:revision>146</cp:revision>
  <dcterms:created xsi:type="dcterms:W3CDTF">2024-03-19T17:29:27Z</dcterms:created>
  <dcterms:modified xsi:type="dcterms:W3CDTF">2024-07-18T22:20:13Z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