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EB3A132-8A40-4F7A-8382-8FF46F9E28E3}" v="7" dt="2024-07-11T23:21:40.3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3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61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96E68-EFF1-BCE5-BBE2-C5DA713B52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500BAF-E4E8-B010-C19A-87204AC2EB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F593E3-2F76-BF9B-A5CC-612AF31508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C4BB5-A314-4DA4-82D3-DEAE2994F741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1EF3CF-A456-5B0E-DE8C-6F550E638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681E52-D2C9-BBB5-B273-464343153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1B17A-2EE7-4EDD-A97B-412EFB61EC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793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4EB096-C609-ABDC-D727-8AC4038FF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9C3B84-10E5-3DE8-0FF0-AC390EB0A0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3F6F6D-2F09-34D4-2115-4B6293E9A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C4BB5-A314-4DA4-82D3-DEAE2994F741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C05552-B295-2843-C52B-2E4F8B945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1DE225-E938-1CB9-AC30-4547EF2DE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1B17A-2EE7-4EDD-A97B-412EFB61EC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748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DFCCBFC-B9D4-738C-9AD5-DAB63D0F80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4DED57-01AF-F6BE-D176-96126E25B8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0C7508-CFE8-44F9-D00D-E8E538136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C4BB5-A314-4DA4-82D3-DEAE2994F741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F7C2B1-49CE-0FBE-A846-5DBF275B6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CA5403-B7B6-C771-C268-FD6374756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1B17A-2EE7-4EDD-A97B-412EFB61EC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079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54A077-8ED0-C8E7-34C9-182754ECA4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7A84F3-3565-6A51-53E6-970214E465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E37E1E-7904-1633-9451-6E0B0386B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C4BB5-A314-4DA4-82D3-DEAE2994F741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7C5E26-5F3A-7E2B-11AE-A7F48B872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640BD0-D9B2-5F25-9EC6-D49ED9846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1B17A-2EE7-4EDD-A97B-412EFB61EC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59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CB8BB-47EE-E819-4ECA-01E135F9A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A4116F-6914-24BC-AF81-82DD584856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38EBDE-0D44-8761-1CF9-3EA4C4AD3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C4BB5-A314-4DA4-82D3-DEAE2994F741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A2345E-FD6A-C2DF-EB08-07DDF584F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2FAE62-D654-FF7D-1664-6EDEE19B0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1B17A-2EE7-4EDD-A97B-412EFB61EC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552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D6DEF7-E9BD-F1EB-B700-B5161745D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4AB9A2-F974-CC18-A76D-9AD6F05AD6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DD264B-7CC7-E430-7CFF-AD032F2A0B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8D42AB-9558-F3E7-6B79-8A3BAD26D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C4BB5-A314-4DA4-82D3-DEAE2994F741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9926C4-27A0-4862-2814-3AAE7C5C3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A59807-8830-718B-8F46-35693116B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1B17A-2EE7-4EDD-A97B-412EFB61EC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651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AF8FCC-C219-34A9-B266-5E544CB62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657692-CCF1-E0F9-6B9C-234C2B643B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D5BA14-82AF-8E7D-2BD6-78D3BF8486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3D31350-9A2B-D75C-C1AE-42BA285B06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AE0176-46C7-57B0-E5B6-E6AD165E09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CD4518-4E22-0057-55B7-78DCE3EC3D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C4BB5-A314-4DA4-82D3-DEAE2994F741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6447A0-4E4B-665D-6EC7-D4E7A1A42B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7AEDAA7-94EC-086B-2E3B-857220D61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1B17A-2EE7-4EDD-A97B-412EFB61EC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77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A24E7A-D22C-9076-56C8-FD2AD988B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3E11FB-C3F6-F2E7-2B83-1B7F0D4E5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C4BB5-A314-4DA4-82D3-DEAE2994F741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82A86D-D91D-7F2B-9FDF-88ADC218A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F77B86-8818-25A1-699B-9FA9EC8DD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1B17A-2EE7-4EDD-A97B-412EFB61EC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56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50C30DE-71CD-8D69-8334-B405DD88D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C4BB5-A314-4DA4-82D3-DEAE2994F741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3E2F66-DE1F-E371-4FD2-55F2407EE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5BC821-2597-9AEF-6A23-487EA2A30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1B17A-2EE7-4EDD-A97B-412EFB61EC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95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FE3580-504A-A3FE-A497-05CDD1762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2AA0F7-81F1-FF1E-F5CE-148B9D5709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FA6AAB-DBF4-96E3-A4E1-A949E04E85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799BC2-2345-575B-4E89-6F826B756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C4BB5-A314-4DA4-82D3-DEAE2994F741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8EC628-B6BB-AAB5-F365-21B17EAFF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81191B-9003-F29D-4C13-ED39C4F46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1B17A-2EE7-4EDD-A97B-412EFB61EC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89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C0F434-97EF-550F-FDC0-70A8F6E18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3EAD259-574D-C834-2922-0A6ED6D579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F38F9D-356D-DE5C-6D4D-0400CB31C7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1833F3-D2CE-D2B0-10DE-1B1704996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C4BB5-A314-4DA4-82D3-DEAE2994F741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C1078D-1430-E646-5976-C8EA90A77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6243AA-A073-7015-D0AB-C3C1C4E45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1B17A-2EE7-4EDD-A97B-412EFB61EC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757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0E710D3-E4CE-DD75-FA3B-94BE37D42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AFBD16-4BE8-0458-9CDD-914DBAB4BF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C838C1-1707-6D8D-FA63-2844B42DBE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8C4BB5-A314-4DA4-82D3-DEAE2994F741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B17402-0325-6A26-A3BF-A803E90CA1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C6E24F-D415-548D-1070-38D150FFBD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41B17A-2EE7-4EDD-A97B-412EFB61EC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845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hcs.ca.gov/services/ccs/Documents/20231101-Exhibit1-CCS-County-Monitoring-Template-Quarterly-Reports.xls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Rectangle 94">
            <a:extLst>
              <a:ext uri="{FF2B5EF4-FFF2-40B4-BE49-F238E27FC236}">
                <a16:creationId xmlns:a16="http://schemas.microsoft.com/office/drawing/2014/main" id="{0405D77A-7D6E-F90A-7D49-4DD4CC62AEE5}"/>
              </a:ext>
            </a:extLst>
          </p:cNvPr>
          <p:cNvSpPr/>
          <p:nvPr/>
        </p:nvSpPr>
        <p:spPr>
          <a:xfrm>
            <a:off x="75630" y="4244657"/>
            <a:ext cx="11947685" cy="253230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accent1"/>
                </a:solidFill>
              </a:rPr>
              <a:t>Recording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61D977E4-5156-ACAA-FB6D-EE56D31233B9}"/>
              </a:ext>
            </a:extLst>
          </p:cNvPr>
          <p:cNvSpPr/>
          <p:nvPr/>
        </p:nvSpPr>
        <p:spPr>
          <a:xfrm>
            <a:off x="35332" y="11436"/>
            <a:ext cx="11947685" cy="40426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accent1"/>
                </a:solidFill>
              </a:rPr>
              <a:t>Grievance assessment</a:t>
            </a:r>
          </a:p>
        </p:txBody>
      </p:sp>
      <p:sp>
        <p:nvSpPr>
          <p:cNvPr id="93" name="Arrow: Right 92">
            <a:extLst>
              <a:ext uri="{FF2B5EF4-FFF2-40B4-BE49-F238E27FC236}">
                <a16:creationId xmlns:a16="http://schemas.microsoft.com/office/drawing/2014/main" id="{CA62E50B-B7AF-A693-4B8C-449B07A46039}"/>
              </a:ext>
            </a:extLst>
          </p:cNvPr>
          <p:cNvSpPr/>
          <p:nvPr/>
        </p:nvSpPr>
        <p:spPr>
          <a:xfrm>
            <a:off x="651849" y="5247251"/>
            <a:ext cx="10216920" cy="1840758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6934059-2D88-3F94-A05E-6754999984D0}"/>
              </a:ext>
            </a:extLst>
          </p:cNvPr>
          <p:cNvSpPr/>
          <p:nvPr/>
        </p:nvSpPr>
        <p:spPr>
          <a:xfrm>
            <a:off x="4794816" y="180497"/>
            <a:ext cx="2181719" cy="107391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Grievance Received (by anyone).  Resolved?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CDA0E0B-F1ED-B1AB-3884-B5E239C3C272}"/>
              </a:ext>
            </a:extLst>
          </p:cNvPr>
          <p:cNvSpPr/>
          <p:nvPr/>
        </p:nvSpPr>
        <p:spPr>
          <a:xfrm>
            <a:off x="4794816" y="2749230"/>
            <a:ext cx="2602368" cy="95061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Does person want to file a formal grievance?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B3C891E-2F19-3B3C-63DF-5113A8B97807}"/>
              </a:ext>
            </a:extLst>
          </p:cNvPr>
          <p:cNvSpPr/>
          <p:nvPr/>
        </p:nvSpPr>
        <p:spPr>
          <a:xfrm>
            <a:off x="9394611" y="2688640"/>
            <a:ext cx="2397996" cy="109849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Considered an Considered informal grievance and no further action, no need to log</a:t>
            </a:r>
          </a:p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66C5E0E-73FE-A2B3-B813-5C4B441F78E1}"/>
              </a:ext>
            </a:extLst>
          </p:cNvPr>
          <p:cNvSpPr/>
          <p:nvPr/>
        </p:nvSpPr>
        <p:spPr>
          <a:xfrm>
            <a:off x="2489703" y="1586988"/>
            <a:ext cx="3271906" cy="95061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Forward grievance to Therapist  for MTP related, try to resolve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F95C45D-09B0-551F-6842-3D0F79147DE5}"/>
              </a:ext>
            </a:extLst>
          </p:cNvPr>
          <p:cNvSpPr/>
          <p:nvPr/>
        </p:nvSpPr>
        <p:spPr>
          <a:xfrm>
            <a:off x="6403192" y="1596287"/>
            <a:ext cx="3848155" cy="98054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Forward grievance to CCS Administrator for Admin or anything else not MTP related, try to resolve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49E6CBB-69FD-7FE9-AF99-87260DB1701E}"/>
              </a:ext>
            </a:extLst>
          </p:cNvPr>
          <p:cNvSpPr txBox="1"/>
          <p:nvPr/>
        </p:nvSpPr>
        <p:spPr>
          <a:xfrm>
            <a:off x="5827459" y="1373627"/>
            <a:ext cx="575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AB067F7-77DD-16F2-AF99-2303B1D43E0D}"/>
              </a:ext>
            </a:extLst>
          </p:cNvPr>
          <p:cNvSpPr txBox="1"/>
          <p:nvPr/>
        </p:nvSpPr>
        <p:spPr>
          <a:xfrm>
            <a:off x="5597808" y="3754373"/>
            <a:ext cx="575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Yes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42C917E-960D-6BD0-3A29-6DBF737B7CFC}"/>
              </a:ext>
            </a:extLst>
          </p:cNvPr>
          <p:cNvSpPr/>
          <p:nvPr/>
        </p:nvSpPr>
        <p:spPr>
          <a:xfrm>
            <a:off x="8685628" y="100405"/>
            <a:ext cx="2522561" cy="123409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Considered informal grievance and no further action, no need to log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4B4930A-C68F-9388-6095-CE09BE153965}"/>
              </a:ext>
            </a:extLst>
          </p:cNvPr>
          <p:cNvSpPr txBox="1"/>
          <p:nvPr/>
        </p:nvSpPr>
        <p:spPr>
          <a:xfrm>
            <a:off x="8127080" y="3183882"/>
            <a:ext cx="575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79A4E53-3DA5-C036-BF11-0FF228BD9D82}"/>
              </a:ext>
            </a:extLst>
          </p:cNvPr>
          <p:cNvSpPr/>
          <p:nvPr/>
        </p:nvSpPr>
        <p:spPr>
          <a:xfrm>
            <a:off x="4396212" y="4320398"/>
            <a:ext cx="3399575" cy="95061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CCS Administrator offer to help person complete a grievance form (required to help if requested)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5964EE66-EE07-A3DA-1720-D35C54F9F98D}"/>
              </a:ext>
            </a:extLst>
          </p:cNvPr>
          <p:cNvCxnSpPr>
            <a:cxnSpLocks/>
            <a:stCxn id="4" idx="2"/>
            <a:endCxn id="8" idx="0"/>
          </p:cNvCxnSpPr>
          <p:nvPr/>
        </p:nvCxnSpPr>
        <p:spPr>
          <a:xfrm flipH="1">
            <a:off x="4125656" y="1254408"/>
            <a:ext cx="1760020" cy="3325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D20389EF-E457-CC72-382C-2BBD8FAB81A3}"/>
              </a:ext>
            </a:extLst>
          </p:cNvPr>
          <p:cNvCxnSpPr>
            <a:cxnSpLocks/>
            <a:stCxn id="4" idx="2"/>
            <a:endCxn id="9" idx="0"/>
          </p:cNvCxnSpPr>
          <p:nvPr/>
        </p:nvCxnSpPr>
        <p:spPr>
          <a:xfrm>
            <a:off x="5885676" y="1254408"/>
            <a:ext cx="2441594" cy="3418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79D72B07-5590-5B16-07F0-7FD2079054AB}"/>
              </a:ext>
            </a:extLst>
          </p:cNvPr>
          <p:cNvCxnSpPr>
            <a:cxnSpLocks/>
            <a:stCxn id="8" idx="2"/>
            <a:endCxn id="6" idx="0"/>
          </p:cNvCxnSpPr>
          <p:nvPr/>
        </p:nvCxnSpPr>
        <p:spPr>
          <a:xfrm>
            <a:off x="4125656" y="2537602"/>
            <a:ext cx="1970344" cy="2116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89ECB24A-58FF-BB94-835A-A94DEAB61F71}"/>
              </a:ext>
            </a:extLst>
          </p:cNvPr>
          <p:cNvCxnSpPr>
            <a:cxnSpLocks/>
            <a:stCxn id="9" idx="2"/>
            <a:endCxn id="6" idx="0"/>
          </p:cNvCxnSpPr>
          <p:nvPr/>
        </p:nvCxnSpPr>
        <p:spPr>
          <a:xfrm flipH="1">
            <a:off x="6096000" y="2576829"/>
            <a:ext cx="2231270" cy="1724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C5510AE5-CCA4-5EC7-858E-59645D08D0F2}"/>
              </a:ext>
            </a:extLst>
          </p:cNvPr>
          <p:cNvCxnSpPr>
            <a:cxnSpLocks/>
            <a:stCxn id="4" idx="3"/>
            <a:endCxn id="29" idx="1"/>
          </p:cNvCxnSpPr>
          <p:nvPr/>
        </p:nvCxnSpPr>
        <p:spPr>
          <a:xfrm flipV="1">
            <a:off x="6976535" y="717452"/>
            <a:ext cx="1709093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8E31CCE3-E38D-0C59-1B95-4041C7257EA1}"/>
              </a:ext>
            </a:extLst>
          </p:cNvPr>
          <p:cNvCxnSpPr>
            <a:cxnSpLocks/>
            <a:stCxn id="6" idx="3"/>
            <a:endCxn id="7" idx="1"/>
          </p:cNvCxnSpPr>
          <p:nvPr/>
        </p:nvCxnSpPr>
        <p:spPr>
          <a:xfrm>
            <a:off x="7397184" y="3224537"/>
            <a:ext cx="1997427" cy="133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919A5E1A-D1D3-1782-EE3D-BD9837697C30}"/>
              </a:ext>
            </a:extLst>
          </p:cNvPr>
          <p:cNvCxnSpPr>
            <a:cxnSpLocks/>
            <a:stCxn id="6" idx="2"/>
            <a:endCxn id="31" idx="0"/>
          </p:cNvCxnSpPr>
          <p:nvPr/>
        </p:nvCxnSpPr>
        <p:spPr>
          <a:xfrm>
            <a:off x="6096000" y="3699844"/>
            <a:ext cx="0" cy="6205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Rectangle 63">
            <a:extLst>
              <a:ext uri="{FF2B5EF4-FFF2-40B4-BE49-F238E27FC236}">
                <a16:creationId xmlns:a16="http://schemas.microsoft.com/office/drawing/2014/main" id="{FED577BD-3204-18DA-CC1B-746B0F9658EC}"/>
              </a:ext>
            </a:extLst>
          </p:cNvPr>
          <p:cNvSpPr/>
          <p:nvPr/>
        </p:nvSpPr>
        <p:spPr>
          <a:xfrm>
            <a:off x="3770847" y="5820199"/>
            <a:ext cx="1854118" cy="7128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Direct person to grievance web form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7D535042-7EA5-CCEC-BD1F-4FC000E6AAFD}"/>
              </a:ext>
            </a:extLst>
          </p:cNvPr>
          <p:cNvSpPr/>
          <p:nvPr/>
        </p:nvSpPr>
        <p:spPr>
          <a:xfrm>
            <a:off x="6123158" y="5844741"/>
            <a:ext cx="3633542" cy="66380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Printed grievance form (manually entered)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D8BCBF0D-3B51-558C-820C-0E41B64C9E1F}"/>
              </a:ext>
            </a:extLst>
          </p:cNvPr>
          <p:cNvSpPr/>
          <p:nvPr/>
        </p:nvSpPr>
        <p:spPr>
          <a:xfrm>
            <a:off x="1350389" y="5820199"/>
            <a:ext cx="1854118" cy="7128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Web form filled out independently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0CE93FCD-CA54-26EC-468D-0F7D446FE172}"/>
              </a:ext>
            </a:extLst>
          </p:cNvPr>
          <p:cNvSpPr/>
          <p:nvPr/>
        </p:nvSpPr>
        <p:spPr>
          <a:xfrm>
            <a:off x="10868769" y="5420788"/>
            <a:ext cx="1115336" cy="130675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Grievance Log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6DDAE7A0-9F5F-5BB1-D906-CE3F946880EB}"/>
              </a:ext>
            </a:extLst>
          </p:cNvPr>
          <p:cNvSpPr txBox="1"/>
          <p:nvPr/>
        </p:nvSpPr>
        <p:spPr>
          <a:xfrm>
            <a:off x="7551347" y="401853"/>
            <a:ext cx="575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Yes</a:t>
            </a:r>
          </a:p>
        </p:txBody>
      </p: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8FDD089A-F1B1-EAC2-43C8-BEE6B4D25C08}"/>
              </a:ext>
            </a:extLst>
          </p:cNvPr>
          <p:cNvCxnSpPr>
            <a:cxnSpLocks/>
            <a:endCxn id="64" idx="0"/>
          </p:cNvCxnSpPr>
          <p:nvPr/>
        </p:nvCxnSpPr>
        <p:spPr>
          <a:xfrm flipH="1">
            <a:off x="4697906" y="5063208"/>
            <a:ext cx="1378726" cy="7569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5F06A5EF-F459-8984-DD61-28113C48B959}"/>
              </a:ext>
            </a:extLst>
          </p:cNvPr>
          <p:cNvCxnSpPr>
            <a:cxnSpLocks/>
            <a:stCxn id="31" idx="2"/>
            <a:endCxn id="65" idx="0"/>
          </p:cNvCxnSpPr>
          <p:nvPr/>
        </p:nvCxnSpPr>
        <p:spPr>
          <a:xfrm>
            <a:off x="6096000" y="5271012"/>
            <a:ext cx="1843929" cy="5737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9B03523B-4E71-72FC-E91F-CF736194F622}"/>
              </a:ext>
            </a:extLst>
          </p:cNvPr>
          <p:cNvSpPr txBox="1"/>
          <p:nvPr/>
        </p:nvSpPr>
        <p:spPr>
          <a:xfrm>
            <a:off x="3931217" y="1167410"/>
            <a:ext cx="8053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MTU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371C655-C263-37DE-36C5-AF279E48CF95}"/>
              </a:ext>
            </a:extLst>
          </p:cNvPr>
          <p:cNvSpPr txBox="1"/>
          <p:nvPr/>
        </p:nvSpPr>
        <p:spPr>
          <a:xfrm>
            <a:off x="7329744" y="1137568"/>
            <a:ext cx="8053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Admin</a:t>
            </a:r>
          </a:p>
        </p:txBody>
      </p:sp>
    </p:spTree>
    <p:extLst>
      <p:ext uri="{BB962C8B-B14F-4D97-AF65-F5344CB8AC3E}">
        <p14:creationId xmlns:p14="http://schemas.microsoft.com/office/powerpoint/2010/main" val="3360065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BF23A68F-2135-F43F-4B8A-6DBF445B5616}"/>
              </a:ext>
            </a:extLst>
          </p:cNvPr>
          <p:cNvSpPr/>
          <p:nvPr/>
        </p:nvSpPr>
        <p:spPr>
          <a:xfrm>
            <a:off x="64964" y="5718065"/>
            <a:ext cx="11484240" cy="101626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accent1"/>
                </a:solidFill>
              </a:rPr>
              <a:t>Closure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492C694-1B60-4D85-4A1A-E464F2D979FE}"/>
              </a:ext>
            </a:extLst>
          </p:cNvPr>
          <p:cNvSpPr/>
          <p:nvPr/>
        </p:nvSpPr>
        <p:spPr>
          <a:xfrm>
            <a:off x="64964" y="4689694"/>
            <a:ext cx="11484240" cy="101626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accent1"/>
                </a:solidFill>
              </a:rPr>
              <a:t>Communication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ED0978D-E69E-1125-85D4-C42DFDF8599E}"/>
              </a:ext>
            </a:extLst>
          </p:cNvPr>
          <p:cNvSpPr/>
          <p:nvPr/>
        </p:nvSpPr>
        <p:spPr>
          <a:xfrm>
            <a:off x="31772" y="2793012"/>
            <a:ext cx="11484240" cy="195558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accent1"/>
                </a:solidFill>
              </a:rPr>
              <a:t>Investigation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6C18DB7-7CBB-62B7-0F3F-48AE0B39A6B3}"/>
              </a:ext>
            </a:extLst>
          </p:cNvPr>
          <p:cNvSpPr/>
          <p:nvPr/>
        </p:nvSpPr>
        <p:spPr>
          <a:xfrm>
            <a:off x="31772" y="1843199"/>
            <a:ext cx="11484240" cy="93478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accent1"/>
                </a:solidFill>
              </a:rPr>
              <a:t>Initial Screening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0B806E5-30B6-C6FA-7912-CDEBD220A85B}"/>
              </a:ext>
            </a:extLst>
          </p:cNvPr>
          <p:cNvSpPr/>
          <p:nvPr/>
        </p:nvSpPr>
        <p:spPr>
          <a:xfrm>
            <a:off x="31772" y="116892"/>
            <a:ext cx="11484240" cy="145936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accent1"/>
                </a:solidFill>
              </a:rPr>
              <a:t>Intake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AF6DACA-CD61-1B05-AC41-F455879DEADB}"/>
              </a:ext>
            </a:extLst>
          </p:cNvPr>
          <p:cNvSpPr/>
          <p:nvPr/>
        </p:nvSpPr>
        <p:spPr>
          <a:xfrm>
            <a:off x="5996416" y="920201"/>
            <a:ext cx="3634881" cy="484846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Grievance Receipt Written Acknowledgement within 5 Days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74F241F-8CB1-FB63-74EF-0B4AD6014C76}"/>
              </a:ext>
            </a:extLst>
          </p:cNvPr>
          <p:cNvSpPr/>
          <p:nvPr/>
        </p:nvSpPr>
        <p:spPr>
          <a:xfrm>
            <a:off x="5996416" y="1934407"/>
            <a:ext cx="5519596" cy="659426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CCS </a:t>
            </a:r>
            <a:r>
              <a:rPr lang="en-US" sz="1600" dirty="0" err="1"/>
              <a:t>Administratorinitial</a:t>
            </a:r>
            <a:r>
              <a:rPr lang="en-US" sz="1600" dirty="0"/>
              <a:t> screening and determine where to send the grievance.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D1BF968-7D1E-B6D2-CA43-329E8CDCA59F}"/>
              </a:ext>
            </a:extLst>
          </p:cNvPr>
          <p:cNvSpPr/>
          <p:nvPr/>
        </p:nvSpPr>
        <p:spPr>
          <a:xfrm>
            <a:off x="7642634" y="2989890"/>
            <a:ext cx="1780514" cy="1016267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Supervising Therapist or Nurse </a:t>
            </a:r>
            <a:r>
              <a:rPr lang="en-US" sz="1200">
                <a:solidFill>
                  <a:schemeClr val="accent4">
                    <a:lumMod val="20000"/>
                    <a:lumOff val="80000"/>
                  </a:schemeClr>
                </a:solidFill>
              </a:rPr>
              <a:t>Case Managers</a:t>
            </a:r>
            <a:endParaRPr lang="en-US" sz="12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r>
              <a:rPr lang="en-US" sz="1200" dirty="0"/>
              <a:t>- Case related</a:t>
            </a:r>
          </a:p>
          <a:p>
            <a:r>
              <a:rPr lang="en-US" sz="1200" dirty="0"/>
              <a:t>-Service delivery related</a:t>
            </a:r>
          </a:p>
          <a:p>
            <a:endParaRPr lang="en-US" sz="12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EFB2D9E-28A9-9801-907C-D879216184D5}"/>
              </a:ext>
            </a:extLst>
          </p:cNvPr>
          <p:cNvSpPr/>
          <p:nvPr/>
        </p:nvSpPr>
        <p:spPr>
          <a:xfrm>
            <a:off x="9578567" y="2989890"/>
            <a:ext cx="1780514" cy="1016267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CCS Administrator/MTP Supervising Therapist</a:t>
            </a:r>
          </a:p>
          <a:p>
            <a:r>
              <a:rPr lang="en-US" sz="1200" dirty="0"/>
              <a:t>- Admin Building/ Facilities related</a:t>
            </a:r>
          </a:p>
          <a:p>
            <a:r>
              <a:rPr lang="en-US" sz="1200" dirty="0"/>
              <a:t>- Security related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782FF74-1721-C79F-BB2D-59440F51E6C6}"/>
              </a:ext>
            </a:extLst>
          </p:cNvPr>
          <p:cNvSpPr/>
          <p:nvPr/>
        </p:nvSpPr>
        <p:spPr>
          <a:xfrm>
            <a:off x="5706701" y="2989890"/>
            <a:ext cx="1780514" cy="1016267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DHCS</a:t>
            </a:r>
          </a:p>
          <a:p>
            <a:r>
              <a:rPr lang="en-US" sz="1200" dirty="0"/>
              <a:t>- State policy related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3BDB25E-53F4-025C-AE31-0214E2145765}"/>
              </a:ext>
            </a:extLst>
          </p:cNvPr>
          <p:cNvSpPr/>
          <p:nvPr/>
        </p:nvSpPr>
        <p:spPr>
          <a:xfrm>
            <a:off x="3727018" y="2994417"/>
            <a:ext cx="1780514" cy="1016267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MTP Supervising Therapist or Therapist</a:t>
            </a:r>
          </a:p>
          <a:p>
            <a:r>
              <a:rPr lang="en-US" sz="1200" dirty="0"/>
              <a:t>-MTP related service delivery</a:t>
            </a:r>
          </a:p>
          <a:p>
            <a:r>
              <a:rPr lang="en-US" sz="1200" dirty="0"/>
              <a:t>- MTU building/facilities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572D894-259A-8D98-B40C-44B80991DFAC}"/>
              </a:ext>
            </a:extLst>
          </p:cNvPr>
          <p:cNvSpPr/>
          <p:nvPr/>
        </p:nvSpPr>
        <p:spPr>
          <a:xfrm>
            <a:off x="1714124" y="2989890"/>
            <a:ext cx="1780514" cy="1016267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1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CCS Administrator</a:t>
            </a:r>
          </a:p>
          <a:p>
            <a:r>
              <a:rPr lang="en-US" sz="1100" dirty="0"/>
              <a:t>- General County Complaints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08B5094-A8BC-893C-C288-5438E34DE94C}"/>
              </a:ext>
            </a:extLst>
          </p:cNvPr>
          <p:cNvSpPr/>
          <p:nvPr/>
        </p:nvSpPr>
        <p:spPr>
          <a:xfrm>
            <a:off x="5996416" y="116892"/>
            <a:ext cx="5519596" cy="659426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Web form will automatically send a letter with notice of receipt of the grievance.  Paper forms will be entered manually by CCS Administrator to trigger a receipt letter.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BBD4827-2BE6-37E9-7C22-6B62981D811A}"/>
              </a:ext>
            </a:extLst>
          </p:cNvPr>
          <p:cNvSpPr/>
          <p:nvPr/>
        </p:nvSpPr>
        <p:spPr>
          <a:xfrm>
            <a:off x="2057392" y="4131145"/>
            <a:ext cx="9301689" cy="484846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CCS Administrator complete the grievance.</a:t>
            </a:r>
          </a:p>
          <a:p>
            <a:pPr algn="ctr"/>
            <a:r>
              <a:rPr lang="en-US" sz="1600" dirty="0"/>
              <a:t>(Exception filed and accepted, grievance resolved, grievance routed to correct agency)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7F8AE2-BB90-0068-A5FA-15D4D541F50B}"/>
              </a:ext>
            </a:extLst>
          </p:cNvPr>
          <p:cNvSpPr/>
          <p:nvPr/>
        </p:nvSpPr>
        <p:spPr>
          <a:xfrm>
            <a:off x="5931533" y="5890739"/>
            <a:ext cx="5519596" cy="659426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CCS Administrator  complete the Grievance Log (Entire process must be completed within 30 days)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995A956-73EA-CAB3-D0F0-AE72B491B090}"/>
              </a:ext>
            </a:extLst>
          </p:cNvPr>
          <p:cNvSpPr/>
          <p:nvPr/>
        </p:nvSpPr>
        <p:spPr>
          <a:xfrm>
            <a:off x="2461119" y="4964367"/>
            <a:ext cx="3634881" cy="659425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If delayed, resolution delay letter must be sent to client no later than day 25.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09F26EA-3270-73F8-55FB-EF125B7A113A}"/>
              </a:ext>
            </a:extLst>
          </p:cNvPr>
          <p:cNvSpPr/>
          <p:nvPr/>
        </p:nvSpPr>
        <p:spPr>
          <a:xfrm>
            <a:off x="6602996" y="4964368"/>
            <a:ext cx="4833041" cy="659425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If resolved, resolution letter must be sent to client within 5 days of resolution, and no later than day 35.</a:t>
            </a:r>
          </a:p>
        </p:txBody>
      </p:sp>
    </p:spTree>
    <p:extLst>
      <p:ext uri="{BB962C8B-B14F-4D97-AF65-F5344CB8AC3E}">
        <p14:creationId xmlns:p14="http://schemas.microsoft.com/office/powerpoint/2010/main" val="3092945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BA898A-0322-6F6D-286A-F2C1F0236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1060" y="365125"/>
            <a:ext cx="8972739" cy="1325563"/>
          </a:xfrm>
        </p:spPr>
        <p:txBody>
          <a:bodyPr/>
          <a:lstStyle/>
          <a:p>
            <a:r>
              <a:rPr lang="en-US" dirty="0"/>
              <a:t>Grievance Log Elements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B601ED-2BDC-7280-1601-4C1F334D46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1060" y="1110401"/>
            <a:ext cx="8673974" cy="3796577"/>
          </a:xfrm>
        </p:spPr>
        <p:txBody>
          <a:bodyPr numCol="2">
            <a:normAutofit/>
          </a:bodyPr>
          <a:lstStyle/>
          <a:p>
            <a:r>
              <a:rPr lang="en-US" sz="1600" dirty="0"/>
              <a:t>Date grievance filed</a:t>
            </a:r>
          </a:p>
          <a:p>
            <a:r>
              <a:rPr lang="en-US" sz="1600" dirty="0"/>
              <a:t>Date grievance acknowledged</a:t>
            </a:r>
          </a:p>
          <a:p>
            <a:r>
              <a:rPr lang="en-US" sz="1600" dirty="0"/>
              <a:t>Method of grievance acknowledged (NL requires written response)</a:t>
            </a:r>
          </a:p>
          <a:p>
            <a:r>
              <a:rPr lang="en-US" sz="1600" dirty="0"/>
              <a:t>CCS Beneficiary Full Name</a:t>
            </a:r>
          </a:p>
          <a:p>
            <a:r>
              <a:rPr lang="en-US" sz="1600" dirty="0"/>
              <a:t>Case Number</a:t>
            </a:r>
          </a:p>
          <a:p>
            <a:r>
              <a:rPr lang="en-US" sz="1600" dirty="0"/>
              <a:t>Full Name of Who is Filing the Grievance</a:t>
            </a:r>
          </a:p>
          <a:p>
            <a:r>
              <a:rPr lang="en-US" sz="1600" dirty="0"/>
              <a:t>Relationship to the CCS Beneficiary </a:t>
            </a:r>
          </a:p>
          <a:p>
            <a:r>
              <a:rPr lang="en-US" sz="1600" dirty="0"/>
              <a:t>Full Name of the Representative Recording the Grievance</a:t>
            </a:r>
          </a:p>
          <a:p>
            <a:r>
              <a:rPr lang="en-US" sz="1600" dirty="0"/>
              <a:t>Type of Grievance</a:t>
            </a:r>
          </a:p>
          <a:p>
            <a:r>
              <a:rPr lang="en-US" sz="1600" dirty="0"/>
              <a:t>Category of Grievance</a:t>
            </a:r>
          </a:p>
          <a:p>
            <a:r>
              <a:rPr lang="en-US" sz="1600" dirty="0"/>
              <a:t>Description of Grievance</a:t>
            </a:r>
          </a:p>
          <a:p>
            <a:r>
              <a:rPr lang="en-US" sz="1600" dirty="0"/>
              <a:t>Description of Action Taken by County CCS Program to Investigate and Resolve Grievance</a:t>
            </a:r>
          </a:p>
          <a:p>
            <a:r>
              <a:rPr lang="en-US" sz="1600" dirty="0"/>
              <a:t>Grievance Status</a:t>
            </a:r>
          </a:p>
          <a:p>
            <a:r>
              <a:rPr lang="en-US" sz="1600" dirty="0"/>
              <a:t>Grievance Resolution Exception</a:t>
            </a:r>
          </a:p>
          <a:p>
            <a:r>
              <a:rPr lang="en-US" sz="1600" dirty="0"/>
              <a:t>Entity Redirect To</a:t>
            </a:r>
          </a:p>
          <a:p>
            <a:r>
              <a:rPr lang="en-US" sz="1600" dirty="0"/>
              <a:t>Full Name of Representative Responsible for Resolving Grievance</a:t>
            </a:r>
          </a:p>
          <a:p>
            <a:r>
              <a:rPr lang="en-US" sz="1600" dirty="0"/>
              <a:t>Date of Resolution</a:t>
            </a:r>
          </a:p>
          <a:p>
            <a:r>
              <a:rPr lang="en-US" sz="1600" dirty="0"/>
              <a:t>Date of Notification of CCS Representative of the Grievance Resolution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E5D36EB-DE77-E876-D8BF-CB269F96A519}"/>
              </a:ext>
            </a:extLst>
          </p:cNvPr>
          <p:cNvSpPr/>
          <p:nvPr/>
        </p:nvSpPr>
        <p:spPr>
          <a:xfrm>
            <a:off x="176627" y="258460"/>
            <a:ext cx="1756372" cy="19012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Grievance Log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21FFDBF-D55B-EE22-314A-AD3F95FA77CC}"/>
              </a:ext>
            </a:extLst>
          </p:cNvPr>
          <p:cNvSpPr txBox="1"/>
          <p:nvPr/>
        </p:nvSpPr>
        <p:spPr>
          <a:xfrm>
            <a:off x="959667" y="6210677"/>
            <a:ext cx="102666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DHCS Grievance Log required reporting is detailed </a:t>
            </a:r>
            <a:r>
              <a:rPr lang="en-US" dirty="0">
                <a:hlinkClick r:id="rId2"/>
              </a:rPr>
              <a:t>here</a:t>
            </a:r>
            <a:r>
              <a:rPr lang="en-US" dirty="0"/>
              <a:t> on the tab called “Grievance Log”, the first tab.</a:t>
            </a:r>
          </a:p>
        </p:txBody>
      </p:sp>
    </p:spTree>
    <p:extLst>
      <p:ext uri="{BB962C8B-B14F-4D97-AF65-F5344CB8AC3E}">
        <p14:creationId xmlns:p14="http://schemas.microsoft.com/office/powerpoint/2010/main" val="33045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88342-ADE7-2D7E-B5CF-C7F8574DA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Grievance Form Fields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EF36627-8C2C-1EA4-7EEA-D8F156935DB1}"/>
              </a:ext>
            </a:extLst>
          </p:cNvPr>
          <p:cNvSpPr txBox="1">
            <a:spLocks/>
          </p:cNvSpPr>
          <p:nvPr/>
        </p:nvSpPr>
        <p:spPr>
          <a:xfrm>
            <a:off x="4390931" y="1626448"/>
            <a:ext cx="5632007" cy="3796577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Date grievance filed</a:t>
            </a:r>
          </a:p>
          <a:p>
            <a:r>
              <a:rPr lang="en-US" sz="1600" dirty="0"/>
              <a:t>Date grievance acknowledged</a:t>
            </a:r>
          </a:p>
          <a:p>
            <a:r>
              <a:rPr lang="en-US" sz="1600" dirty="0"/>
              <a:t>CCS Beneficiary Full Name (if known)</a:t>
            </a:r>
          </a:p>
          <a:p>
            <a:r>
              <a:rPr lang="en-US" sz="1600" dirty="0"/>
              <a:t>Case Number</a:t>
            </a:r>
          </a:p>
          <a:p>
            <a:r>
              <a:rPr lang="en-US" sz="1600" dirty="0"/>
              <a:t>Full Name of Who is Filing the Grievance</a:t>
            </a:r>
          </a:p>
          <a:p>
            <a:r>
              <a:rPr lang="en-US" sz="1600" dirty="0"/>
              <a:t>Relationship to the CCS Beneficiary </a:t>
            </a:r>
          </a:p>
          <a:p>
            <a:r>
              <a:rPr lang="en-US" sz="1600" dirty="0"/>
              <a:t>Full Name of the Representative Recording the Grievance</a:t>
            </a:r>
          </a:p>
          <a:p>
            <a:r>
              <a:rPr lang="en-US" sz="1600" dirty="0"/>
              <a:t>Type of Grievance</a:t>
            </a:r>
          </a:p>
          <a:p>
            <a:r>
              <a:rPr lang="en-US" sz="1600" dirty="0"/>
              <a:t>Category of Grievance</a:t>
            </a:r>
          </a:p>
          <a:p>
            <a:r>
              <a:rPr lang="en-US" sz="1600" dirty="0"/>
              <a:t>Description of Grievance</a:t>
            </a:r>
          </a:p>
        </p:txBody>
      </p:sp>
      <p:pic>
        <p:nvPicPr>
          <p:cNvPr id="1026" name="Picture 2" descr="Free Employee Complaint Form &amp; FAQs - Rocket Lawyer">
            <a:extLst>
              <a:ext uri="{FF2B5EF4-FFF2-40B4-BE49-F238E27FC236}">
                <a16:creationId xmlns:a16="http://schemas.microsoft.com/office/drawing/2014/main" id="{C5FB9841-A936-540E-FC5F-F1B6A11B30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468" y="1371059"/>
            <a:ext cx="1256732" cy="1626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4540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112</TotalTime>
  <Words>471</Words>
  <Application>Microsoft Office PowerPoint</Application>
  <PresentationFormat>Widescreen</PresentationFormat>
  <Paragraphs>77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Grievance Log Elements </vt:lpstr>
      <vt:lpstr>Grievance Form Fields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Owens, Heidi</dc:creator>
  <cp:lastModifiedBy>Jaime Ordonez</cp:lastModifiedBy>
  <cp:revision>4</cp:revision>
  <cp:lastPrinted>2024-07-11T23:21:42Z</cp:lastPrinted>
  <dcterms:created xsi:type="dcterms:W3CDTF">2023-12-08T18:03:13Z</dcterms:created>
  <dcterms:modified xsi:type="dcterms:W3CDTF">2024-09-13T20:48:41Z</dcterms:modified>
</cp:coreProperties>
</file>